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70" r:id="rId5"/>
    <p:sldId id="273" r:id="rId6"/>
    <p:sldId id="262" r:id="rId7"/>
    <p:sldId id="264" r:id="rId8"/>
    <p:sldId id="267" r:id="rId9"/>
    <p:sldId id="268" r:id="rId10"/>
    <p:sldId id="269" r:id="rId11"/>
    <p:sldId id="274" r:id="rId12"/>
    <p:sldId id="271" r:id="rId13"/>
    <p:sldId id="272" r:id="rId14"/>
    <p:sldId id="276" r:id="rId15"/>
    <p:sldId id="277" r:id="rId16"/>
    <p:sldId id="278" r:id="rId17"/>
    <p:sldId id="275" r:id="rId18"/>
    <p:sldId id="279" r:id="rId19"/>
    <p:sldId id="280" r:id="rId20"/>
    <p:sldId id="261" r:id="rId21"/>
    <p:sldId id="263" r:id="rId22"/>
    <p:sldId id="260" r:id="rId23"/>
    <p:sldId id="265" r:id="rId24"/>
    <p:sldId id="266" r:id="rId25"/>
    <p:sldId id="259" r:id="rId26"/>
    <p:sldId id="281" r:id="rId27"/>
    <p:sldId id="283" r:id="rId28"/>
    <p:sldId id="287" r:id="rId29"/>
    <p:sldId id="288" r:id="rId30"/>
    <p:sldId id="290" r:id="rId31"/>
    <p:sldId id="282" r:id="rId32"/>
    <p:sldId id="284" r:id="rId33"/>
    <p:sldId id="285" r:id="rId34"/>
    <p:sldId id="286" r:id="rId35"/>
    <p:sldId id="289"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Klamert" initials="JK" lastIdx="8" clrIdx="0">
    <p:extLst>
      <p:ext uri="{19B8F6BF-5375-455C-9EA6-DF929625EA0E}">
        <p15:presenceInfo xmlns:p15="http://schemas.microsoft.com/office/powerpoint/2012/main" userId="S::jklamert@bis-stl.com::fe6b5362-f4af-4974-9303-ebc6113f075b" providerId="AD"/>
      </p:ext>
    </p:extLst>
  </p:cmAuthor>
  <p:cmAuthor id="2" name="Rachael Viehmann" initials="RV" lastIdx="6" clrIdx="1">
    <p:extLst>
      <p:ext uri="{19B8F6BF-5375-455C-9EA6-DF929625EA0E}">
        <p15:presenceInfo xmlns:p15="http://schemas.microsoft.com/office/powerpoint/2012/main" userId="S::rviehmann@bis-stl.com::2267ee94-a4e4-49e6-bf4d-144850339f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419A5-3ACD-01BA-0CE5-0FFAC4DA45CC}" v="16" dt="2025-06-03T17:50:11.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4"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6/3/2025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6/3/2025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epa.gov/sites/production/files/2020-04/documents/disinfectants-onepager.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62" y="802298"/>
            <a:ext cx="9775590" cy="2541431"/>
          </a:xfrm>
        </p:spPr>
        <p:txBody>
          <a:bodyPr>
            <a:normAutofit/>
          </a:bodyPr>
          <a:lstStyle/>
          <a:p>
            <a:r>
              <a:rPr lang="en-US" sz="6000">
                <a:latin typeface="Century Schoolbook"/>
              </a:rPr>
              <a:t>Transmission Based Precautions</a:t>
            </a:r>
            <a:endParaRPr lang="en-US" sz="6000" dirty="0">
              <a:latin typeface="Century Schoolbook"/>
            </a:endParaRPr>
          </a:p>
        </p:txBody>
      </p:sp>
      <p:sp>
        <p:nvSpPr>
          <p:cNvPr id="3" name="Subtitle 2"/>
          <p:cNvSpPr>
            <a:spLocks noGrp="1"/>
          </p:cNvSpPr>
          <p:nvPr>
            <p:ph type="subTitle" idx="1"/>
          </p:nvPr>
        </p:nvSpPr>
        <p:spPr>
          <a:xfrm>
            <a:off x="7422476" y="3584992"/>
            <a:ext cx="3634445" cy="1670846"/>
          </a:xfrm>
        </p:spPr>
        <p:txBody>
          <a:bodyPr vert="horz" lIns="91440" tIns="91440" rIns="91440" bIns="91440" rtlCol="0" anchor="t">
            <a:normAutofit fontScale="62500" lnSpcReduction="20000"/>
          </a:bodyPr>
          <a:lstStyle/>
          <a:p>
            <a:pPr algn="r"/>
            <a:r>
              <a:rPr lang="en-US" dirty="0">
                <a:latin typeface="Century Schoolbook"/>
              </a:rPr>
              <a:t>Behavior intervention services</a:t>
            </a:r>
            <a:endParaRPr lang="en-US" dirty="0"/>
          </a:p>
          <a:p>
            <a:pPr algn="r"/>
            <a:r>
              <a:rPr lang="en-US" dirty="0">
                <a:latin typeface="Century Schoolbook"/>
              </a:rPr>
              <a:t>2644 Metro </a:t>
            </a:r>
            <a:r>
              <a:rPr lang="en-US" dirty="0" err="1">
                <a:latin typeface="Century Schoolbook"/>
              </a:rPr>
              <a:t>blvd</a:t>
            </a:r>
            <a:endParaRPr lang="en-US">
              <a:latin typeface="Century Schoolbook"/>
            </a:endParaRPr>
          </a:p>
          <a:p>
            <a:pPr algn="r"/>
            <a:r>
              <a:rPr lang="en-US" dirty="0">
                <a:latin typeface="Century Schoolbook"/>
              </a:rPr>
              <a:t>Maryland heights, </a:t>
            </a:r>
            <a:r>
              <a:rPr lang="en-US" dirty="0" err="1">
                <a:latin typeface="Century Schoolbook"/>
              </a:rPr>
              <a:t>mo</a:t>
            </a:r>
            <a:r>
              <a:rPr lang="en-US" dirty="0">
                <a:latin typeface="Century Schoolbook"/>
              </a:rPr>
              <a:t> 63043</a:t>
            </a:r>
          </a:p>
          <a:p>
            <a:pPr algn="r"/>
            <a:r>
              <a:rPr lang="en-US" dirty="0">
                <a:latin typeface="Century Schoolbook"/>
              </a:rPr>
              <a:t>(314)395-9375</a:t>
            </a:r>
          </a:p>
          <a:p>
            <a:pPr algn="r"/>
            <a:r>
              <a:rPr lang="en-US" b="1" dirty="0">
                <a:latin typeface="Century Schoolbook"/>
              </a:rPr>
              <a:t>Duration: 30 minutes</a:t>
            </a:r>
          </a:p>
        </p:txBody>
      </p:sp>
      <p:pic>
        <p:nvPicPr>
          <p:cNvPr id="4" name="Picture 4" descr="Background pattern&#10;&#10;Description automatically generated">
            <a:extLst>
              <a:ext uri="{FF2B5EF4-FFF2-40B4-BE49-F238E27FC236}">
                <a16:creationId xmlns:a16="http://schemas.microsoft.com/office/drawing/2014/main" id="{505BDB73-8600-4E69-B5BC-7E7C73DB196B}"/>
              </a:ext>
            </a:extLst>
          </p:cNvPr>
          <p:cNvPicPr>
            <a:picLocks noChangeAspect="1"/>
          </p:cNvPicPr>
          <p:nvPr/>
        </p:nvPicPr>
        <p:blipFill>
          <a:blip r:embed="rId2"/>
          <a:stretch>
            <a:fillRect/>
          </a:stretch>
        </p:blipFill>
        <p:spPr>
          <a:xfrm>
            <a:off x="124412" y="3292552"/>
            <a:ext cx="3245003" cy="2906552"/>
          </a:xfrm>
          <a:prstGeom prst="rect">
            <a:avLst/>
          </a:prstGeom>
        </p:spPr>
      </p:pic>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2122-29A7-40EB-96DA-7048A4DD6D8A}"/>
              </a:ext>
            </a:extLst>
          </p:cNvPr>
          <p:cNvSpPr>
            <a:spLocks noGrp="1"/>
          </p:cNvSpPr>
          <p:nvPr>
            <p:ph type="title"/>
          </p:nvPr>
        </p:nvSpPr>
        <p:spPr/>
        <p:txBody>
          <a:bodyPr/>
          <a:lstStyle/>
          <a:p>
            <a:r>
              <a:rPr lang="en-US">
                <a:latin typeface="Century Schoolbook"/>
              </a:rPr>
              <a:t>Droplet Precautions</a:t>
            </a:r>
            <a:endParaRPr lang="en-US"/>
          </a:p>
        </p:txBody>
      </p:sp>
      <p:sp>
        <p:nvSpPr>
          <p:cNvPr id="3" name="Content Placeholder 2">
            <a:extLst>
              <a:ext uri="{FF2B5EF4-FFF2-40B4-BE49-F238E27FC236}">
                <a16:creationId xmlns:a16="http://schemas.microsoft.com/office/drawing/2014/main" id="{C4D7294E-BF44-45D1-8BFC-B8EDE10DA8BB}"/>
              </a:ext>
            </a:extLst>
          </p:cNvPr>
          <p:cNvSpPr>
            <a:spLocks noGrp="1"/>
          </p:cNvSpPr>
          <p:nvPr>
            <p:ph idx="1"/>
          </p:nvPr>
        </p:nvSpPr>
        <p:spPr>
          <a:xfrm>
            <a:off x="1335038" y="1935050"/>
            <a:ext cx="10714897" cy="3450613"/>
          </a:xfrm>
        </p:spPr>
        <p:txBody>
          <a:bodyPr vert="horz" lIns="91440" tIns="45720" rIns="91440" bIns="45720" rtlCol="0" anchor="t">
            <a:noAutofit/>
          </a:bodyPr>
          <a:lstStyle/>
          <a:p>
            <a:r>
              <a:rPr lang="en-US" sz="2400" dirty="0">
                <a:latin typeface="Century Schoolbook"/>
              </a:rPr>
              <a:t>Used for illnesses that spread through large droplets from the respiratory tract that float in the air</a:t>
            </a:r>
          </a:p>
          <a:p>
            <a:r>
              <a:rPr lang="en-US" sz="2400" dirty="0">
                <a:latin typeface="Century Schoolbook"/>
              </a:rPr>
              <a:t>Includes putting on a mask if you will be within 10 feet of sick individual</a:t>
            </a:r>
          </a:p>
          <a:p>
            <a:r>
              <a:rPr lang="en-US" sz="2400" dirty="0">
                <a:latin typeface="Century Schoolbook"/>
              </a:rPr>
              <a:t>For example:</a:t>
            </a:r>
          </a:p>
          <a:p>
            <a:pPr lvl="1"/>
            <a:r>
              <a:rPr lang="en-US" sz="2000" dirty="0">
                <a:latin typeface="Century Schoolbook"/>
              </a:rPr>
              <a:t>Influenza</a:t>
            </a:r>
          </a:p>
          <a:p>
            <a:pPr lvl="1"/>
            <a:r>
              <a:rPr lang="en-US" sz="2000" dirty="0">
                <a:latin typeface="Century Schoolbook"/>
              </a:rPr>
              <a:t>Mumps</a:t>
            </a:r>
          </a:p>
          <a:p>
            <a:pPr lvl="1"/>
            <a:r>
              <a:rPr lang="en-US" sz="2000" dirty="0">
                <a:latin typeface="Century Schoolbook"/>
              </a:rPr>
              <a:t>German measles</a:t>
            </a:r>
          </a:p>
          <a:p>
            <a:pPr lvl="1"/>
            <a:r>
              <a:rPr lang="en-US" sz="2000" dirty="0">
                <a:latin typeface="Century Schoolbook"/>
              </a:rPr>
              <a:t>Whooping cough</a:t>
            </a:r>
          </a:p>
        </p:txBody>
      </p:sp>
      <p:pic>
        <p:nvPicPr>
          <p:cNvPr id="4" name="Picture 4" descr="A picture containing wheel, food&#10;&#10;Description automatically generated">
            <a:extLst>
              <a:ext uri="{FF2B5EF4-FFF2-40B4-BE49-F238E27FC236}">
                <a16:creationId xmlns:a16="http://schemas.microsoft.com/office/drawing/2014/main" id="{3F948F45-4663-4AD5-951F-F14D6F8AC26E}"/>
              </a:ext>
            </a:extLst>
          </p:cNvPr>
          <p:cNvPicPr>
            <a:picLocks noChangeAspect="1"/>
          </p:cNvPicPr>
          <p:nvPr/>
        </p:nvPicPr>
        <p:blipFill>
          <a:blip r:embed="rId2"/>
          <a:stretch>
            <a:fillRect/>
          </a:stretch>
        </p:blipFill>
        <p:spPr>
          <a:xfrm>
            <a:off x="9593767" y="3663914"/>
            <a:ext cx="2278566" cy="21692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116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8F16-067D-446D-AAA2-5D12DA5C71A2}"/>
              </a:ext>
            </a:extLst>
          </p:cNvPr>
          <p:cNvSpPr>
            <a:spLocks noGrp="1"/>
          </p:cNvSpPr>
          <p:nvPr>
            <p:ph type="title"/>
          </p:nvPr>
        </p:nvSpPr>
        <p:spPr/>
        <p:txBody>
          <a:bodyPr/>
          <a:lstStyle/>
          <a:p>
            <a:r>
              <a:rPr lang="en-US" dirty="0">
                <a:latin typeface="Century Schoolbook"/>
              </a:rPr>
              <a:t>Bloodborne pathogens (BBP)</a:t>
            </a:r>
            <a:endParaRPr lang="en-US" dirty="0"/>
          </a:p>
        </p:txBody>
      </p:sp>
    </p:spTree>
    <p:extLst>
      <p:ext uri="{BB962C8B-B14F-4D97-AF65-F5344CB8AC3E}">
        <p14:creationId xmlns:p14="http://schemas.microsoft.com/office/powerpoint/2010/main" val="178037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08EA-47EE-4564-B37F-0F8E9C27F1FA}"/>
              </a:ext>
            </a:extLst>
          </p:cNvPr>
          <p:cNvSpPr>
            <a:spLocks noGrp="1"/>
          </p:cNvSpPr>
          <p:nvPr>
            <p:ph type="title"/>
          </p:nvPr>
        </p:nvSpPr>
        <p:spPr/>
        <p:txBody>
          <a:bodyPr/>
          <a:lstStyle/>
          <a:p>
            <a:r>
              <a:rPr lang="en-US" dirty="0">
                <a:latin typeface="Century Schoolbook"/>
              </a:rPr>
              <a:t>Bloodborne Pathogens</a:t>
            </a:r>
            <a:endParaRPr lang="en-US" dirty="0"/>
          </a:p>
        </p:txBody>
      </p:sp>
      <p:sp>
        <p:nvSpPr>
          <p:cNvPr id="3" name="Content Placeholder 2">
            <a:extLst>
              <a:ext uri="{FF2B5EF4-FFF2-40B4-BE49-F238E27FC236}">
                <a16:creationId xmlns:a16="http://schemas.microsoft.com/office/drawing/2014/main" id="{6CE6CD16-44FB-4956-841A-9DB00B0298A8}"/>
              </a:ext>
            </a:extLst>
          </p:cNvPr>
          <p:cNvSpPr>
            <a:spLocks noGrp="1"/>
          </p:cNvSpPr>
          <p:nvPr>
            <p:ph idx="1"/>
          </p:nvPr>
        </p:nvSpPr>
        <p:spPr/>
        <p:txBody>
          <a:bodyPr/>
          <a:lstStyle/>
          <a:p>
            <a:r>
              <a:rPr lang="en-US" sz="2400" dirty="0">
                <a:latin typeface="Century Schoolbook"/>
              </a:rPr>
              <a:t>Bloodborne pathogens are microorganisms that are present in blood or other potentially infectious material</a:t>
            </a:r>
          </a:p>
          <a:p>
            <a:r>
              <a:rPr lang="en-US" sz="2400" dirty="0">
                <a:latin typeface="Century Schoolbook"/>
              </a:rPr>
              <a:t>Can enter your body through:</a:t>
            </a:r>
          </a:p>
          <a:p>
            <a:pPr lvl="1"/>
            <a:r>
              <a:rPr lang="en-US" sz="2000" dirty="0">
                <a:latin typeface="Century Schoolbook"/>
              </a:rPr>
              <a:t>A break in the skin</a:t>
            </a:r>
          </a:p>
          <a:p>
            <a:pPr lvl="1"/>
            <a:r>
              <a:rPr lang="en-US" sz="2000" dirty="0">
                <a:latin typeface="Century Schoolbook"/>
              </a:rPr>
              <a:t>Mucus membranes</a:t>
            </a:r>
          </a:p>
          <a:p>
            <a:pPr lvl="1"/>
            <a:r>
              <a:rPr lang="en-US" sz="2000" dirty="0">
                <a:latin typeface="Century Schoolbook"/>
              </a:rPr>
              <a:t>Sexual contact</a:t>
            </a:r>
          </a:p>
        </p:txBody>
      </p:sp>
      <p:pic>
        <p:nvPicPr>
          <p:cNvPr id="4" name="Picture 4">
            <a:extLst>
              <a:ext uri="{FF2B5EF4-FFF2-40B4-BE49-F238E27FC236}">
                <a16:creationId xmlns:a16="http://schemas.microsoft.com/office/drawing/2014/main" id="{F87BAF3C-5427-44EB-9521-FD02C3072BC3}"/>
              </a:ext>
            </a:extLst>
          </p:cNvPr>
          <p:cNvPicPr>
            <a:picLocks noChangeAspect="1"/>
          </p:cNvPicPr>
          <p:nvPr/>
        </p:nvPicPr>
        <p:blipFill>
          <a:blip r:embed="rId2"/>
          <a:stretch>
            <a:fillRect/>
          </a:stretch>
        </p:blipFill>
        <p:spPr>
          <a:xfrm>
            <a:off x="8829440" y="2572870"/>
            <a:ext cx="1821426" cy="3290047"/>
          </a:xfrm>
          <a:prstGeom prst="rect">
            <a:avLst/>
          </a:prstGeom>
          <a:ln>
            <a:noFill/>
          </a:ln>
          <a:effectLst>
            <a:softEdge rad="112500"/>
          </a:effectLst>
        </p:spPr>
      </p:pic>
    </p:spTree>
    <p:extLst>
      <p:ext uri="{BB962C8B-B14F-4D97-AF65-F5344CB8AC3E}">
        <p14:creationId xmlns:p14="http://schemas.microsoft.com/office/powerpoint/2010/main" val="163952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EC0E-9682-4808-96E6-74F046AFEC1F}"/>
              </a:ext>
            </a:extLst>
          </p:cNvPr>
          <p:cNvSpPr>
            <a:spLocks noGrp="1"/>
          </p:cNvSpPr>
          <p:nvPr>
            <p:ph type="title"/>
          </p:nvPr>
        </p:nvSpPr>
        <p:spPr/>
        <p:txBody>
          <a:bodyPr/>
          <a:lstStyle/>
          <a:p>
            <a:r>
              <a:rPr lang="en-US" dirty="0" err="1">
                <a:latin typeface="Century Schoolbook"/>
              </a:rPr>
              <a:t>Bbp</a:t>
            </a:r>
            <a:r>
              <a:rPr lang="en-US" dirty="0">
                <a:latin typeface="Century Schoolbook"/>
              </a:rPr>
              <a:t> transmission</a:t>
            </a:r>
            <a:endParaRPr lang="en-US" dirty="0"/>
          </a:p>
        </p:txBody>
      </p:sp>
      <p:sp>
        <p:nvSpPr>
          <p:cNvPr id="3" name="Content Placeholder 2">
            <a:extLst>
              <a:ext uri="{FF2B5EF4-FFF2-40B4-BE49-F238E27FC236}">
                <a16:creationId xmlns:a16="http://schemas.microsoft.com/office/drawing/2014/main" id="{0F22F5F5-B5B3-4377-A8B8-8E47ABBF7D71}"/>
              </a:ext>
            </a:extLst>
          </p:cNvPr>
          <p:cNvSpPr>
            <a:spLocks noGrp="1"/>
          </p:cNvSpPr>
          <p:nvPr>
            <p:ph idx="1"/>
          </p:nvPr>
        </p:nvSpPr>
        <p:spPr/>
        <p:txBody>
          <a:bodyPr vert="horz" lIns="91440" tIns="45720" rIns="91440" bIns="45720" rtlCol="0" anchor="t">
            <a:noAutofit/>
          </a:bodyPr>
          <a:lstStyle/>
          <a:p>
            <a:r>
              <a:rPr lang="en-US" sz="2400" dirty="0">
                <a:latin typeface="Century Schoolbook"/>
              </a:rPr>
              <a:t>Most exposures do not result in infection</a:t>
            </a:r>
          </a:p>
          <a:p>
            <a:r>
              <a:rPr lang="en-US" sz="2400" dirty="0">
                <a:latin typeface="Century Schoolbook"/>
              </a:rPr>
              <a:t>Risk of infection increases depending on:</a:t>
            </a:r>
          </a:p>
          <a:p>
            <a:pPr lvl="1"/>
            <a:r>
              <a:rPr lang="en-US" sz="2000" dirty="0">
                <a:latin typeface="Century Schoolbook"/>
              </a:rPr>
              <a:t>Pathogen involved</a:t>
            </a:r>
          </a:p>
          <a:p>
            <a:pPr lvl="1"/>
            <a:r>
              <a:rPr lang="en-US" sz="2000" dirty="0">
                <a:latin typeface="Century Schoolbook"/>
              </a:rPr>
              <a:t>Type/route of exposure</a:t>
            </a:r>
          </a:p>
          <a:p>
            <a:pPr lvl="1"/>
            <a:r>
              <a:rPr lang="en-US" sz="2000" dirty="0">
                <a:latin typeface="Century Schoolbook"/>
              </a:rPr>
              <a:t>Amount of virus in the infected blood</a:t>
            </a:r>
          </a:p>
          <a:p>
            <a:pPr lvl="1"/>
            <a:r>
              <a:rPr lang="en-US" sz="2000" dirty="0">
                <a:latin typeface="Century Schoolbook"/>
              </a:rPr>
              <a:t>Amount of infected blood involved</a:t>
            </a:r>
          </a:p>
          <a:p>
            <a:pPr lvl="1"/>
            <a:r>
              <a:rPr lang="en-US" sz="2000" dirty="0">
                <a:latin typeface="Century Schoolbook"/>
              </a:rPr>
              <a:t>If post-exposure treatment was done</a:t>
            </a:r>
          </a:p>
          <a:p>
            <a:pPr lvl="1"/>
            <a:r>
              <a:rPr lang="en-US" sz="2000" dirty="0">
                <a:latin typeface="Century Schoolbook"/>
              </a:rPr>
              <a:t>Immune status of infected individual</a:t>
            </a:r>
          </a:p>
        </p:txBody>
      </p:sp>
      <p:pic>
        <p:nvPicPr>
          <p:cNvPr id="4" name="Picture 4" descr="A picture containing diagram&#10;&#10;Description automatically generated">
            <a:extLst>
              <a:ext uri="{FF2B5EF4-FFF2-40B4-BE49-F238E27FC236}">
                <a16:creationId xmlns:a16="http://schemas.microsoft.com/office/drawing/2014/main" id="{259294D5-7B32-4E06-BFE8-B5E4BFFF4F1B}"/>
              </a:ext>
            </a:extLst>
          </p:cNvPr>
          <p:cNvPicPr>
            <a:picLocks noChangeAspect="1"/>
          </p:cNvPicPr>
          <p:nvPr/>
        </p:nvPicPr>
        <p:blipFill>
          <a:blip r:embed="rId2"/>
          <a:stretch>
            <a:fillRect/>
          </a:stretch>
        </p:blipFill>
        <p:spPr>
          <a:xfrm>
            <a:off x="7899108" y="3394208"/>
            <a:ext cx="3161370" cy="2170276"/>
          </a:xfrm>
          <a:prstGeom prst="rect">
            <a:avLst/>
          </a:prstGeom>
        </p:spPr>
      </p:pic>
    </p:spTree>
    <p:extLst>
      <p:ext uri="{BB962C8B-B14F-4D97-AF65-F5344CB8AC3E}">
        <p14:creationId xmlns:p14="http://schemas.microsoft.com/office/powerpoint/2010/main" val="83265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F10C-6321-46D1-9CFD-066D59971E20}"/>
              </a:ext>
            </a:extLst>
          </p:cNvPr>
          <p:cNvSpPr>
            <a:spLocks noGrp="1"/>
          </p:cNvSpPr>
          <p:nvPr>
            <p:ph type="title"/>
          </p:nvPr>
        </p:nvSpPr>
        <p:spPr/>
        <p:txBody>
          <a:bodyPr/>
          <a:lstStyle/>
          <a:p>
            <a:r>
              <a:rPr lang="en-US" dirty="0">
                <a:latin typeface="Century Schoolbook"/>
              </a:rPr>
              <a:t>Main bloodborne diseases of concern</a:t>
            </a:r>
            <a:endParaRPr lang="en-US" dirty="0"/>
          </a:p>
        </p:txBody>
      </p:sp>
      <p:sp>
        <p:nvSpPr>
          <p:cNvPr id="3" name="Content Placeholder 2">
            <a:extLst>
              <a:ext uri="{FF2B5EF4-FFF2-40B4-BE49-F238E27FC236}">
                <a16:creationId xmlns:a16="http://schemas.microsoft.com/office/drawing/2014/main" id="{70F3A950-E224-4D58-AAEE-E015DD449082}"/>
              </a:ext>
            </a:extLst>
          </p:cNvPr>
          <p:cNvSpPr>
            <a:spLocks noGrp="1"/>
          </p:cNvSpPr>
          <p:nvPr>
            <p:ph idx="1"/>
          </p:nvPr>
        </p:nvSpPr>
        <p:spPr/>
        <p:txBody>
          <a:bodyPr/>
          <a:lstStyle/>
          <a:p>
            <a:r>
              <a:rPr lang="en-US" sz="2400" dirty="0">
                <a:latin typeface="Century Schoolbook"/>
              </a:rPr>
              <a:t>Hepatitis B</a:t>
            </a:r>
            <a:endParaRPr lang="en-US" sz="2400" dirty="0">
              <a:latin typeface="Gill Sans MT" panose="020B0502020104020203"/>
            </a:endParaRPr>
          </a:p>
          <a:p>
            <a:r>
              <a:rPr lang="en-US" sz="2400" dirty="0">
                <a:latin typeface="Century Schoolbook"/>
              </a:rPr>
              <a:t>Hepatitis C</a:t>
            </a:r>
          </a:p>
          <a:p>
            <a:r>
              <a:rPr lang="en-US" sz="2400" dirty="0">
                <a:latin typeface="Century Schoolbook"/>
              </a:rPr>
              <a:t>HIV</a:t>
            </a:r>
          </a:p>
        </p:txBody>
      </p:sp>
      <p:pic>
        <p:nvPicPr>
          <p:cNvPr id="4" name="Picture 4" descr="Shape, circle&#10;&#10;Description automatically generated">
            <a:extLst>
              <a:ext uri="{FF2B5EF4-FFF2-40B4-BE49-F238E27FC236}">
                <a16:creationId xmlns:a16="http://schemas.microsoft.com/office/drawing/2014/main" id="{EC5B31CF-7BEF-40EF-91A7-5F7C9A74306C}"/>
              </a:ext>
            </a:extLst>
          </p:cNvPr>
          <p:cNvPicPr>
            <a:picLocks noChangeAspect="1"/>
          </p:cNvPicPr>
          <p:nvPr/>
        </p:nvPicPr>
        <p:blipFill>
          <a:blip r:embed="rId2"/>
          <a:stretch>
            <a:fillRect/>
          </a:stretch>
        </p:blipFill>
        <p:spPr>
          <a:xfrm>
            <a:off x="5585012" y="2632610"/>
            <a:ext cx="3783105" cy="2390640"/>
          </a:xfrm>
          <a:prstGeom prst="rect">
            <a:avLst/>
          </a:prstGeom>
        </p:spPr>
      </p:pic>
    </p:spTree>
    <p:extLst>
      <p:ext uri="{BB962C8B-B14F-4D97-AF65-F5344CB8AC3E}">
        <p14:creationId xmlns:p14="http://schemas.microsoft.com/office/powerpoint/2010/main" val="7168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89331-F9BF-4774-A70D-3D4B25DCD3F2}"/>
              </a:ext>
            </a:extLst>
          </p:cNvPr>
          <p:cNvSpPr>
            <a:spLocks noGrp="1"/>
          </p:cNvSpPr>
          <p:nvPr>
            <p:ph type="title"/>
          </p:nvPr>
        </p:nvSpPr>
        <p:spPr/>
        <p:txBody>
          <a:bodyPr/>
          <a:lstStyle/>
          <a:p>
            <a:r>
              <a:rPr lang="en-US" dirty="0">
                <a:latin typeface="Century Schoolbook"/>
              </a:rPr>
              <a:t>Hepatitis</a:t>
            </a:r>
            <a:endParaRPr lang="en-US" dirty="0"/>
          </a:p>
        </p:txBody>
      </p:sp>
      <p:sp>
        <p:nvSpPr>
          <p:cNvPr id="3" name="Content Placeholder 2">
            <a:extLst>
              <a:ext uri="{FF2B5EF4-FFF2-40B4-BE49-F238E27FC236}">
                <a16:creationId xmlns:a16="http://schemas.microsoft.com/office/drawing/2014/main" id="{91A769E5-192D-400C-8E4F-73AD8744ED52}"/>
              </a:ext>
            </a:extLst>
          </p:cNvPr>
          <p:cNvSpPr>
            <a:spLocks noGrp="1"/>
          </p:cNvSpPr>
          <p:nvPr>
            <p:ph idx="1"/>
          </p:nvPr>
        </p:nvSpPr>
        <p:spPr>
          <a:xfrm>
            <a:off x="1451579" y="1854367"/>
            <a:ext cx="9558452" cy="3450613"/>
          </a:xfrm>
        </p:spPr>
        <p:txBody>
          <a:bodyPr vert="horz" lIns="91440" tIns="45720" rIns="91440" bIns="45720" rtlCol="0" anchor="t">
            <a:noAutofit/>
          </a:bodyPr>
          <a:lstStyle/>
          <a:p>
            <a:r>
              <a:rPr lang="en-US" sz="2400" dirty="0">
                <a:latin typeface="Century Schoolbook"/>
              </a:rPr>
              <a:t>Very infectious organisms that attack the liver</a:t>
            </a:r>
          </a:p>
          <a:p>
            <a:r>
              <a:rPr lang="en-US" sz="2400" dirty="0">
                <a:latin typeface="Century Schoolbook"/>
              </a:rPr>
              <a:t>Hepatitis B</a:t>
            </a:r>
          </a:p>
          <a:p>
            <a:pPr lvl="1"/>
            <a:r>
              <a:rPr lang="en-US" sz="2000" dirty="0">
                <a:latin typeface="Century Schoolbook"/>
              </a:rPr>
              <a:t>Can survive outside the body for up to 7 days on a surface such as a counter</a:t>
            </a:r>
          </a:p>
          <a:p>
            <a:pPr lvl="1"/>
            <a:r>
              <a:rPr lang="en-US" sz="2000" dirty="0">
                <a:latin typeface="Century Schoolbook"/>
              </a:rPr>
              <a:t>No cure but a very effective vaccine</a:t>
            </a:r>
          </a:p>
          <a:p>
            <a:r>
              <a:rPr lang="en-US" sz="2400" dirty="0">
                <a:latin typeface="Century Schoolbook"/>
              </a:rPr>
              <a:t>Hepatitis C</a:t>
            </a:r>
          </a:p>
          <a:p>
            <a:pPr lvl="1"/>
            <a:r>
              <a:rPr lang="en-US" sz="2000" dirty="0">
                <a:latin typeface="Century Schoolbook"/>
              </a:rPr>
              <a:t>Most common chronic bloodborne disease</a:t>
            </a:r>
          </a:p>
          <a:p>
            <a:r>
              <a:rPr lang="en-US" sz="2400" dirty="0">
                <a:latin typeface="Century Schoolbook"/>
              </a:rPr>
              <a:t>Symptoms include flu-like symptoms, fatigue, jaundice, loss of appetite</a:t>
            </a:r>
          </a:p>
          <a:p>
            <a:pPr lvl="1"/>
            <a:endParaRPr lang="en-US" sz="2000" dirty="0">
              <a:latin typeface="Century Schoolbook"/>
            </a:endParaRPr>
          </a:p>
          <a:p>
            <a:pPr lvl="1"/>
            <a:endParaRPr lang="en-US" sz="2000" dirty="0">
              <a:latin typeface="Century Schoolbook"/>
            </a:endParaRPr>
          </a:p>
        </p:txBody>
      </p:sp>
      <p:pic>
        <p:nvPicPr>
          <p:cNvPr id="4" name="Picture 4" descr="A picture containing fabric, tree, flower&#10;&#10;Description automatically generated">
            <a:extLst>
              <a:ext uri="{FF2B5EF4-FFF2-40B4-BE49-F238E27FC236}">
                <a16:creationId xmlns:a16="http://schemas.microsoft.com/office/drawing/2014/main" id="{5921E958-C030-4D00-9E69-B73D37465637}"/>
              </a:ext>
            </a:extLst>
          </p:cNvPr>
          <p:cNvPicPr>
            <a:picLocks noChangeAspect="1"/>
          </p:cNvPicPr>
          <p:nvPr/>
        </p:nvPicPr>
        <p:blipFill>
          <a:blip r:embed="rId2"/>
          <a:stretch>
            <a:fillRect/>
          </a:stretch>
        </p:blipFill>
        <p:spPr>
          <a:xfrm>
            <a:off x="9314985" y="3313557"/>
            <a:ext cx="2125074" cy="1944239"/>
          </a:xfrm>
          <a:prstGeom prst="rect">
            <a:avLst/>
          </a:prstGeom>
          <a:ln>
            <a:noFill/>
          </a:ln>
          <a:effectLst>
            <a:softEdge rad="112500"/>
          </a:effectLst>
        </p:spPr>
      </p:pic>
    </p:spTree>
    <p:extLst>
      <p:ext uri="{BB962C8B-B14F-4D97-AF65-F5344CB8AC3E}">
        <p14:creationId xmlns:p14="http://schemas.microsoft.com/office/powerpoint/2010/main" val="137833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71FD-3666-45CB-A1D0-E3E9C6E90D68}"/>
              </a:ext>
            </a:extLst>
          </p:cNvPr>
          <p:cNvSpPr>
            <a:spLocks noGrp="1"/>
          </p:cNvSpPr>
          <p:nvPr>
            <p:ph type="title"/>
          </p:nvPr>
        </p:nvSpPr>
        <p:spPr/>
        <p:txBody>
          <a:bodyPr/>
          <a:lstStyle/>
          <a:p>
            <a:r>
              <a:rPr lang="en-US">
                <a:latin typeface="Century Schoolbook"/>
              </a:rPr>
              <a:t>HIV</a:t>
            </a:r>
            <a:endParaRPr lang="en-US"/>
          </a:p>
        </p:txBody>
      </p:sp>
      <p:sp>
        <p:nvSpPr>
          <p:cNvPr id="3" name="Content Placeholder 2">
            <a:extLst>
              <a:ext uri="{FF2B5EF4-FFF2-40B4-BE49-F238E27FC236}">
                <a16:creationId xmlns:a16="http://schemas.microsoft.com/office/drawing/2014/main" id="{430F79B0-686F-4D12-B314-A7F493AB8252}"/>
              </a:ext>
            </a:extLst>
          </p:cNvPr>
          <p:cNvSpPr>
            <a:spLocks noGrp="1"/>
          </p:cNvSpPr>
          <p:nvPr>
            <p:ph idx="1"/>
          </p:nvPr>
        </p:nvSpPr>
        <p:spPr/>
        <p:txBody>
          <a:bodyPr vert="horz" lIns="91440" tIns="45720" rIns="91440" bIns="45720" rtlCol="0" anchor="t">
            <a:noAutofit/>
          </a:bodyPr>
          <a:lstStyle/>
          <a:p>
            <a:r>
              <a:rPr lang="en-US" sz="2400" dirty="0">
                <a:latin typeface="Century Schoolbook"/>
              </a:rPr>
              <a:t>Attacks the human immune system</a:t>
            </a:r>
          </a:p>
          <a:p>
            <a:r>
              <a:rPr lang="en-US" sz="2400" dirty="0">
                <a:latin typeface="Century Schoolbook"/>
              </a:rPr>
              <a:t>Does not survive outside the body for more than a few hours</a:t>
            </a:r>
          </a:p>
          <a:p>
            <a:r>
              <a:rPr lang="en-US" sz="2400" dirty="0">
                <a:latin typeface="Century Schoolbook"/>
              </a:rPr>
              <a:t>No cure and no vaccine</a:t>
            </a:r>
          </a:p>
          <a:p>
            <a:r>
              <a:rPr lang="en-US" sz="2400" dirty="0">
                <a:latin typeface="Century Schoolbook"/>
              </a:rPr>
              <a:t>Many people do not have symptoms for years or have mild flu-like symptoms</a:t>
            </a:r>
          </a:p>
          <a:p>
            <a:r>
              <a:rPr lang="en-US" sz="2400" dirty="0">
                <a:latin typeface="Century Schoolbook"/>
              </a:rPr>
              <a:t>Spread from person to person through blood, sexual contact, or transfusions</a:t>
            </a:r>
          </a:p>
        </p:txBody>
      </p:sp>
      <p:pic>
        <p:nvPicPr>
          <p:cNvPr id="4" name="Picture 4" descr="Shape&#10;&#10;Description automatically generated">
            <a:extLst>
              <a:ext uri="{FF2B5EF4-FFF2-40B4-BE49-F238E27FC236}">
                <a16:creationId xmlns:a16="http://schemas.microsoft.com/office/drawing/2014/main" id="{22D8B768-20F9-44DC-91D1-DF1A1DECDECA}"/>
              </a:ext>
            </a:extLst>
          </p:cNvPr>
          <p:cNvPicPr>
            <a:picLocks noChangeAspect="1"/>
          </p:cNvPicPr>
          <p:nvPr/>
        </p:nvPicPr>
        <p:blipFill>
          <a:blip r:embed="rId2"/>
          <a:stretch>
            <a:fillRect/>
          </a:stretch>
        </p:blipFill>
        <p:spPr>
          <a:xfrm>
            <a:off x="9114591" y="620974"/>
            <a:ext cx="2483005" cy="1889686"/>
          </a:xfrm>
          <a:prstGeom prst="rect">
            <a:avLst/>
          </a:prstGeom>
        </p:spPr>
      </p:pic>
    </p:spTree>
    <p:extLst>
      <p:ext uri="{BB962C8B-B14F-4D97-AF65-F5344CB8AC3E}">
        <p14:creationId xmlns:p14="http://schemas.microsoft.com/office/powerpoint/2010/main" val="2572748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805A-80DB-4EEB-AB50-520CD3E7D1F8}"/>
              </a:ext>
            </a:extLst>
          </p:cNvPr>
          <p:cNvSpPr>
            <a:spLocks noGrp="1"/>
          </p:cNvSpPr>
          <p:nvPr>
            <p:ph type="title"/>
          </p:nvPr>
        </p:nvSpPr>
        <p:spPr/>
        <p:txBody>
          <a:bodyPr/>
          <a:lstStyle/>
          <a:p>
            <a:r>
              <a:rPr lang="en-US" dirty="0">
                <a:latin typeface="Century Schoolbook"/>
              </a:rPr>
              <a:t>How to keep yourself safe</a:t>
            </a:r>
            <a:endParaRPr lang="en-US" dirty="0"/>
          </a:p>
        </p:txBody>
      </p:sp>
    </p:spTree>
    <p:extLst>
      <p:ext uri="{BB962C8B-B14F-4D97-AF65-F5344CB8AC3E}">
        <p14:creationId xmlns:p14="http://schemas.microsoft.com/office/powerpoint/2010/main" val="264590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45FD-CF1F-4955-94A1-F804076A55AE}"/>
              </a:ext>
            </a:extLst>
          </p:cNvPr>
          <p:cNvSpPr>
            <a:spLocks noGrp="1"/>
          </p:cNvSpPr>
          <p:nvPr>
            <p:ph type="title"/>
          </p:nvPr>
        </p:nvSpPr>
        <p:spPr/>
        <p:txBody>
          <a:bodyPr/>
          <a:lstStyle/>
          <a:p>
            <a:r>
              <a:rPr lang="en-US" dirty="0">
                <a:latin typeface="Century Schoolbook"/>
              </a:rPr>
              <a:t>Exposure Control Plans</a:t>
            </a:r>
            <a:endParaRPr lang="en-US" dirty="0"/>
          </a:p>
        </p:txBody>
      </p:sp>
      <p:sp>
        <p:nvSpPr>
          <p:cNvPr id="3" name="Content Placeholder 2">
            <a:extLst>
              <a:ext uri="{FF2B5EF4-FFF2-40B4-BE49-F238E27FC236}">
                <a16:creationId xmlns:a16="http://schemas.microsoft.com/office/drawing/2014/main" id="{4E7DCB6B-93BE-4C4A-888F-97246EB1C34A}"/>
              </a:ext>
            </a:extLst>
          </p:cNvPr>
          <p:cNvSpPr>
            <a:spLocks noGrp="1"/>
          </p:cNvSpPr>
          <p:nvPr>
            <p:ph idx="1"/>
          </p:nvPr>
        </p:nvSpPr>
        <p:spPr/>
        <p:txBody>
          <a:bodyPr vert="horz" lIns="91440" tIns="45720" rIns="91440" bIns="45720" rtlCol="0" anchor="t">
            <a:noAutofit/>
          </a:bodyPr>
          <a:lstStyle/>
          <a:p>
            <a:r>
              <a:rPr lang="en-US" sz="2400" dirty="0">
                <a:latin typeface="Century Schoolbook"/>
              </a:rPr>
              <a:t>Use to eliminate/minimize your risk of exposure</a:t>
            </a:r>
          </a:p>
          <a:p>
            <a:r>
              <a:rPr lang="en-US" sz="2400" dirty="0">
                <a:latin typeface="Century Schoolbook"/>
              </a:rPr>
              <a:t>Contains the following things:</a:t>
            </a:r>
          </a:p>
          <a:p>
            <a:pPr lvl="1"/>
            <a:r>
              <a:rPr lang="en-US" sz="2000" dirty="0">
                <a:latin typeface="Century Schoolbook"/>
              </a:rPr>
              <a:t>Exposure determination to identify employees that are at risk for exposure</a:t>
            </a:r>
          </a:p>
          <a:p>
            <a:pPr lvl="1"/>
            <a:r>
              <a:rPr lang="en-US" sz="2000" dirty="0">
                <a:latin typeface="Century Schoolbook"/>
              </a:rPr>
              <a:t>Methods and controls used to protect you from exposure</a:t>
            </a:r>
          </a:p>
          <a:p>
            <a:pPr lvl="1"/>
            <a:r>
              <a:rPr lang="en-US" sz="2000" dirty="0">
                <a:latin typeface="Century Schoolbook"/>
              </a:rPr>
              <a:t>Post exposure evaluation and follow-up procedures</a:t>
            </a:r>
          </a:p>
          <a:p>
            <a:pPr lvl="1"/>
            <a:endParaRPr lang="en-US" sz="2000" dirty="0">
              <a:latin typeface="Century Schoolbook"/>
            </a:endParaRPr>
          </a:p>
          <a:p>
            <a:r>
              <a:rPr lang="en-US" sz="2400" dirty="0">
                <a:latin typeface="Century Schoolbook"/>
              </a:rPr>
              <a:t>Updated annually</a:t>
            </a:r>
          </a:p>
        </p:txBody>
      </p:sp>
      <p:pic>
        <p:nvPicPr>
          <p:cNvPr id="4" name="Picture 4" descr="A close up of a logo&#10;&#10;Description automatically generated">
            <a:extLst>
              <a:ext uri="{FF2B5EF4-FFF2-40B4-BE49-F238E27FC236}">
                <a16:creationId xmlns:a16="http://schemas.microsoft.com/office/drawing/2014/main" id="{C172C3AD-7C10-4C18-AEBA-2BB750C41AFE}"/>
              </a:ext>
            </a:extLst>
          </p:cNvPr>
          <p:cNvPicPr>
            <a:picLocks noChangeAspect="1"/>
          </p:cNvPicPr>
          <p:nvPr/>
        </p:nvPicPr>
        <p:blipFill>
          <a:blip r:embed="rId2"/>
          <a:stretch>
            <a:fillRect/>
          </a:stretch>
        </p:blipFill>
        <p:spPr>
          <a:xfrm>
            <a:off x="9085511" y="3816652"/>
            <a:ext cx="2483004" cy="2237383"/>
          </a:xfrm>
          <a:prstGeom prst="rect">
            <a:avLst/>
          </a:prstGeom>
        </p:spPr>
      </p:pic>
    </p:spTree>
    <p:extLst>
      <p:ext uri="{BB962C8B-B14F-4D97-AF65-F5344CB8AC3E}">
        <p14:creationId xmlns:p14="http://schemas.microsoft.com/office/powerpoint/2010/main" val="4162751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D313-E5FA-46CE-9387-D98CAA16A306}"/>
              </a:ext>
            </a:extLst>
          </p:cNvPr>
          <p:cNvSpPr>
            <a:spLocks noGrp="1"/>
          </p:cNvSpPr>
          <p:nvPr>
            <p:ph type="title"/>
          </p:nvPr>
        </p:nvSpPr>
        <p:spPr/>
        <p:txBody>
          <a:bodyPr/>
          <a:lstStyle/>
          <a:p>
            <a:r>
              <a:rPr lang="en-US" dirty="0">
                <a:latin typeface="Century Schoolbook"/>
              </a:rPr>
              <a:t>Exposure Controls</a:t>
            </a:r>
            <a:endParaRPr lang="en-US" dirty="0"/>
          </a:p>
        </p:txBody>
      </p:sp>
      <p:sp>
        <p:nvSpPr>
          <p:cNvPr id="3" name="Content Placeholder 2">
            <a:extLst>
              <a:ext uri="{FF2B5EF4-FFF2-40B4-BE49-F238E27FC236}">
                <a16:creationId xmlns:a16="http://schemas.microsoft.com/office/drawing/2014/main" id="{E7958C38-686F-48C8-9335-A9BF91BBF81D}"/>
              </a:ext>
            </a:extLst>
          </p:cNvPr>
          <p:cNvSpPr>
            <a:spLocks noGrp="1"/>
          </p:cNvSpPr>
          <p:nvPr>
            <p:ph idx="1"/>
          </p:nvPr>
        </p:nvSpPr>
        <p:spPr/>
        <p:txBody>
          <a:bodyPr/>
          <a:lstStyle/>
          <a:p>
            <a:r>
              <a:rPr lang="en-US" sz="2400" dirty="0">
                <a:latin typeface="Century Schoolbook"/>
              </a:rPr>
              <a:t>How to reduce your risk:</a:t>
            </a:r>
          </a:p>
          <a:p>
            <a:pPr lvl="1"/>
            <a:r>
              <a:rPr lang="en-US" sz="2000" dirty="0">
                <a:latin typeface="Century Schoolbook"/>
              </a:rPr>
              <a:t>Practice universal precautions</a:t>
            </a:r>
          </a:p>
          <a:p>
            <a:pPr lvl="1"/>
            <a:r>
              <a:rPr lang="en-US" sz="2000" dirty="0">
                <a:latin typeface="Century Schoolbook"/>
              </a:rPr>
              <a:t>Use personal protective equipment</a:t>
            </a:r>
          </a:p>
          <a:p>
            <a:pPr lvl="1"/>
            <a:r>
              <a:rPr lang="en-US" sz="2000" dirty="0">
                <a:latin typeface="Century Schoolbook"/>
              </a:rPr>
              <a:t>Use sharps disposal containers</a:t>
            </a:r>
          </a:p>
          <a:p>
            <a:pPr lvl="1"/>
            <a:r>
              <a:rPr lang="en-US" sz="2000" dirty="0">
                <a:latin typeface="Century Schoolbook"/>
              </a:rPr>
              <a:t>Maintain a clean and sanitary workplace</a:t>
            </a:r>
          </a:p>
          <a:p>
            <a:pPr lvl="1"/>
            <a:r>
              <a:rPr lang="en-US" sz="2000" dirty="0">
                <a:latin typeface="Century Schoolbook"/>
              </a:rPr>
              <a:t>Use biological hazardous waste containers</a:t>
            </a:r>
          </a:p>
          <a:p>
            <a:pPr lvl="1"/>
            <a:endParaRPr lang="en-US" dirty="0">
              <a:latin typeface="Century Schoolbook"/>
            </a:endParaRPr>
          </a:p>
        </p:txBody>
      </p:sp>
      <p:pic>
        <p:nvPicPr>
          <p:cNvPr id="4" name="Picture 4" descr="A picture containing toy&#10;&#10;Description automatically generated">
            <a:extLst>
              <a:ext uri="{FF2B5EF4-FFF2-40B4-BE49-F238E27FC236}">
                <a16:creationId xmlns:a16="http://schemas.microsoft.com/office/drawing/2014/main" id="{09640A61-A03A-49C7-A31B-F7B8CEA2CE94}"/>
              </a:ext>
            </a:extLst>
          </p:cNvPr>
          <p:cNvPicPr>
            <a:picLocks noChangeAspect="1"/>
          </p:cNvPicPr>
          <p:nvPr/>
        </p:nvPicPr>
        <p:blipFill>
          <a:blip r:embed="rId2"/>
          <a:stretch>
            <a:fillRect/>
          </a:stretch>
        </p:blipFill>
        <p:spPr>
          <a:xfrm>
            <a:off x="7382873" y="3363997"/>
            <a:ext cx="4573858" cy="2630395"/>
          </a:xfrm>
          <a:prstGeom prst="rect">
            <a:avLst/>
          </a:prstGeom>
        </p:spPr>
      </p:pic>
    </p:spTree>
    <p:extLst>
      <p:ext uri="{BB962C8B-B14F-4D97-AF65-F5344CB8AC3E}">
        <p14:creationId xmlns:p14="http://schemas.microsoft.com/office/powerpoint/2010/main" val="284862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225E-1A88-4481-AD29-670FD3E699BF}"/>
              </a:ext>
            </a:extLst>
          </p:cNvPr>
          <p:cNvSpPr>
            <a:spLocks noGrp="1"/>
          </p:cNvSpPr>
          <p:nvPr>
            <p:ph type="title"/>
          </p:nvPr>
        </p:nvSpPr>
        <p:spPr/>
        <p:txBody>
          <a:bodyPr/>
          <a:lstStyle/>
          <a:p>
            <a:r>
              <a:rPr lang="en-US">
                <a:latin typeface="Century Schoolbook"/>
              </a:rPr>
              <a:t>what are pathogens?</a:t>
            </a:r>
          </a:p>
        </p:txBody>
      </p:sp>
      <p:sp>
        <p:nvSpPr>
          <p:cNvPr id="3" name="Content Placeholder 2">
            <a:extLst>
              <a:ext uri="{FF2B5EF4-FFF2-40B4-BE49-F238E27FC236}">
                <a16:creationId xmlns:a16="http://schemas.microsoft.com/office/drawing/2014/main" id="{52F1CA09-430F-4A09-8D21-AC833FB59E74}"/>
              </a:ext>
            </a:extLst>
          </p:cNvPr>
          <p:cNvSpPr>
            <a:spLocks noGrp="1"/>
          </p:cNvSpPr>
          <p:nvPr>
            <p:ph idx="1"/>
          </p:nvPr>
        </p:nvSpPr>
        <p:spPr>
          <a:xfrm>
            <a:off x="1451579" y="2015732"/>
            <a:ext cx="9603275" cy="3929935"/>
          </a:xfrm>
        </p:spPr>
        <p:txBody>
          <a:bodyPr vert="horz" lIns="91440" tIns="45720" rIns="91440" bIns="45720" rtlCol="0" anchor="t">
            <a:noAutofit/>
          </a:bodyPr>
          <a:lstStyle/>
          <a:p>
            <a:r>
              <a:rPr lang="en-US" sz="2800">
                <a:latin typeface="Century Schoolbook"/>
              </a:rPr>
              <a:t>Pathogens are microorganisms that cause diseases</a:t>
            </a:r>
          </a:p>
          <a:p>
            <a:r>
              <a:rPr lang="en-US" sz="2800">
                <a:latin typeface="Century Schoolbook"/>
              </a:rPr>
              <a:t>Classified into 4 main categories</a:t>
            </a:r>
          </a:p>
          <a:p>
            <a:pPr lvl="1"/>
            <a:r>
              <a:rPr lang="en-US" sz="2400">
                <a:latin typeface="Century Schoolbook"/>
              </a:rPr>
              <a:t>Viruses: colds, flu, Hepatitis B, AIDS, COVID-19</a:t>
            </a:r>
          </a:p>
          <a:p>
            <a:pPr lvl="1"/>
            <a:r>
              <a:rPr lang="en-US" sz="2400">
                <a:latin typeface="Century Schoolbook"/>
              </a:rPr>
              <a:t>Bacteria: TB, Intestinal diseases</a:t>
            </a:r>
          </a:p>
          <a:p>
            <a:pPr lvl="1"/>
            <a:r>
              <a:rPr lang="en-US" sz="2400">
                <a:latin typeface="Century Schoolbook"/>
              </a:rPr>
              <a:t>Fungi: Asthma/allergies, Athlete's foot</a:t>
            </a:r>
          </a:p>
          <a:p>
            <a:pPr lvl="1"/>
            <a:r>
              <a:rPr lang="en-US" sz="2400">
                <a:latin typeface="Century Schoolbook"/>
              </a:rPr>
              <a:t>Parasites: Malaria</a:t>
            </a:r>
          </a:p>
        </p:txBody>
      </p:sp>
      <p:pic>
        <p:nvPicPr>
          <p:cNvPr id="4" name="Picture 4" descr="A close up of a piece of paper&#10;&#10;Description generated with high confidence">
            <a:extLst>
              <a:ext uri="{FF2B5EF4-FFF2-40B4-BE49-F238E27FC236}">
                <a16:creationId xmlns:a16="http://schemas.microsoft.com/office/drawing/2014/main" id="{BF2461A1-DDF9-47F0-BDB3-486FFF135C28}"/>
              </a:ext>
            </a:extLst>
          </p:cNvPr>
          <p:cNvPicPr>
            <a:picLocks noChangeAspect="1"/>
          </p:cNvPicPr>
          <p:nvPr/>
        </p:nvPicPr>
        <p:blipFill>
          <a:blip r:embed="rId2"/>
          <a:stretch>
            <a:fillRect/>
          </a:stretch>
        </p:blipFill>
        <p:spPr>
          <a:xfrm>
            <a:off x="9215095" y="2932472"/>
            <a:ext cx="2743200" cy="2743200"/>
          </a:xfrm>
          <a:prstGeom prst="ellipse">
            <a:avLst/>
          </a:prstGeom>
          <a:ln>
            <a:noFill/>
          </a:ln>
          <a:effectLst>
            <a:softEdge rad="112500"/>
          </a:effectLst>
        </p:spPr>
      </p:pic>
    </p:spTree>
    <p:extLst>
      <p:ext uri="{BB962C8B-B14F-4D97-AF65-F5344CB8AC3E}">
        <p14:creationId xmlns:p14="http://schemas.microsoft.com/office/powerpoint/2010/main" val="94677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011A-CDE7-4CE0-83CF-8270EDF2FC9B}"/>
              </a:ext>
            </a:extLst>
          </p:cNvPr>
          <p:cNvSpPr>
            <a:spLocks noGrp="1"/>
          </p:cNvSpPr>
          <p:nvPr>
            <p:ph type="title"/>
          </p:nvPr>
        </p:nvSpPr>
        <p:spPr/>
        <p:txBody>
          <a:bodyPr/>
          <a:lstStyle/>
          <a:p>
            <a:r>
              <a:rPr lang="en-US" dirty="0">
                <a:latin typeface="Century Schoolbook"/>
              </a:rPr>
              <a:t>Types of PPE</a:t>
            </a:r>
          </a:p>
        </p:txBody>
      </p:sp>
      <p:sp>
        <p:nvSpPr>
          <p:cNvPr id="3" name="Content Placeholder 2">
            <a:extLst>
              <a:ext uri="{FF2B5EF4-FFF2-40B4-BE49-F238E27FC236}">
                <a16:creationId xmlns:a16="http://schemas.microsoft.com/office/drawing/2014/main" id="{884B2D57-3219-4AFC-8A30-3F452637772C}"/>
              </a:ext>
            </a:extLst>
          </p:cNvPr>
          <p:cNvSpPr>
            <a:spLocks noGrp="1"/>
          </p:cNvSpPr>
          <p:nvPr>
            <p:ph idx="1"/>
          </p:nvPr>
        </p:nvSpPr>
        <p:spPr/>
        <p:txBody>
          <a:bodyPr/>
          <a:lstStyle/>
          <a:p>
            <a:r>
              <a:rPr lang="en-US" dirty="0">
                <a:latin typeface="Century Schoolbook"/>
              </a:rPr>
              <a:t>Gloves</a:t>
            </a:r>
          </a:p>
          <a:p>
            <a:pPr lvl="1"/>
            <a:r>
              <a:rPr lang="en-US" dirty="0">
                <a:latin typeface="Century Schoolbook"/>
              </a:rPr>
              <a:t>When you touch or have the potential to touch:</a:t>
            </a:r>
          </a:p>
          <a:p>
            <a:pPr lvl="2"/>
            <a:r>
              <a:rPr lang="en-US" dirty="0">
                <a:latin typeface="Century Schoolbook"/>
              </a:rPr>
              <a:t>Bodily fluids</a:t>
            </a:r>
          </a:p>
          <a:p>
            <a:pPr lvl="2"/>
            <a:r>
              <a:rPr lang="en-US" dirty="0">
                <a:latin typeface="Century Schoolbook"/>
              </a:rPr>
              <a:t>Non-intact skin</a:t>
            </a:r>
          </a:p>
          <a:p>
            <a:pPr lvl="2"/>
            <a:r>
              <a:rPr lang="en-US" dirty="0">
                <a:latin typeface="Century Schoolbook"/>
              </a:rPr>
              <a:t>Potentially contaminated surfaces</a:t>
            </a:r>
          </a:p>
          <a:p>
            <a:pPr lvl="2"/>
            <a:endParaRPr lang="en-US" dirty="0">
              <a:latin typeface="Century Schoolbook"/>
            </a:endParaRPr>
          </a:p>
          <a:p>
            <a:r>
              <a:rPr lang="en-US" dirty="0">
                <a:latin typeface="Century Schoolbook"/>
              </a:rPr>
              <a:t>Masks</a:t>
            </a:r>
          </a:p>
          <a:p>
            <a:pPr lvl="1"/>
            <a:r>
              <a:rPr lang="en-US" dirty="0">
                <a:latin typeface="Century Schoolbook"/>
              </a:rPr>
              <a:t>Protect your face/mouth from pathogens transmitted through the air</a:t>
            </a:r>
          </a:p>
          <a:p>
            <a:pPr lvl="1"/>
            <a:endParaRPr lang="en-US" dirty="0">
              <a:latin typeface="Century Schoolbook"/>
            </a:endParaRPr>
          </a:p>
        </p:txBody>
      </p:sp>
      <p:pic>
        <p:nvPicPr>
          <p:cNvPr id="4" name="Picture 4" descr="A picture containing icon&#10;&#10;Description automatically generated">
            <a:extLst>
              <a:ext uri="{FF2B5EF4-FFF2-40B4-BE49-F238E27FC236}">
                <a16:creationId xmlns:a16="http://schemas.microsoft.com/office/drawing/2014/main" id="{711E1933-DE3E-42CF-947E-6D845718CFD6}"/>
              </a:ext>
            </a:extLst>
          </p:cNvPr>
          <p:cNvPicPr>
            <a:picLocks noChangeAspect="1"/>
          </p:cNvPicPr>
          <p:nvPr/>
        </p:nvPicPr>
        <p:blipFill>
          <a:blip r:embed="rId2"/>
          <a:stretch>
            <a:fillRect/>
          </a:stretch>
        </p:blipFill>
        <p:spPr>
          <a:xfrm>
            <a:off x="8776447" y="2285736"/>
            <a:ext cx="2330824" cy="2205845"/>
          </a:xfrm>
          <a:prstGeom prst="rect">
            <a:avLst/>
          </a:prstGeom>
        </p:spPr>
      </p:pic>
    </p:spTree>
    <p:extLst>
      <p:ext uri="{BB962C8B-B14F-4D97-AF65-F5344CB8AC3E}">
        <p14:creationId xmlns:p14="http://schemas.microsoft.com/office/powerpoint/2010/main" val="225804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6596-D327-4070-801E-532190991FBB}"/>
              </a:ext>
            </a:extLst>
          </p:cNvPr>
          <p:cNvSpPr>
            <a:spLocks noGrp="1"/>
          </p:cNvSpPr>
          <p:nvPr>
            <p:ph type="title"/>
          </p:nvPr>
        </p:nvSpPr>
        <p:spPr/>
        <p:txBody>
          <a:bodyPr/>
          <a:lstStyle/>
          <a:p>
            <a:r>
              <a:rPr lang="en-US" dirty="0">
                <a:latin typeface="Century Schoolbook"/>
              </a:rPr>
              <a:t>Applying and removing </a:t>
            </a:r>
            <a:r>
              <a:rPr lang="en-US" err="1">
                <a:latin typeface="Century Schoolbook"/>
              </a:rPr>
              <a:t>ppe</a:t>
            </a:r>
            <a:endParaRPr lang="en-US">
              <a:latin typeface="Century Schoolbook"/>
            </a:endParaRPr>
          </a:p>
        </p:txBody>
      </p:sp>
      <p:sp>
        <p:nvSpPr>
          <p:cNvPr id="3" name="Content Placeholder 2">
            <a:extLst>
              <a:ext uri="{FF2B5EF4-FFF2-40B4-BE49-F238E27FC236}">
                <a16:creationId xmlns:a16="http://schemas.microsoft.com/office/drawing/2014/main" id="{80D6A5E1-431D-4F31-B143-4629E7AD7BF3}"/>
              </a:ext>
            </a:extLst>
          </p:cNvPr>
          <p:cNvSpPr>
            <a:spLocks noGrp="1"/>
          </p:cNvSpPr>
          <p:nvPr>
            <p:ph idx="1"/>
          </p:nvPr>
        </p:nvSpPr>
        <p:spPr>
          <a:xfrm>
            <a:off x="1451579" y="2015732"/>
            <a:ext cx="10405380" cy="4314587"/>
          </a:xfrm>
        </p:spPr>
        <p:txBody>
          <a:bodyPr>
            <a:normAutofit/>
          </a:bodyPr>
          <a:lstStyle/>
          <a:p>
            <a:pPr marL="457200" indent="-457200">
              <a:buAutoNum type="arabicPeriod"/>
            </a:pPr>
            <a:r>
              <a:rPr lang="en-US" dirty="0">
                <a:latin typeface="Century Schoolbook"/>
              </a:rPr>
              <a:t>Put on mask</a:t>
            </a:r>
          </a:p>
          <a:p>
            <a:pPr marL="457200" indent="-457200">
              <a:buAutoNum type="arabicPeriod"/>
            </a:pPr>
            <a:r>
              <a:rPr lang="en-US" dirty="0">
                <a:latin typeface="Century Schoolbook"/>
              </a:rPr>
              <a:t>Put on gloves</a:t>
            </a:r>
          </a:p>
          <a:p>
            <a:pPr marL="457200" indent="-457200">
              <a:buAutoNum type="arabicPeriod"/>
            </a:pPr>
            <a:r>
              <a:rPr lang="en-US" dirty="0">
                <a:latin typeface="Century Schoolbook"/>
              </a:rPr>
              <a:t>Complete the task you needed the mask and gloves for</a:t>
            </a:r>
          </a:p>
          <a:p>
            <a:pPr marL="457200" indent="-457200">
              <a:buAutoNum type="arabicPeriod"/>
            </a:pPr>
            <a:r>
              <a:rPr lang="en-US" dirty="0">
                <a:latin typeface="Century Schoolbook"/>
              </a:rPr>
              <a:t>Take off gloves</a:t>
            </a:r>
          </a:p>
          <a:p>
            <a:pPr marL="457200" indent="-457200">
              <a:buAutoNum type="arabicPeriod"/>
            </a:pPr>
            <a:r>
              <a:rPr lang="en-US" dirty="0">
                <a:latin typeface="Century Schoolbook"/>
              </a:rPr>
              <a:t>Take off mask – remember not to touch the outside surface of your mask while removing it</a:t>
            </a:r>
          </a:p>
          <a:p>
            <a:pPr marL="457200" indent="-457200">
              <a:buAutoNum type="arabicPeriod"/>
            </a:pPr>
            <a:r>
              <a:rPr lang="en-US" dirty="0">
                <a:latin typeface="Century Schoolbook"/>
              </a:rPr>
              <a:t>Complete hand hygiene and wash your hands with soap and water for 20 seconds</a:t>
            </a:r>
          </a:p>
          <a:p>
            <a:pPr marL="0" indent="0">
              <a:buNone/>
            </a:pPr>
            <a:r>
              <a:rPr lang="en-US" dirty="0">
                <a:latin typeface="Century Schoolbook"/>
              </a:rPr>
              <a:t>You should also be wearing gloves during med passes and hygiene tasks</a:t>
            </a:r>
            <a:endParaRPr lang="en-US" dirty="0"/>
          </a:p>
        </p:txBody>
      </p:sp>
      <p:pic>
        <p:nvPicPr>
          <p:cNvPr id="4" name="Picture 4" descr="A picture containing drawing&#10;&#10;Description automatically generated">
            <a:extLst>
              <a:ext uri="{FF2B5EF4-FFF2-40B4-BE49-F238E27FC236}">
                <a16:creationId xmlns:a16="http://schemas.microsoft.com/office/drawing/2014/main" id="{7981EA81-8C77-4EC5-9592-B850ED47B8CB}"/>
              </a:ext>
            </a:extLst>
          </p:cNvPr>
          <p:cNvPicPr>
            <a:picLocks noChangeAspect="1"/>
          </p:cNvPicPr>
          <p:nvPr/>
        </p:nvPicPr>
        <p:blipFill>
          <a:blip r:embed="rId2"/>
          <a:stretch>
            <a:fillRect/>
          </a:stretch>
        </p:blipFill>
        <p:spPr>
          <a:xfrm>
            <a:off x="9448418" y="2051210"/>
            <a:ext cx="1419922" cy="1591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985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3939-4A9F-4D52-90A1-67849172E2D6}"/>
              </a:ext>
            </a:extLst>
          </p:cNvPr>
          <p:cNvSpPr>
            <a:spLocks noGrp="1"/>
          </p:cNvSpPr>
          <p:nvPr>
            <p:ph type="title"/>
          </p:nvPr>
        </p:nvSpPr>
        <p:spPr/>
        <p:txBody>
          <a:bodyPr/>
          <a:lstStyle/>
          <a:p>
            <a:r>
              <a:rPr lang="en-US" dirty="0">
                <a:latin typeface="Century Schoolbook"/>
              </a:rPr>
              <a:t>Hand Hygiene</a:t>
            </a:r>
          </a:p>
        </p:txBody>
      </p:sp>
      <p:sp>
        <p:nvSpPr>
          <p:cNvPr id="3" name="Content Placeholder 2">
            <a:extLst>
              <a:ext uri="{FF2B5EF4-FFF2-40B4-BE49-F238E27FC236}">
                <a16:creationId xmlns:a16="http://schemas.microsoft.com/office/drawing/2014/main" id="{2743F732-F77A-42EB-AC38-2EEC992E24F5}"/>
              </a:ext>
            </a:extLst>
          </p:cNvPr>
          <p:cNvSpPr>
            <a:spLocks noGrp="1"/>
          </p:cNvSpPr>
          <p:nvPr>
            <p:ph idx="1"/>
          </p:nvPr>
        </p:nvSpPr>
        <p:spPr>
          <a:xfrm>
            <a:off x="1451579" y="2015732"/>
            <a:ext cx="9603275" cy="3988495"/>
          </a:xfrm>
        </p:spPr>
        <p:txBody>
          <a:bodyPr>
            <a:normAutofit/>
          </a:bodyPr>
          <a:lstStyle/>
          <a:p>
            <a:pPr marL="0" indent="0">
              <a:buNone/>
            </a:pPr>
            <a:r>
              <a:rPr lang="en-US" sz="2400" dirty="0">
                <a:latin typeface="Century Schoolbook"/>
              </a:rPr>
              <a:t>Wash your hands with soap and water for at least 20 seconds</a:t>
            </a:r>
          </a:p>
          <a:p>
            <a:pPr marL="0" indent="0">
              <a:buNone/>
            </a:pPr>
            <a:r>
              <a:rPr lang="en-US" sz="2400" dirty="0">
                <a:latin typeface="Century Schoolbook"/>
              </a:rPr>
              <a:t>Times to practice hand hygiene:</a:t>
            </a:r>
          </a:p>
          <a:p>
            <a:r>
              <a:rPr lang="en-US" sz="2400" dirty="0">
                <a:latin typeface="Century Schoolbook"/>
              </a:rPr>
              <a:t>When you arrive to work and leave your shift</a:t>
            </a:r>
          </a:p>
          <a:p>
            <a:r>
              <a:rPr lang="en-US" sz="2400" dirty="0">
                <a:latin typeface="Century Schoolbook"/>
              </a:rPr>
              <a:t>Before and after direct contact with your client</a:t>
            </a:r>
          </a:p>
          <a:p>
            <a:r>
              <a:rPr lang="en-US" sz="2400" dirty="0">
                <a:latin typeface="Century Schoolbook"/>
              </a:rPr>
              <a:t>After touching bodily fluids (yours or your client's)</a:t>
            </a:r>
          </a:p>
          <a:p>
            <a:r>
              <a:rPr lang="en-US" sz="2400" dirty="0">
                <a:latin typeface="Century Schoolbook"/>
              </a:rPr>
              <a:t>Before preparing or eating food</a:t>
            </a:r>
          </a:p>
          <a:p>
            <a:r>
              <a:rPr lang="en-US" sz="2400" dirty="0">
                <a:latin typeface="Century Schoolbook"/>
              </a:rPr>
              <a:t>After using or assisting your client with using the restroom</a:t>
            </a:r>
          </a:p>
        </p:txBody>
      </p:sp>
      <p:pic>
        <p:nvPicPr>
          <p:cNvPr id="6" name="Picture 6" descr="A picture containing food, drawing&#10;&#10;Description automatically generated">
            <a:extLst>
              <a:ext uri="{FF2B5EF4-FFF2-40B4-BE49-F238E27FC236}">
                <a16:creationId xmlns:a16="http://schemas.microsoft.com/office/drawing/2014/main" id="{40AA3D1F-7123-4872-9E84-AEB70D54F1D6}"/>
              </a:ext>
            </a:extLst>
          </p:cNvPr>
          <p:cNvPicPr>
            <a:picLocks noChangeAspect="1"/>
          </p:cNvPicPr>
          <p:nvPr/>
        </p:nvPicPr>
        <p:blipFill>
          <a:blip r:embed="rId2"/>
          <a:stretch>
            <a:fillRect/>
          </a:stretch>
        </p:blipFill>
        <p:spPr>
          <a:xfrm>
            <a:off x="9166650" y="2644233"/>
            <a:ext cx="2435844" cy="2740412"/>
          </a:xfrm>
          <a:prstGeom prst="rect">
            <a:avLst/>
          </a:prstGeom>
        </p:spPr>
      </p:pic>
    </p:spTree>
    <p:extLst>
      <p:ext uri="{BB962C8B-B14F-4D97-AF65-F5344CB8AC3E}">
        <p14:creationId xmlns:p14="http://schemas.microsoft.com/office/powerpoint/2010/main" val="583087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2F91-19B9-4A95-A93F-1142B69301E4}"/>
              </a:ext>
            </a:extLst>
          </p:cNvPr>
          <p:cNvSpPr>
            <a:spLocks noGrp="1"/>
          </p:cNvSpPr>
          <p:nvPr>
            <p:ph type="title"/>
          </p:nvPr>
        </p:nvSpPr>
        <p:spPr/>
        <p:txBody>
          <a:bodyPr/>
          <a:lstStyle/>
          <a:p>
            <a:r>
              <a:rPr lang="en-US">
                <a:latin typeface="Century Schoolbook"/>
              </a:rPr>
              <a:t>How to wash your hands</a:t>
            </a:r>
          </a:p>
        </p:txBody>
      </p:sp>
      <p:sp>
        <p:nvSpPr>
          <p:cNvPr id="3" name="Content Placeholder 2">
            <a:extLst>
              <a:ext uri="{FF2B5EF4-FFF2-40B4-BE49-F238E27FC236}">
                <a16:creationId xmlns:a16="http://schemas.microsoft.com/office/drawing/2014/main" id="{C9834F5B-1ABE-4F87-87BF-9DDD793C9E9B}"/>
              </a:ext>
            </a:extLst>
          </p:cNvPr>
          <p:cNvSpPr>
            <a:spLocks noGrp="1"/>
          </p:cNvSpPr>
          <p:nvPr>
            <p:ph idx="1"/>
          </p:nvPr>
        </p:nvSpPr>
        <p:spPr>
          <a:xfrm>
            <a:off x="2177720" y="1952979"/>
            <a:ext cx="9603275" cy="4033318"/>
          </a:xfrm>
        </p:spPr>
        <p:txBody>
          <a:bodyPr>
            <a:normAutofit fontScale="92500" lnSpcReduction="10000"/>
          </a:bodyPr>
          <a:lstStyle/>
          <a:p>
            <a:pPr marL="0" indent="0">
              <a:buNone/>
            </a:pPr>
            <a:r>
              <a:rPr lang="en-US" dirty="0">
                <a:latin typeface="Century Schoolbook"/>
              </a:rPr>
              <a:t>In order to be effective, you must follow the proper procedure:</a:t>
            </a:r>
            <a:endParaRPr lang="en-US" dirty="0"/>
          </a:p>
          <a:p>
            <a:pPr marL="457200" indent="-457200">
              <a:buAutoNum type="arabicPeriod"/>
            </a:pPr>
            <a:r>
              <a:rPr lang="en-US" dirty="0">
                <a:latin typeface="Century Schoolbook"/>
              </a:rPr>
              <a:t>Check that you have enough soap and paper towels</a:t>
            </a:r>
          </a:p>
          <a:p>
            <a:pPr marL="457200" indent="-457200">
              <a:buAutoNum type="arabicPeriod"/>
            </a:pPr>
            <a:r>
              <a:rPr lang="en-US" dirty="0">
                <a:latin typeface="Century Schoolbook"/>
              </a:rPr>
              <a:t>Turn on the faucet and make sure the water is warm – keep the water running so that you aren't re-contaminating your hands by turning the faucet on and off</a:t>
            </a:r>
          </a:p>
          <a:p>
            <a:pPr marL="457200" indent="-457200">
              <a:buAutoNum type="arabicPeriod"/>
            </a:pPr>
            <a:r>
              <a:rPr lang="en-US" dirty="0">
                <a:latin typeface="Century Schoolbook"/>
              </a:rPr>
              <a:t>Apply an appropriate amount of soap – apply to tops and bottoms of hands, fingers, and wrists</a:t>
            </a:r>
          </a:p>
          <a:p>
            <a:pPr marL="457200" indent="-457200">
              <a:buAutoNum type="arabicPeriod"/>
            </a:pPr>
            <a:r>
              <a:rPr lang="en-US" dirty="0">
                <a:latin typeface="Century Schoolbook"/>
              </a:rPr>
              <a:t>Clean between your fingers and under fingernails – wash your hands for 20 seconds</a:t>
            </a:r>
          </a:p>
          <a:p>
            <a:pPr marL="457200" indent="-457200">
              <a:buAutoNum type="arabicPeriod"/>
            </a:pPr>
            <a:r>
              <a:rPr lang="en-US" dirty="0">
                <a:latin typeface="Century Schoolbook"/>
              </a:rPr>
              <a:t>Rinse your hands well under running water with fingertips pointing down</a:t>
            </a:r>
          </a:p>
          <a:p>
            <a:pPr marL="457200" indent="-457200">
              <a:buAutoNum type="arabicPeriod"/>
            </a:pPr>
            <a:r>
              <a:rPr lang="en-US" dirty="0">
                <a:latin typeface="Century Schoolbook"/>
              </a:rPr>
              <a:t>Dry your hands thoroughly with a paper towel</a:t>
            </a:r>
          </a:p>
        </p:txBody>
      </p:sp>
      <p:pic>
        <p:nvPicPr>
          <p:cNvPr id="5" name="Picture 5" descr="A drawing of a face&#10;&#10;Description automatically generated">
            <a:extLst>
              <a:ext uri="{FF2B5EF4-FFF2-40B4-BE49-F238E27FC236}">
                <a16:creationId xmlns:a16="http://schemas.microsoft.com/office/drawing/2014/main" id="{6C75F3D8-69A8-4EE2-9AE2-2FEDADA9F74A}"/>
              </a:ext>
            </a:extLst>
          </p:cNvPr>
          <p:cNvPicPr>
            <a:picLocks noChangeAspect="1"/>
          </p:cNvPicPr>
          <p:nvPr/>
        </p:nvPicPr>
        <p:blipFill>
          <a:blip r:embed="rId2"/>
          <a:stretch>
            <a:fillRect/>
          </a:stretch>
        </p:blipFill>
        <p:spPr>
          <a:xfrm>
            <a:off x="290924" y="2566311"/>
            <a:ext cx="1640415" cy="3251892"/>
          </a:xfrm>
          <a:prstGeom prst="rect">
            <a:avLst/>
          </a:prstGeom>
        </p:spPr>
      </p:pic>
    </p:spTree>
    <p:extLst>
      <p:ext uri="{BB962C8B-B14F-4D97-AF65-F5344CB8AC3E}">
        <p14:creationId xmlns:p14="http://schemas.microsoft.com/office/powerpoint/2010/main" val="327156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C7AE-2CD7-42D5-9E9E-6032872F5528}"/>
              </a:ext>
            </a:extLst>
          </p:cNvPr>
          <p:cNvSpPr>
            <a:spLocks noGrp="1"/>
          </p:cNvSpPr>
          <p:nvPr>
            <p:ph type="title"/>
          </p:nvPr>
        </p:nvSpPr>
        <p:spPr/>
        <p:txBody>
          <a:bodyPr/>
          <a:lstStyle/>
          <a:p>
            <a:r>
              <a:rPr lang="en-US" dirty="0">
                <a:latin typeface="Century Schoolbook"/>
              </a:rPr>
              <a:t>hand sanitizer vs </a:t>
            </a:r>
            <a:r>
              <a:rPr lang="en-US">
                <a:latin typeface="Century Schoolbook"/>
              </a:rPr>
              <a:t>soap </a:t>
            </a:r>
            <a:r>
              <a:rPr lang="en-US" dirty="0">
                <a:latin typeface="Century Schoolbook"/>
              </a:rPr>
              <a:t>and water</a:t>
            </a:r>
            <a:endParaRPr lang="en-US" dirty="0"/>
          </a:p>
        </p:txBody>
      </p:sp>
      <p:sp>
        <p:nvSpPr>
          <p:cNvPr id="3" name="Text Placeholder 2">
            <a:extLst>
              <a:ext uri="{FF2B5EF4-FFF2-40B4-BE49-F238E27FC236}">
                <a16:creationId xmlns:a16="http://schemas.microsoft.com/office/drawing/2014/main" id="{3E0E99A1-5E5D-43E4-83FE-5467303DD749}"/>
              </a:ext>
            </a:extLst>
          </p:cNvPr>
          <p:cNvSpPr>
            <a:spLocks noGrp="1"/>
          </p:cNvSpPr>
          <p:nvPr>
            <p:ph type="body" idx="1"/>
          </p:nvPr>
        </p:nvSpPr>
        <p:spPr>
          <a:xfrm>
            <a:off x="1447191" y="2324349"/>
            <a:ext cx="4645152" cy="497143"/>
          </a:xfrm>
          <a:ln>
            <a:solidFill>
              <a:schemeClr val="bg1">
                <a:lumMod val="50000"/>
              </a:schemeClr>
            </a:solidFill>
          </a:ln>
        </p:spPr>
        <p:txBody>
          <a:bodyPr>
            <a:normAutofit/>
          </a:bodyPr>
          <a:lstStyle/>
          <a:p>
            <a:pPr algn="ctr"/>
            <a:r>
              <a:rPr lang="en-US">
                <a:latin typeface="Century Schoolbook"/>
              </a:rPr>
              <a:t>Hand Sanitizer</a:t>
            </a:r>
            <a:endParaRPr lang="en-US"/>
          </a:p>
        </p:txBody>
      </p:sp>
      <p:sp>
        <p:nvSpPr>
          <p:cNvPr id="4" name="Content Placeholder 3">
            <a:extLst>
              <a:ext uri="{FF2B5EF4-FFF2-40B4-BE49-F238E27FC236}">
                <a16:creationId xmlns:a16="http://schemas.microsoft.com/office/drawing/2014/main" id="{6609C586-C945-4C6F-9B72-ED656CDE406F}"/>
              </a:ext>
            </a:extLst>
          </p:cNvPr>
          <p:cNvSpPr>
            <a:spLocks noGrp="1"/>
          </p:cNvSpPr>
          <p:nvPr>
            <p:ph sz="half" idx="2"/>
          </p:nvPr>
        </p:nvSpPr>
        <p:spPr>
          <a:ln>
            <a:solidFill>
              <a:schemeClr val="bg1">
                <a:lumMod val="50000"/>
              </a:schemeClr>
            </a:solidFill>
          </a:ln>
        </p:spPr>
        <p:txBody>
          <a:bodyPr vert="horz" lIns="91440" tIns="45720" rIns="91440" bIns="45720" rtlCol="0" anchor="t">
            <a:normAutofit/>
          </a:bodyPr>
          <a:lstStyle/>
          <a:p>
            <a:r>
              <a:rPr lang="en-US">
                <a:latin typeface="Century Schoolbook"/>
              </a:rPr>
              <a:t>Routine decontamination of your hands</a:t>
            </a:r>
          </a:p>
          <a:p>
            <a:endParaRPr lang="en-US" dirty="0">
              <a:latin typeface="Century Schoolbook"/>
            </a:endParaRPr>
          </a:p>
          <a:p>
            <a:pPr marL="0" indent="0">
              <a:buNone/>
            </a:pPr>
            <a:r>
              <a:rPr lang="en-US" dirty="0">
                <a:latin typeface="Century Schoolbook"/>
              </a:rPr>
              <a:t>YOU SHOULD STILL WASH YOUR </a:t>
            </a:r>
            <a:r>
              <a:rPr lang="en-US">
                <a:latin typeface="Century Schoolbook"/>
              </a:rPr>
              <a:t>HANDS WITH SOAP AND WATER AS SOON AS POSSIBLE</a:t>
            </a:r>
            <a:endParaRPr lang="en-US" dirty="0">
              <a:latin typeface="Century Schoolbook"/>
            </a:endParaRPr>
          </a:p>
        </p:txBody>
      </p:sp>
      <p:sp>
        <p:nvSpPr>
          <p:cNvPr id="5" name="Text Placeholder 4">
            <a:extLst>
              <a:ext uri="{FF2B5EF4-FFF2-40B4-BE49-F238E27FC236}">
                <a16:creationId xmlns:a16="http://schemas.microsoft.com/office/drawing/2014/main" id="{E0409160-1378-467C-8C7F-0D0BDF20CF34}"/>
              </a:ext>
            </a:extLst>
          </p:cNvPr>
          <p:cNvSpPr>
            <a:spLocks noGrp="1"/>
          </p:cNvSpPr>
          <p:nvPr>
            <p:ph type="body" sz="quarter" idx="3"/>
          </p:nvPr>
        </p:nvSpPr>
        <p:spPr>
          <a:xfrm>
            <a:off x="6412362" y="2318839"/>
            <a:ext cx="4645152" cy="506401"/>
          </a:xfrm>
          <a:ln>
            <a:solidFill>
              <a:schemeClr val="bg1">
                <a:lumMod val="50000"/>
              </a:schemeClr>
            </a:solidFill>
          </a:ln>
        </p:spPr>
        <p:txBody>
          <a:bodyPr>
            <a:normAutofit/>
          </a:bodyPr>
          <a:lstStyle/>
          <a:p>
            <a:pPr algn="ctr"/>
            <a:r>
              <a:rPr lang="en-US">
                <a:latin typeface="Century Schoolbook"/>
              </a:rPr>
              <a:t>Soap and Water</a:t>
            </a:r>
            <a:endParaRPr lang="en-US"/>
          </a:p>
        </p:txBody>
      </p:sp>
      <p:sp>
        <p:nvSpPr>
          <p:cNvPr id="6" name="Content Placeholder 5">
            <a:extLst>
              <a:ext uri="{FF2B5EF4-FFF2-40B4-BE49-F238E27FC236}">
                <a16:creationId xmlns:a16="http://schemas.microsoft.com/office/drawing/2014/main" id="{D8A34320-B96B-42F8-ABB9-0A8ED1F61267}"/>
              </a:ext>
            </a:extLst>
          </p:cNvPr>
          <p:cNvSpPr>
            <a:spLocks noGrp="1"/>
          </p:cNvSpPr>
          <p:nvPr>
            <p:ph sz="quarter" idx="4"/>
          </p:nvPr>
        </p:nvSpPr>
        <p:spPr>
          <a:ln>
            <a:solidFill>
              <a:schemeClr val="bg1">
                <a:lumMod val="50000"/>
              </a:schemeClr>
            </a:solidFill>
          </a:ln>
        </p:spPr>
        <p:txBody>
          <a:bodyPr vert="horz" lIns="91440" tIns="45720" rIns="91440" bIns="45720" rtlCol="0" anchor="t">
            <a:normAutofit/>
          </a:bodyPr>
          <a:lstStyle/>
          <a:p>
            <a:r>
              <a:rPr lang="en-US">
                <a:latin typeface="Century Schoolbook"/>
              </a:rPr>
              <a:t>Hands are visibly dirty or contaminated with blood or other potentially infectious materials</a:t>
            </a:r>
            <a:endParaRPr lang="en-US" dirty="0">
              <a:latin typeface="Century Schoolbook"/>
            </a:endParaRPr>
          </a:p>
        </p:txBody>
      </p:sp>
    </p:spTree>
    <p:extLst>
      <p:ext uri="{BB962C8B-B14F-4D97-AF65-F5344CB8AC3E}">
        <p14:creationId xmlns:p14="http://schemas.microsoft.com/office/powerpoint/2010/main" val="4113791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EA48-A6F5-4396-8600-345CFD47253C}"/>
              </a:ext>
            </a:extLst>
          </p:cNvPr>
          <p:cNvSpPr>
            <a:spLocks noGrp="1"/>
          </p:cNvSpPr>
          <p:nvPr>
            <p:ph type="title"/>
          </p:nvPr>
        </p:nvSpPr>
        <p:spPr/>
        <p:txBody>
          <a:bodyPr/>
          <a:lstStyle/>
          <a:p>
            <a:r>
              <a:rPr lang="en-US" dirty="0">
                <a:latin typeface="Century Schoolbook"/>
              </a:rPr>
              <a:t>How to properly sanitize</a:t>
            </a:r>
          </a:p>
        </p:txBody>
      </p:sp>
      <p:sp>
        <p:nvSpPr>
          <p:cNvPr id="3" name="Content Placeholder 2">
            <a:extLst>
              <a:ext uri="{FF2B5EF4-FFF2-40B4-BE49-F238E27FC236}">
                <a16:creationId xmlns:a16="http://schemas.microsoft.com/office/drawing/2014/main" id="{0861811F-F7E5-4BE6-9FF9-AA3C87DECC17}"/>
              </a:ext>
            </a:extLst>
          </p:cNvPr>
          <p:cNvSpPr>
            <a:spLocks noGrp="1"/>
          </p:cNvSpPr>
          <p:nvPr>
            <p:ph idx="1"/>
          </p:nvPr>
        </p:nvSpPr>
        <p:spPr>
          <a:xfrm>
            <a:off x="1451579" y="2015732"/>
            <a:ext cx="9603275" cy="4083659"/>
          </a:xfrm>
        </p:spPr>
        <p:txBody>
          <a:bodyPr/>
          <a:lstStyle/>
          <a:p>
            <a:r>
              <a:rPr lang="en-US" dirty="0">
                <a:latin typeface="Century Schoolbook"/>
              </a:rPr>
              <a:t>Read the directions on your cleaning product</a:t>
            </a:r>
          </a:p>
          <a:p>
            <a:r>
              <a:rPr lang="en-US" dirty="0">
                <a:latin typeface="Century Schoolbook"/>
              </a:rPr>
              <a:t>Pre-clean the surface if necessary</a:t>
            </a:r>
          </a:p>
          <a:p>
            <a:pPr lvl="1"/>
            <a:r>
              <a:rPr lang="en-US" dirty="0">
                <a:latin typeface="Century Schoolbook"/>
              </a:rPr>
              <a:t>Make sure to wash the area with soap and water if called for in the directions or if surface is visibly dirty</a:t>
            </a:r>
          </a:p>
          <a:p>
            <a:r>
              <a:rPr lang="en-US" dirty="0">
                <a:latin typeface="Century Schoolbook"/>
              </a:rPr>
              <a:t>Follow the contact time</a:t>
            </a:r>
          </a:p>
          <a:p>
            <a:pPr lvl="1"/>
            <a:r>
              <a:rPr lang="en-US" dirty="0">
                <a:latin typeface="Century Schoolbook"/>
              </a:rPr>
              <a:t>Find this in your directions. Make sure your surface is wet the whole time</a:t>
            </a:r>
          </a:p>
          <a:p>
            <a:r>
              <a:rPr lang="en-US" dirty="0">
                <a:latin typeface="Century Schoolbook"/>
              </a:rPr>
              <a:t>Wear gloves and wash your hands</a:t>
            </a:r>
          </a:p>
          <a:p>
            <a:pPr lvl="1"/>
            <a:r>
              <a:rPr lang="en-US" dirty="0">
                <a:latin typeface="Century Schoolbook"/>
              </a:rPr>
              <a:t>Be sure to wash your hands after cleaning, even if you wore gloves to do so</a:t>
            </a:r>
          </a:p>
          <a:p>
            <a:r>
              <a:rPr lang="en-US" dirty="0">
                <a:latin typeface="Century Schoolbook"/>
              </a:rPr>
              <a:t>Put your cleaning supplies back away out of reach</a:t>
            </a:r>
          </a:p>
        </p:txBody>
      </p:sp>
      <p:sp>
        <p:nvSpPr>
          <p:cNvPr id="4" name="TextBox 3">
            <a:extLst>
              <a:ext uri="{FF2B5EF4-FFF2-40B4-BE49-F238E27FC236}">
                <a16:creationId xmlns:a16="http://schemas.microsoft.com/office/drawing/2014/main" id="{CE2A80EA-5062-4F73-BD12-BEDBACF084A1}"/>
              </a:ext>
            </a:extLst>
          </p:cNvPr>
          <p:cNvSpPr txBox="1"/>
          <p:nvPr/>
        </p:nvSpPr>
        <p:spPr>
          <a:xfrm>
            <a:off x="9413630" y="58263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ea typeface="+mn-lt"/>
                <a:cs typeface="+mn-lt"/>
                <a:hlinkClick r:id="rId2"/>
              </a:rPr>
              <a:t>Source</a:t>
            </a:r>
            <a:endParaRPr lang="en-US"/>
          </a:p>
        </p:txBody>
      </p:sp>
      <p:pic>
        <p:nvPicPr>
          <p:cNvPr id="7" name="Picture 7" descr="Logo&#10;&#10;Description automatically generated">
            <a:extLst>
              <a:ext uri="{FF2B5EF4-FFF2-40B4-BE49-F238E27FC236}">
                <a16:creationId xmlns:a16="http://schemas.microsoft.com/office/drawing/2014/main" id="{573A66EF-3A19-455F-B5A8-F12CF2D6335C}"/>
              </a:ext>
            </a:extLst>
          </p:cNvPr>
          <p:cNvPicPr>
            <a:picLocks noChangeAspect="1"/>
          </p:cNvPicPr>
          <p:nvPr/>
        </p:nvPicPr>
        <p:blipFill>
          <a:blip r:embed="rId3"/>
          <a:stretch>
            <a:fillRect/>
          </a:stretch>
        </p:blipFill>
        <p:spPr>
          <a:xfrm>
            <a:off x="9097420" y="439312"/>
            <a:ext cx="2555721" cy="2699061"/>
          </a:xfrm>
          <a:prstGeom prst="rect">
            <a:avLst/>
          </a:prstGeom>
        </p:spPr>
      </p:pic>
    </p:spTree>
    <p:extLst>
      <p:ext uri="{BB962C8B-B14F-4D97-AF65-F5344CB8AC3E}">
        <p14:creationId xmlns:p14="http://schemas.microsoft.com/office/powerpoint/2010/main" val="1275283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6E3A-F17C-407B-98C3-9D47C9645A4F}"/>
              </a:ext>
            </a:extLst>
          </p:cNvPr>
          <p:cNvSpPr>
            <a:spLocks noGrp="1"/>
          </p:cNvSpPr>
          <p:nvPr>
            <p:ph type="title"/>
          </p:nvPr>
        </p:nvSpPr>
        <p:spPr/>
        <p:txBody>
          <a:bodyPr/>
          <a:lstStyle/>
          <a:p>
            <a:r>
              <a:rPr lang="en-US">
                <a:latin typeface="Century Schoolbook"/>
              </a:rPr>
              <a:t>Communicable Disease Precautions</a:t>
            </a:r>
            <a:endParaRPr lang="en-US"/>
          </a:p>
        </p:txBody>
      </p:sp>
    </p:spTree>
    <p:extLst>
      <p:ext uri="{BB962C8B-B14F-4D97-AF65-F5344CB8AC3E}">
        <p14:creationId xmlns:p14="http://schemas.microsoft.com/office/powerpoint/2010/main" val="367371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604A-8635-46D3-8E41-86BBBECF9D17}"/>
              </a:ext>
            </a:extLst>
          </p:cNvPr>
          <p:cNvSpPr>
            <a:spLocks noGrp="1"/>
          </p:cNvSpPr>
          <p:nvPr>
            <p:ph type="title"/>
          </p:nvPr>
        </p:nvSpPr>
        <p:spPr>
          <a:xfrm>
            <a:off x="1400837" y="804889"/>
            <a:ext cx="9654015" cy="563401"/>
          </a:xfrm>
        </p:spPr>
        <p:txBody>
          <a:bodyPr/>
          <a:lstStyle/>
          <a:p>
            <a:r>
              <a:rPr lang="en-US" dirty="0">
                <a:latin typeface="Century Schoolbook"/>
              </a:rPr>
              <a:t>What is a Communicable disease? </a:t>
            </a:r>
            <a:endParaRPr lang="en-US" dirty="0"/>
          </a:p>
        </p:txBody>
      </p:sp>
      <p:sp>
        <p:nvSpPr>
          <p:cNvPr id="3" name="Content Placeholder 2">
            <a:extLst>
              <a:ext uri="{FF2B5EF4-FFF2-40B4-BE49-F238E27FC236}">
                <a16:creationId xmlns:a16="http://schemas.microsoft.com/office/drawing/2014/main" id="{DEE43B7D-3A10-457B-A64A-099E62C6C3AE}"/>
              </a:ext>
            </a:extLst>
          </p:cNvPr>
          <p:cNvSpPr>
            <a:spLocks noGrp="1"/>
          </p:cNvSpPr>
          <p:nvPr>
            <p:ph sz="half" idx="1"/>
          </p:nvPr>
        </p:nvSpPr>
        <p:spPr>
          <a:xfrm>
            <a:off x="1411472" y="1921231"/>
            <a:ext cx="10319809" cy="3448595"/>
          </a:xfrm>
        </p:spPr>
        <p:txBody>
          <a:bodyPr vert="horz" lIns="91440" tIns="45720" rIns="91440" bIns="45720" rtlCol="0" anchor="t">
            <a:noAutofit/>
          </a:bodyPr>
          <a:lstStyle/>
          <a:p>
            <a:pPr marL="285750" indent="-285750">
              <a:lnSpc>
                <a:spcPct val="100000"/>
              </a:lnSpc>
              <a:spcBef>
                <a:spcPct val="20000"/>
              </a:spcBef>
              <a:spcAft>
                <a:spcPts val="600"/>
              </a:spcAft>
            </a:pPr>
            <a:r>
              <a:rPr lang="en-US" sz="2100" dirty="0">
                <a:solidFill>
                  <a:srgbClr val="231F20"/>
                </a:solidFill>
                <a:ea typeface="+mn-lt"/>
                <a:cs typeface="+mn-lt"/>
              </a:rPr>
              <a:t>A communicable disease is one that spreads from one person or animal to another or from a surface to a person. They are the result of pathogens, such as viruses and bacteria. Communicable diseases include colds, flu, Covid-19.</a:t>
            </a:r>
            <a:endParaRPr lang="en-US" dirty="0">
              <a:latin typeface="Century Schoolbook"/>
              <a:ea typeface="+mn-lt"/>
              <a:cs typeface="+mn-lt"/>
            </a:endParaRPr>
          </a:p>
          <a:p>
            <a:pPr marL="285750" indent="-285750">
              <a:lnSpc>
                <a:spcPct val="100000"/>
              </a:lnSpc>
              <a:spcBef>
                <a:spcPct val="20000"/>
              </a:spcBef>
              <a:spcAft>
                <a:spcPts val="600"/>
              </a:spcAft>
            </a:pPr>
            <a:r>
              <a:rPr lang="en-US">
                <a:latin typeface="Century Schoolbook"/>
              </a:rPr>
              <a:t>Symptoms vary, but most common ones include:</a:t>
            </a:r>
            <a:endParaRPr lang="en-US">
              <a:latin typeface="Century Schoolbook"/>
              <a:ea typeface="+mn-lt"/>
              <a:cs typeface="+mn-lt"/>
            </a:endParaRPr>
          </a:p>
          <a:p>
            <a:pPr marL="610235" lvl="1" indent="-285750">
              <a:lnSpc>
                <a:spcPct val="100000"/>
              </a:lnSpc>
              <a:spcBef>
                <a:spcPct val="20000"/>
              </a:spcBef>
              <a:spcAft>
                <a:spcPts val="600"/>
              </a:spcAft>
            </a:pPr>
            <a:r>
              <a:rPr lang="en-US" dirty="0">
                <a:latin typeface="Century Schoolbook"/>
              </a:rPr>
              <a:t>Fever</a:t>
            </a:r>
            <a:endParaRPr lang="en-US" dirty="0">
              <a:latin typeface="Century Schoolbook"/>
              <a:ea typeface="+mn-lt"/>
              <a:cs typeface="+mn-lt"/>
            </a:endParaRPr>
          </a:p>
          <a:p>
            <a:pPr marL="610235" lvl="1" indent="-285750">
              <a:lnSpc>
                <a:spcPct val="100000"/>
              </a:lnSpc>
              <a:spcBef>
                <a:spcPct val="20000"/>
              </a:spcBef>
              <a:spcAft>
                <a:spcPts val="600"/>
              </a:spcAft>
            </a:pPr>
            <a:r>
              <a:rPr lang="en-US" dirty="0">
                <a:latin typeface="Century Schoolbook"/>
              </a:rPr>
              <a:t>Cough</a:t>
            </a:r>
            <a:endParaRPr lang="en-US" dirty="0">
              <a:latin typeface="Century Schoolbook"/>
              <a:ea typeface="+mn-lt"/>
              <a:cs typeface="+mn-lt"/>
            </a:endParaRPr>
          </a:p>
          <a:p>
            <a:pPr marL="610235" lvl="1" indent="-285750">
              <a:lnSpc>
                <a:spcPct val="100000"/>
              </a:lnSpc>
              <a:spcBef>
                <a:spcPct val="20000"/>
              </a:spcBef>
              <a:spcAft>
                <a:spcPts val="600"/>
              </a:spcAft>
            </a:pPr>
            <a:r>
              <a:rPr lang="en-US" dirty="0">
                <a:latin typeface="Century Schoolbook"/>
              </a:rPr>
              <a:t>Shortness of breath</a:t>
            </a:r>
            <a:endParaRPr lang="en-US" dirty="0">
              <a:latin typeface="Century Schoolbook"/>
              <a:ea typeface="+mn-lt"/>
              <a:cs typeface="+mn-lt"/>
            </a:endParaRPr>
          </a:p>
          <a:p>
            <a:pPr marL="610235" lvl="1" indent="-285750">
              <a:lnSpc>
                <a:spcPct val="100000"/>
              </a:lnSpc>
              <a:spcBef>
                <a:spcPct val="20000"/>
              </a:spcBef>
              <a:spcAft>
                <a:spcPts val="600"/>
              </a:spcAft>
            </a:pPr>
            <a:r>
              <a:rPr lang="en-US" dirty="0">
                <a:latin typeface="Century Schoolbook"/>
              </a:rPr>
              <a:t>Chills</a:t>
            </a:r>
          </a:p>
          <a:p>
            <a:pPr marL="610235" lvl="1" indent="-285750">
              <a:lnSpc>
                <a:spcPct val="100000"/>
              </a:lnSpc>
              <a:spcBef>
                <a:spcPct val="20000"/>
              </a:spcBef>
              <a:spcAft>
                <a:spcPts val="600"/>
              </a:spcAft>
            </a:pPr>
            <a:r>
              <a:rPr lang="en-US" dirty="0">
                <a:latin typeface="Century Schoolbook"/>
                <a:ea typeface="+mn-lt"/>
                <a:cs typeface="+mn-lt"/>
              </a:rPr>
              <a:t>Unexplained stomach issues</a:t>
            </a:r>
          </a:p>
        </p:txBody>
      </p:sp>
      <p:sp>
        <p:nvSpPr>
          <p:cNvPr id="5" name="Content Placeholder 4">
            <a:extLst>
              <a:ext uri="{FF2B5EF4-FFF2-40B4-BE49-F238E27FC236}">
                <a16:creationId xmlns:a16="http://schemas.microsoft.com/office/drawing/2014/main" id="{C43782EF-418E-4176-A6D4-0744BF75DAC2}"/>
              </a:ext>
            </a:extLst>
          </p:cNvPr>
          <p:cNvSpPr>
            <a:spLocks noGrp="1"/>
          </p:cNvSpPr>
          <p:nvPr>
            <p:ph sz="half" idx="2"/>
          </p:nvPr>
        </p:nvSpPr>
        <p:spPr>
          <a:xfrm>
            <a:off x="5186614" y="3322548"/>
            <a:ext cx="4456894" cy="2509190"/>
          </a:xfrm>
        </p:spPr>
        <p:txBody>
          <a:bodyPr vert="horz" lIns="91440" tIns="45720" rIns="91440" bIns="45720" rtlCol="0" anchor="t">
            <a:normAutofit/>
          </a:bodyPr>
          <a:lstStyle/>
          <a:p>
            <a:pPr marL="285750" indent="-285750">
              <a:lnSpc>
                <a:spcPct val="150000"/>
              </a:lnSpc>
              <a:spcBef>
                <a:spcPts val="0"/>
              </a:spcBef>
            </a:pPr>
            <a:r>
              <a:rPr lang="en-US" sz="1800" dirty="0">
                <a:latin typeface="Century Schoolbook"/>
                <a:ea typeface="+mn-lt"/>
                <a:cs typeface="+mn-lt"/>
              </a:rPr>
              <a:t>Muscle Pain</a:t>
            </a:r>
          </a:p>
          <a:p>
            <a:pPr marL="285750" indent="-285750">
              <a:lnSpc>
                <a:spcPct val="150000"/>
              </a:lnSpc>
              <a:spcBef>
                <a:spcPts val="0"/>
              </a:spcBef>
            </a:pPr>
            <a:r>
              <a:rPr lang="en-US" sz="1800" dirty="0">
                <a:latin typeface="Century Schoolbook"/>
                <a:ea typeface="+mn-lt"/>
                <a:cs typeface="+mn-lt"/>
              </a:rPr>
              <a:t>Headaches</a:t>
            </a:r>
          </a:p>
          <a:p>
            <a:pPr marL="285750" indent="-285750">
              <a:lnSpc>
                <a:spcPct val="150000"/>
              </a:lnSpc>
              <a:spcBef>
                <a:spcPts val="0"/>
              </a:spcBef>
            </a:pPr>
            <a:r>
              <a:rPr lang="en-US" sz="1800" dirty="0">
                <a:latin typeface="Century Schoolbook"/>
                <a:ea typeface="+mn-lt"/>
                <a:cs typeface="+mn-lt"/>
              </a:rPr>
              <a:t>Sore Throat</a:t>
            </a:r>
          </a:p>
          <a:p>
            <a:pPr marL="285750" indent="-285750">
              <a:lnSpc>
                <a:spcPct val="150000"/>
              </a:lnSpc>
              <a:spcBef>
                <a:spcPts val="0"/>
              </a:spcBef>
            </a:pPr>
            <a:r>
              <a:rPr lang="en-US" sz="1800" dirty="0">
                <a:latin typeface="Century Schoolbook"/>
                <a:ea typeface="+mn-lt"/>
                <a:cs typeface="+mn-lt"/>
              </a:rPr>
              <a:t>New loss of taste or smell</a:t>
            </a:r>
          </a:p>
          <a:p>
            <a:pPr marL="285750" indent="-285750">
              <a:lnSpc>
                <a:spcPct val="150000"/>
              </a:lnSpc>
              <a:spcBef>
                <a:spcPts val="0"/>
              </a:spcBef>
            </a:pPr>
            <a:r>
              <a:rPr lang="en-US" sz="1800" dirty="0">
                <a:latin typeface="Century Schoolbook"/>
                <a:ea typeface="+mn-lt"/>
                <a:cs typeface="+mn-lt"/>
              </a:rPr>
              <a:t>Severe/unusual fatigue</a:t>
            </a:r>
          </a:p>
        </p:txBody>
      </p:sp>
      <p:pic>
        <p:nvPicPr>
          <p:cNvPr id="4" name="Picture 5" descr="A close up of a logo&#10;&#10;Description automatically generated">
            <a:extLst>
              <a:ext uri="{FF2B5EF4-FFF2-40B4-BE49-F238E27FC236}">
                <a16:creationId xmlns:a16="http://schemas.microsoft.com/office/drawing/2014/main" id="{C418CA87-DF69-4F35-A5BE-0ED6C57A07ED}"/>
              </a:ext>
            </a:extLst>
          </p:cNvPr>
          <p:cNvPicPr>
            <a:picLocks noChangeAspect="1"/>
          </p:cNvPicPr>
          <p:nvPr/>
        </p:nvPicPr>
        <p:blipFill>
          <a:blip r:embed="rId2"/>
          <a:stretch>
            <a:fillRect/>
          </a:stretch>
        </p:blipFill>
        <p:spPr>
          <a:xfrm>
            <a:off x="9278471" y="3650097"/>
            <a:ext cx="2241177" cy="2112745"/>
          </a:xfrm>
          <a:prstGeom prst="rect">
            <a:avLst/>
          </a:prstGeom>
        </p:spPr>
      </p:pic>
    </p:spTree>
    <p:extLst>
      <p:ext uri="{BB962C8B-B14F-4D97-AF65-F5344CB8AC3E}">
        <p14:creationId xmlns:p14="http://schemas.microsoft.com/office/powerpoint/2010/main" val="317439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0832-A649-48A9-8BCB-88DCD8D5DF92}"/>
              </a:ext>
            </a:extLst>
          </p:cNvPr>
          <p:cNvSpPr>
            <a:spLocks noGrp="1"/>
          </p:cNvSpPr>
          <p:nvPr>
            <p:ph type="title"/>
          </p:nvPr>
        </p:nvSpPr>
        <p:spPr/>
        <p:txBody>
          <a:bodyPr/>
          <a:lstStyle/>
          <a:p>
            <a:r>
              <a:rPr lang="en-US">
                <a:latin typeface="Century Schoolbook"/>
              </a:rPr>
              <a:t>Hygiene Tips</a:t>
            </a:r>
            <a:endParaRPr lang="en-US"/>
          </a:p>
        </p:txBody>
      </p:sp>
      <p:sp>
        <p:nvSpPr>
          <p:cNvPr id="3" name="Content Placeholder 2">
            <a:extLst>
              <a:ext uri="{FF2B5EF4-FFF2-40B4-BE49-F238E27FC236}">
                <a16:creationId xmlns:a16="http://schemas.microsoft.com/office/drawing/2014/main" id="{3FEA7B58-349B-4576-AE06-82D290C9E5D7}"/>
              </a:ext>
            </a:extLst>
          </p:cNvPr>
          <p:cNvSpPr>
            <a:spLocks noGrp="1"/>
          </p:cNvSpPr>
          <p:nvPr>
            <p:ph idx="1"/>
          </p:nvPr>
        </p:nvSpPr>
        <p:spPr/>
        <p:txBody>
          <a:bodyPr/>
          <a:lstStyle/>
          <a:p>
            <a:r>
              <a:rPr lang="en-US" sz="2400">
                <a:latin typeface="Century Schoolbook"/>
              </a:rPr>
              <a:t>Wash your hand frequently</a:t>
            </a:r>
            <a:endParaRPr lang="en-US" sz="2400">
              <a:latin typeface="Gill Sans MT" panose="020B0502020104020203"/>
            </a:endParaRPr>
          </a:p>
          <a:p>
            <a:pPr lvl="1" indent="-285750"/>
            <a:r>
              <a:rPr lang="en-US" sz="2000">
                <a:latin typeface="Century Schoolbook"/>
              </a:rPr>
              <a:t>Use soap and water and wash for at least 20 seconds</a:t>
            </a:r>
            <a:endParaRPr lang="en-US" sz="2000">
              <a:latin typeface="Gill Sans MT" panose="020B0502020104020203"/>
            </a:endParaRPr>
          </a:p>
          <a:p>
            <a:r>
              <a:rPr lang="en-US" sz="2400">
                <a:latin typeface="Century Schoolbook"/>
              </a:rPr>
              <a:t>Cover your coughs/sneezes with your elbow</a:t>
            </a:r>
          </a:p>
          <a:p>
            <a:r>
              <a:rPr lang="en-US" sz="2400">
                <a:latin typeface="Century Schoolbook"/>
              </a:rPr>
              <a:t>Avoid touching your mouth/nose/eyes with unwashed hands</a:t>
            </a:r>
          </a:p>
          <a:p>
            <a:endParaRPr lang="en-US" dirty="0">
              <a:latin typeface="Century Schoolbook"/>
            </a:endParaRPr>
          </a:p>
        </p:txBody>
      </p:sp>
      <p:pic>
        <p:nvPicPr>
          <p:cNvPr id="4" name="Picture 4" descr="A picture containing window, drawing&#10;&#10;Description automatically generated">
            <a:extLst>
              <a:ext uri="{FF2B5EF4-FFF2-40B4-BE49-F238E27FC236}">
                <a16:creationId xmlns:a16="http://schemas.microsoft.com/office/drawing/2014/main" id="{BD1400C2-BA5D-4456-AC14-F916B639D307}"/>
              </a:ext>
            </a:extLst>
          </p:cNvPr>
          <p:cNvPicPr>
            <a:picLocks noChangeAspect="1"/>
          </p:cNvPicPr>
          <p:nvPr/>
        </p:nvPicPr>
        <p:blipFill>
          <a:blip r:embed="rId2"/>
          <a:stretch>
            <a:fillRect/>
          </a:stretch>
        </p:blipFill>
        <p:spPr>
          <a:xfrm>
            <a:off x="1270078" y="4084551"/>
            <a:ext cx="1777226" cy="1978181"/>
          </a:xfrm>
          <a:prstGeom prst="rect">
            <a:avLst/>
          </a:prstGeom>
        </p:spPr>
      </p:pic>
    </p:spTree>
    <p:extLst>
      <p:ext uri="{BB962C8B-B14F-4D97-AF65-F5344CB8AC3E}">
        <p14:creationId xmlns:p14="http://schemas.microsoft.com/office/powerpoint/2010/main" val="2198542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0460-0B85-48CC-BDC8-CC5356C914C4}"/>
              </a:ext>
            </a:extLst>
          </p:cNvPr>
          <p:cNvSpPr>
            <a:spLocks noGrp="1"/>
          </p:cNvSpPr>
          <p:nvPr>
            <p:ph type="title"/>
          </p:nvPr>
        </p:nvSpPr>
        <p:spPr/>
        <p:txBody>
          <a:bodyPr/>
          <a:lstStyle/>
          <a:p>
            <a:r>
              <a:rPr lang="en-US">
                <a:latin typeface="Century Schoolbook"/>
              </a:rPr>
              <a:t>It's good practice to...</a:t>
            </a:r>
            <a:endParaRPr lang="en-US"/>
          </a:p>
        </p:txBody>
      </p:sp>
      <p:sp>
        <p:nvSpPr>
          <p:cNvPr id="3" name="Content Placeholder 2">
            <a:extLst>
              <a:ext uri="{FF2B5EF4-FFF2-40B4-BE49-F238E27FC236}">
                <a16:creationId xmlns:a16="http://schemas.microsoft.com/office/drawing/2014/main" id="{83677971-E0E5-4966-9E5E-A07B80C09653}"/>
              </a:ext>
            </a:extLst>
          </p:cNvPr>
          <p:cNvSpPr>
            <a:spLocks noGrp="1"/>
          </p:cNvSpPr>
          <p:nvPr>
            <p:ph idx="1"/>
          </p:nvPr>
        </p:nvSpPr>
        <p:spPr>
          <a:xfrm>
            <a:off x="1016150" y="1894780"/>
            <a:ext cx="9603275" cy="4082515"/>
          </a:xfrm>
        </p:spPr>
        <p:txBody>
          <a:bodyPr vert="horz" lIns="91440" tIns="45720" rIns="91440" bIns="45720" rtlCol="0" anchor="t">
            <a:noAutofit/>
          </a:bodyPr>
          <a:lstStyle/>
          <a:p>
            <a:r>
              <a:rPr lang="en-US" sz="2200" dirty="0">
                <a:latin typeface="Century Schoolbook"/>
              </a:rPr>
              <a:t>Practice appropriate personal space when possible</a:t>
            </a:r>
            <a:endParaRPr lang="en-US" sz="2200" dirty="0">
              <a:latin typeface="Gill Sans MT" panose="020B0502020104020203"/>
            </a:endParaRPr>
          </a:p>
          <a:p>
            <a:pPr lvl="1" indent="-285750"/>
            <a:r>
              <a:rPr lang="en-US" sz="1900" dirty="0">
                <a:latin typeface="Century Schoolbook"/>
              </a:rPr>
              <a:t>Eliminate unnecessary touching (hugs/handshakes)</a:t>
            </a:r>
          </a:p>
          <a:p>
            <a:pPr lvl="1" indent="-285750"/>
            <a:r>
              <a:rPr lang="en-US" sz="1900" dirty="0">
                <a:latin typeface="Century Schoolbook"/>
              </a:rPr>
              <a:t>Practice with clients as much as possible</a:t>
            </a:r>
          </a:p>
          <a:p>
            <a:r>
              <a:rPr lang="en-US" sz="2200" dirty="0">
                <a:latin typeface="Century Schoolbook"/>
              </a:rPr>
              <a:t>Wear a mask when feeling under the weather</a:t>
            </a:r>
          </a:p>
          <a:p>
            <a:r>
              <a:rPr lang="en-US" sz="2200" dirty="0">
                <a:latin typeface="Century Schoolbook"/>
              </a:rPr>
              <a:t>Avoid close contact with people who are sick &amp; wear proper PPE</a:t>
            </a:r>
          </a:p>
          <a:p>
            <a:r>
              <a:rPr lang="en-US" sz="2200" dirty="0">
                <a:latin typeface="Century Schoolbook"/>
              </a:rPr>
              <a:t>If your client doesn't feel well monitor symptoms and encourage rest as much as possible </a:t>
            </a:r>
          </a:p>
          <a:p>
            <a:pPr lvl="1" indent="-285750"/>
            <a:r>
              <a:rPr lang="en-US" sz="2000" dirty="0">
                <a:latin typeface="Century Schoolbook"/>
              </a:rPr>
              <a:t>Contact site supervisor if symptoms worsen on your shift</a:t>
            </a:r>
          </a:p>
          <a:p>
            <a:r>
              <a:rPr lang="en-US" sz="2200" dirty="0">
                <a:latin typeface="Century Schoolbook"/>
              </a:rPr>
              <a:t>Stay home when possible if you feel sick</a:t>
            </a:r>
          </a:p>
        </p:txBody>
      </p:sp>
      <p:pic>
        <p:nvPicPr>
          <p:cNvPr id="4" name="Picture 4" descr="A group of people posing for the camera&#10;&#10;Description automatically generated">
            <a:extLst>
              <a:ext uri="{FF2B5EF4-FFF2-40B4-BE49-F238E27FC236}">
                <a16:creationId xmlns:a16="http://schemas.microsoft.com/office/drawing/2014/main" id="{0A879A0D-5832-4C84-9C29-F154BCB537DE}"/>
              </a:ext>
            </a:extLst>
          </p:cNvPr>
          <p:cNvPicPr>
            <a:picLocks noChangeAspect="1"/>
          </p:cNvPicPr>
          <p:nvPr/>
        </p:nvPicPr>
        <p:blipFill>
          <a:blip r:embed="rId2"/>
          <a:stretch>
            <a:fillRect/>
          </a:stretch>
        </p:blipFill>
        <p:spPr>
          <a:xfrm>
            <a:off x="8824538" y="638204"/>
            <a:ext cx="2966225" cy="2512055"/>
          </a:xfrm>
          <a:prstGeom prst="ellipse">
            <a:avLst/>
          </a:prstGeom>
          <a:ln>
            <a:noFill/>
          </a:ln>
          <a:effectLst>
            <a:softEdge rad="112500"/>
          </a:effectLst>
        </p:spPr>
      </p:pic>
      <p:sp>
        <p:nvSpPr>
          <p:cNvPr id="5" name="&quot;Not Allowed&quot; Symbol 4">
            <a:extLst>
              <a:ext uri="{FF2B5EF4-FFF2-40B4-BE49-F238E27FC236}">
                <a16:creationId xmlns:a16="http://schemas.microsoft.com/office/drawing/2014/main" id="{670E5BCA-66A6-443D-A099-8989448A644D}"/>
              </a:ext>
            </a:extLst>
          </p:cNvPr>
          <p:cNvSpPr/>
          <p:nvPr/>
        </p:nvSpPr>
        <p:spPr>
          <a:xfrm>
            <a:off x="8923099" y="635944"/>
            <a:ext cx="2871439" cy="242538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3779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3127-928E-4157-AC55-DAA4396F921C}"/>
              </a:ext>
            </a:extLst>
          </p:cNvPr>
          <p:cNvSpPr>
            <a:spLocks noGrp="1"/>
          </p:cNvSpPr>
          <p:nvPr>
            <p:ph type="title"/>
          </p:nvPr>
        </p:nvSpPr>
        <p:spPr/>
        <p:txBody>
          <a:bodyPr/>
          <a:lstStyle/>
          <a:p>
            <a:r>
              <a:rPr lang="en-US">
                <a:latin typeface="Century Schoolbook"/>
              </a:rPr>
              <a:t>How Do pathogens spread?</a:t>
            </a:r>
          </a:p>
        </p:txBody>
      </p:sp>
      <p:sp>
        <p:nvSpPr>
          <p:cNvPr id="3" name="Content Placeholder 2">
            <a:extLst>
              <a:ext uri="{FF2B5EF4-FFF2-40B4-BE49-F238E27FC236}">
                <a16:creationId xmlns:a16="http://schemas.microsoft.com/office/drawing/2014/main" id="{D8451147-1E72-4671-A9F7-34FE48389DE9}"/>
              </a:ext>
            </a:extLst>
          </p:cNvPr>
          <p:cNvSpPr>
            <a:spLocks noGrp="1"/>
          </p:cNvSpPr>
          <p:nvPr>
            <p:ph idx="1"/>
          </p:nvPr>
        </p:nvSpPr>
        <p:spPr>
          <a:xfrm>
            <a:off x="1451579" y="2015732"/>
            <a:ext cx="7642087" cy="4037749"/>
          </a:xfrm>
        </p:spPr>
        <p:txBody>
          <a:bodyPr>
            <a:normAutofit/>
          </a:bodyPr>
          <a:lstStyle/>
          <a:p>
            <a:r>
              <a:rPr lang="en-US" sz="2400" dirty="0">
                <a:latin typeface="Century Schoolbook"/>
              </a:rPr>
              <a:t>Pathogens can spread through inhalation, ingestion, and contact</a:t>
            </a:r>
          </a:p>
          <a:p>
            <a:r>
              <a:rPr lang="en-US" dirty="0">
                <a:latin typeface="Century Schoolbook"/>
              </a:rPr>
              <a:t>Inhalation: carried on respiratory droplets in the air and enters the respiratory system</a:t>
            </a:r>
          </a:p>
          <a:p>
            <a:r>
              <a:rPr lang="en-US" dirty="0">
                <a:latin typeface="Century Schoolbook"/>
              </a:rPr>
              <a:t>Ingestion: ingested, usually through contaminated hand or food</a:t>
            </a:r>
          </a:p>
          <a:p>
            <a:r>
              <a:rPr lang="en-US" dirty="0">
                <a:latin typeface="Century Schoolbook"/>
              </a:rPr>
              <a:t>Bloodborne contact: infected blood or bodily fluids gain entry through another person's blood, mucus membrane, or sexual contact</a:t>
            </a:r>
          </a:p>
        </p:txBody>
      </p:sp>
      <p:pic>
        <p:nvPicPr>
          <p:cNvPr id="4" name="Picture 4" descr="Logo&#10;&#10;Description automatically generated">
            <a:extLst>
              <a:ext uri="{FF2B5EF4-FFF2-40B4-BE49-F238E27FC236}">
                <a16:creationId xmlns:a16="http://schemas.microsoft.com/office/drawing/2014/main" id="{901ADC15-3485-43F2-B9BF-5FC83386E2B2}"/>
              </a:ext>
            </a:extLst>
          </p:cNvPr>
          <p:cNvPicPr>
            <a:picLocks noChangeAspect="1"/>
          </p:cNvPicPr>
          <p:nvPr/>
        </p:nvPicPr>
        <p:blipFill>
          <a:blip r:embed="rId2"/>
          <a:stretch>
            <a:fillRect/>
          </a:stretch>
        </p:blipFill>
        <p:spPr>
          <a:xfrm flipH="1">
            <a:off x="9320168" y="3220352"/>
            <a:ext cx="2496838" cy="2326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7037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8353-2982-4499-8E56-D06BF458AB58}"/>
              </a:ext>
            </a:extLst>
          </p:cNvPr>
          <p:cNvSpPr>
            <a:spLocks noGrp="1"/>
          </p:cNvSpPr>
          <p:nvPr>
            <p:ph type="title"/>
          </p:nvPr>
        </p:nvSpPr>
        <p:spPr/>
        <p:txBody>
          <a:bodyPr/>
          <a:lstStyle/>
          <a:p>
            <a:r>
              <a:rPr lang="en-US" dirty="0">
                <a:latin typeface="Century Schoolbook"/>
              </a:rPr>
              <a:t>Sick/ Illness Communication</a:t>
            </a:r>
            <a:endParaRPr lang="en-US" dirty="0"/>
          </a:p>
        </p:txBody>
      </p:sp>
      <p:sp>
        <p:nvSpPr>
          <p:cNvPr id="3" name="Content Placeholder 2">
            <a:extLst>
              <a:ext uri="{FF2B5EF4-FFF2-40B4-BE49-F238E27FC236}">
                <a16:creationId xmlns:a16="http://schemas.microsoft.com/office/drawing/2014/main" id="{8E723C0F-F21D-450D-8484-E88AC6EB6E63}"/>
              </a:ext>
            </a:extLst>
          </p:cNvPr>
          <p:cNvSpPr>
            <a:spLocks noGrp="1"/>
          </p:cNvSpPr>
          <p:nvPr>
            <p:ph idx="1"/>
          </p:nvPr>
        </p:nvSpPr>
        <p:spPr>
          <a:xfrm>
            <a:off x="1451579" y="2015732"/>
            <a:ext cx="8562495" cy="4177091"/>
          </a:xfrm>
        </p:spPr>
        <p:txBody>
          <a:bodyPr>
            <a:normAutofit/>
          </a:bodyPr>
          <a:lstStyle/>
          <a:p>
            <a:pPr marL="0" indent="0">
              <a:buNone/>
            </a:pPr>
            <a:r>
              <a:rPr lang="en-US" dirty="0">
                <a:latin typeface="Century Schoolbook"/>
              </a:rPr>
              <a:t>Please notify your supervisor if:</a:t>
            </a:r>
          </a:p>
          <a:p>
            <a:r>
              <a:rPr lang="en-US" dirty="0">
                <a:latin typeface="Century Schoolbook"/>
                <a:ea typeface="+mn-lt"/>
                <a:cs typeface="+mn-lt"/>
              </a:rPr>
              <a:t>you're feeling sick/ under weather if symptoms are preventing you from coming to work</a:t>
            </a:r>
            <a:endParaRPr lang="en-US" dirty="0">
              <a:latin typeface="Century Schoolbook"/>
            </a:endParaRPr>
          </a:p>
          <a:p>
            <a:r>
              <a:rPr lang="en-US" dirty="0">
                <a:latin typeface="Century Schoolbook"/>
              </a:rPr>
              <a:t>You run a fever (temperature over 100.4), have a cough, or have difficulty breathing or have any other communicable </a:t>
            </a:r>
            <a:r>
              <a:rPr lang="en-US" dirty="0" err="1">
                <a:latin typeface="Century Schoolbook"/>
              </a:rPr>
              <a:t>disesase</a:t>
            </a:r>
            <a:r>
              <a:rPr lang="en-US" dirty="0">
                <a:latin typeface="Century Schoolbook"/>
              </a:rPr>
              <a:t> symptoms</a:t>
            </a:r>
          </a:p>
          <a:p>
            <a:endParaRPr lang="en-US" dirty="0">
              <a:latin typeface="Century Schoolbook"/>
            </a:endParaRPr>
          </a:p>
        </p:txBody>
      </p:sp>
      <p:pic>
        <p:nvPicPr>
          <p:cNvPr id="4" name="Picture 4" descr="A drawing of a cartoon character&#10;&#10;Description automatically generated">
            <a:extLst>
              <a:ext uri="{FF2B5EF4-FFF2-40B4-BE49-F238E27FC236}">
                <a16:creationId xmlns:a16="http://schemas.microsoft.com/office/drawing/2014/main" id="{370732D0-A8EE-4699-B6F6-281005805A52}"/>
              </a:ext>
            </a:extLst>
          </p:cNvPr>
          <p:cNvPicPr>
            <a:picLocks noChangeAspect="1"/>
          </p:cNvPicPr>
          <p:nvPr/>
        </p:nvPicPr>
        <p:blipFill>
          <a:blip r:embed="rId2"/>
          <a:stretch>
            <a:fillRect/>
          </a:stretch>
        </p:blipFill>
        <p:spPr>
          <a:xfrm flipH="1">
            <a:off x="9626058" y="2970987"/>
            <a:ext cx="2409128" cy="2913953"/>
          </a:xfrm>
          <a:prstGeom prst="rect">
            <a:avLst/>
          </a:prstGeom>
        </p:spPr>
      </p:pic>
    </p:spTree>
    <p:extLst>
      <p:ext uri="{BB962C8B-B14F-4D97-AF65-F5344CB8AC3E}">
        <p14:creationId xmlns:p14="http://schemas.microsoft.com/office/powerpoint/2010/main" val="105158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331-9D39-4E49-B0BC-2FA07E129C9A}"/>
              </a:ext>
            </a:extLst>
          </p:cNvPr>
          <p:cNvSpPr>
            <a:spLocks noGrp="1"/>
          </p:cNvSpPr>
          <p:nvPr>
            <p:ph type="title"/>
          </p:nvPr>
        </p:nvSpPr>
        <p:spPr>
          <a:xfrm>
            <a:off x="156179" y="138478"/>
            <a:ext cx="9554429" cy="521697"/>
          </a:xfrm>
        </p:spPr>
        <p:txBody>
          <a:bodyPr>
            <a:normAutofit fontScale="90000"/>
          </a:bodyPr>
          <a:lstStyle/>
          <a:p>
            <a:r>
              <a:rPr lang="en-US" dirty="0">
                <a:latin typeface="Century Schoolbook"/>
              </a:rPr>
              <a:t>Sick Procedures </a:t>
            </a:r>
            <a:endParaRPr lang="en-US" dirty="0"/>
          </a:p>
        </p:txBody>
      </p:sp>
      <p:sp>
        <p:nvSpPr>
          <p:cNvPr id="3" name="Content Placeholder 2">
            <a:extLst>
              <a:ext uri="{FF2B5EF4-FFF2-40B4-BE49-F238E27FC236}">
                <a16:creationId xmlns:a16="http://schemas.microsoft.com/office/drawing/2014/main" id="{76DBA0E2-3FF4-4996-8415-8A15018F9928}"/>
              </a:ext>
            </a:extLst>
          </p:cNvPr>
          <p:cNvSpPr>
            <a:spLocks noGrp="1"/>
          </p:cNvSpPr>
          <p:nvPr>
            <p:ph idx="1"/>
          </p:nvPr>
        </p:nvSpPr>
        <p:spPr>
          <a:xfrm>
            <a:off x="722794" y="1102800"/>
            <a:ext cx="9603275" cy="3450613"/>
          </a:xfrm>
        </p:spPr>
        <p:txBody>
          <a:bodyPr vert="horz" lIns="91440" tIns="45720" rIns="91440" bIns="45720" rtlCol="0" anchor="t">
            <a:noAutofit/>
          </a:bodyPr>
          <a:lstStyle/>
          <a:p>
            <a:r>
              <a:rPr lang="en-US" sz="1600" dirty="0">
                <a:latin typeface="Century Schoolbook"/>
              </a:rPr>
              <a:t>If you're sick, you're required to wear a mask when coming to work </a:t>
            </a:r>
          </a:p>
          <a:p>
            <a:r>
              <a:rPr lang="en-US" sz="1400" dirty="0">
                <a:ea typeface="+mn-lt"/>
                <a:cs typeface="+mn-lt"/>
              </a:rPr>
              <a:t>Continue to self-monitor and report any medical concerns to your site supervisor as soon as possible.</a:t>
            </a:r>
            <a:endParaRPr lang="en-US" dirty="0"/>
          </a:p>
          <a:p>
            <a:r>
              <a:rPr lang="en-US" sz="1400" dirty="0">
                <a:ea typeface="+mn-lt"/>
                <a:cs typeface="+mn-lt"/>
              </a:rPr>
              <a:t>If working in any client’s </a:t>
            </a:r>
            <a:r>
              <a:rPr lang="en-US" sz="1400" b="1" dirty="0">
                <a:ea typeface="+mn-lt"/>
                <a:cs typeface="+mn-lt"/>
              </a:rPr>
              <a:t>parents’ or guardians’ home</a:t>
            </a:r>
            <a:r>
              <a:rPr lang="en-US" sz="1400" dirty="0">
                <a:ea typeface="+mn-lt"/>
                <a:cs typeface="+mn-lt"/>
              </a:rPr>
              <a:t>, these additional steps should be followed.</a:t>
            </a:r>
            <a:endParaRPr lang="en-US" dirty="0"/>
          </a:p>
          <a:p>
            <a:pPr lvl="1"/>
            <a:r>
              <a:rPr lang="en-US" sz="1100" dirty="0">
                <a:ea typeface="+mn-lt"/>
                <a:cs typeface="+mn-lt"/>
              </a:rPr>
              <a:t>Notify your supervisor before arriving at the client’s home if ill or you have a fever (100.4).</a:t>
            </a:r>
            <a:endParaRPr lang="en-US" dirty="0"/>
          </a:p>
          <a:p>
            <a:pPr lvl="1"/>
            <a:r>
              <a:rPr lang="en-US" sz="1100" dirty="0">
                <a:ea typeface="+mn-lt"/>
                <a:cs typeface="+mn-lt"/>
              </a:rPr>
              <a:t>Use hand sanitizer prior to entering the home</a:t>
            </a:r>
            <a:endParaRPr lang="en-US" dirty="0"/>
          </a:p>
          <a:p>
            <a:r>
              <a:rPr lang="en-US" sz="1400" dirty="0">
                <a:ea typeface="+mn-lt"/>
                <a:cs typeface="+mn-lt"/>
              </a:rPr>
              <a:t>Wash your hands often, and for the recommended 20 seconds.</a:t>
            </a:r>
            <a:endParaRPr lang="en-US" dirty="0"/>
          </a:p>
          <a:p>
            <a:r>
              <a:rPr lang="en-US" sz="1400" dirty="0">
                <a:ea typeface="+mn-lt"/>
                <a:cs typeface="+mn-lt"/>
              </a:rPr>
              <a:t>Employees who are sick are required to wear a 3-ply mask or an N95 while in close proximity to any client or coworker. </a:t>
            </a:r>
            <a:endParaRPr lang="en-US" dirty="0"/>
          </a:p>
          <a:p>
            <a:pPr lvl="1"/>
            <a:r>
              <a:rPr lang="en-US" sz="1400" dirty="0">
                <a:ea typeface="+mn-lt"/>
                <a:cs typeface="+mn-lt"/>
              </a:rPr>
              <a:t>Anyone who wants to wear a mask/facial covering is welcome to do so.</a:t>
            </a:r>
            <a:endParaRPr lang="en-US" dirty="0"/>
          </a:p>
          <a:p>
            <a:r>
              <a:rPr lang="en-US" sz="1400" dirty="0">
                <a:ea typeface="+mn-lt"/>
                <a:cs typeface="+mn-lt"/>
              </a:rPr>
              <a:t>Review and acknowledge specific department procedures and protocols for cleaning and sanitation. </a:t>
            </a:r>
            <a:endParaRPr lang="en-US" dirty="0"/>
          </a:p>
          <a:p>
            <a:r>
              <a:rPr lang="en-US" sz="1400" dirty="0">
                <a:ea typeface="+mn-lt"/>
                <a:cs typeface="+mn-lt"/>
              </a:rPr>
              <a:t>Speak with HR or site supervisor if you have questions or concerns.</a:t>
            </a:r>
            <a:endParaRPr lang="en-US" dirty="0"/>
          </a:p>
          <a:p>
            <a:pPr lvl="1"/>
            <a:endParaRPr lang="en-US" sz="1400" i="1" dirty="0"/>
          </a:p>
          <a:p>
            <a:pPr>
              <a:buFont typeface="Arial"/>
            </a:pPr>
            <a:endParaRPr lang="en-US" sz="2800" dirty="0">
              <a:latin typeface="Century Schoolbook"/>
            </a:endParaRPr>
          </a:p>
        </p:txBody>
      </p:sp>
      <p:pic>
        <p:nvPicPr>
          <p:cNvPr id="4" name="Picture 4" descr="A picture containing sitting, small, table, orange&#10;&#10;Description automatically generated">
            <a:extLst>
              <a:ext uri="{FF2B5EF4-FFF2-40B4-BE49-F238E27FC236}">
                <a16:creationId xmlns:a16="http://schemas.microsoft.com/office/drawing/2014/main" id="{F423429A-649F-4936-B5AB-BCBC268DB84A}"/>
              </a:ext>
            </a:extLst>
          </p:cNvPr>
          <p:cNvPicPr>
            <a:picLocks noChangeAspect="1"/>
          </p:cNvPicPr>
          <p:nvPr/>
        </p:nvPicPr>
        <p:blipFill>
          <a:blip r:embed="rId2"/>
          <a:stretch>
            <a:fillRect/>
          </a:stretch>
        </p:blipFill>
        <p:spPr>
          <a:xfrm>
            <a:off x="10058400" y="48505"/>
            <a:ext cx="1981200" cy="1538505"/>
          </a:xfrm>
          <a:prstGeom prst="rect">
            <a:avLst/>
          </a:prstGeom>
          <a:ln>
            <a:noFill/>
          </a:ln>
          <a:effectLst>
            <a:softEdge rad="112500"/>
          </a:effectLst>
        </p:spPr>
      </p:pic>
    </p:spTree>
    <p:extLst>
      <p:ext uri="{BB962C8B-B14F-4D97-AF65-F5344CB8AC3E}">
        <p14:creationId xmlns:p14="http://schemas.microsoft.com/office/powerpoint/2010/main" val="76536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7FB0-6813-40BF-83B9-DA63BEA1712B}"/>
              </a:ext>
            </a:extLst>
          </p:cNvPr>
          <p:cNvSpPr>
            <a:spLocks noGrp="1"/>
          </p:cNvSpPr>
          <p:nvPr>
            <p:ph type="title"/>
          </p:nvPr>
        </p:nvSpPr>
        <p:spPr/>
        <p:txBody>
          <a:bodyPr/>
          <a:lstStyle/>
          <a:p>
            <a:r>
              <a:rPr lang="en-US" dirty="0">
                <a:latin typeface="Century Schoolbook"/>
              </a:rPr>
              <a:t>ISL Procedures</a:t>
            </a:r>
            <a:endParaRPr lang="en-US" dirty="0"/>
          </a:p>
        </p:txBody>
      </p:sp>
      <p:sp>
        <p:nvSpPr>
          <p:cNvPr id="3" name="Content Placeholder 2">
            <a:extLst>
              <a:ext uri="{FF2B5EF4-FFF2-40B4-BE49-F238E27FC236}">
                <a16:creationId xmlns:a16="http://schemas.microsoft.com/office/drawing/2014/main" id="{3B22EBED-DD55-4A88-8087-8ED9E1D3245B}"/>
              </a:ext>
            </a:extLst>
          </p:cNvPr>
          <p:cNvSpPr>
            <a:spLocks noGrp="1"/>
          </p:cNvSpPr>
          <p:nvPr>
            <p:ph idx="1"/>
          </p:nvPr>
        </p:nvSpPr>
        <p:spPr>
          <a:xfrm>
            <a:off x="1033408" y="1937673"/>
            <a:ext cx="9939671" cy="3603013"/>
          </a:xfrm>
        </p:spPr>
        <p:txBody>
          <a:bodyPr vert="horz" lIns="91440" tIns="45720" rIns="91440" bIns="45720" rtlCol="0" anchor="t">
            <a:noAutofit/>
          </a:bodyPr>
          <a:lstStyle/>
          <a:p>
            <a:pPr>
              <a:lnSpc>
                <a:spcPct val="90000"/>
              </a:lnSpc>
            </a:pPr>
            <a:r>
              <a:rPr lang="en-US" sz="2400" dirty="0">
                <a:ea typeface="+mn-lt"/>
                <a:cs typeface="+mn-lt"/>
              </a:rPr>
              <a:t>C</a:t>
            </a:r>
            <a:r>
              <a:rPr lang="en-US" dirty="0">
                <a:latin typeface="Century Schoolbook"/>
                <a:ea typeface="+mn-lt"/>
                <a:cs typeface="+mn-lt"/>
              </a:rPr>
              <a:t>ontinue to self-monitor and report any medical concerns to your site supervisor as soon as possible. </a:t>
            </a:r>
            <a:endParaRPr lang="en-US" sz="1800">
              <a:latin typeface="Century Schoolbook"/>
              <a:ea typeface="+mn-lt"/>
              <a:cs typeface="+mn-lt"/>
            </a:endParaRPr>
          </a:p>
          <a:p>
            <a:pPr>
              <a:lnSpc>
                <a:spcPct val="90000"/>
              </a:lnSpc>
            </a:pPr>
            <a:r>
              <a:rPr lang="en-US" dirty="0">
                <a:latin typeface="Century Schoolbook"/>
                <a:ea typeface="+mn-lt"/>
                <a:cs typeface="+mn-lt"/>
              </a:rPr>
              <a:t>If temperature is over 100.4 contact your site supervisor immediately before coming to work. If you develop symptoms on shift, put on your mask, then contact your site supervisor.</a:t>
            </a:r>
          </a:p>
          <a:p>
            <a:pPr>
              <a:lnSpc>
                <a:spcPct val="90000"/>
              </a:lnSpc>
            </a:pPr>
            <a:r>
              <a:rPr lang="en-US" dirty="0">
                <a:latin typeface="Century Schoolbook"/>
                <a:ea typeface="+mn-lt"/>
                <a:cs typeface="+mn-lt"/>
              </a:rPr>
              <a:t>All staff will also be required to wash their hands before and after shift. Regular hand washing should occur throughout shift</a:t>
            </a:r>
          </a:p>
          <a:p>
            <a:pPr>
              <a:lnSpc>
                <a:spcPct val="90000"/>
              </a:lnSpc>
            </a:pPr>
            <a:r>
              <a:rPr lang="en-US" dirty="0">
                <a:latin typeface="Century Schoolbook"/>
                <a:ea typeface="+mn-lt"/>
                <a:cs typeface="+mn-lt"/>
              </a:rPr>
              <a:t>Employees who are sick are requried to wear a 3-ply mask or an N95 while in close proximity to any client or coworker. Anyone who wants to wear a mask/facial covering is welcome to do so.</a:t>
            </a:r>
            <a:endParaRPr lang="en-US" sz="2400" dirty="0">
              <a:latin typeface="Century Schoolbook"/>
            </a:endParaRPr>
          </a:p>
          <a:p>
            <a:pPr>
              <a:lnSpc>
                <a:spcPct val="90000"/>
              </a:lnSpc>
            </a:pPr>
            <a:endParaRPr lang="en-US" sz="2400" dirty="0">
              <a:latin typeface="Century Schoolbook"/>
            </a:endParaRPr>
          </a:p>
        </p:txBody>
      </p:sp>
      <p:pic>
        <p:nvPicPr>
          <p:cNvPr id="4" name="Picture 4" descr="A picture containing drawing&#10;&#10;Description automatically generated">
            <a:extLst>
              <a:ext uri="{FF2B5EF4-FFF2-40B4-BE49-F238E27FC236}">
                <a16:creationId xmlns:a16="http://schemas.microsoft.com/office/drawing/2014/main" id="{44D16ED3-FA16-4DB7-B8DB-B91172D727D6}"/>
              </a:ext>
            </a:extLst>
          </p:cNvPr>
          <p:cNvPicPr>
            <a:picLocks noChangeAspect="1"/>
          </p:cNvPicPr>
          <p:nvPr/>
        </p:nvPicPr>
        <p:blipFill rotWithShape="1">
          <a:blip r:embed="rId2"/>
          <a:srcRect l="8451" t="7772" r="7746" b="8100"/>
          <a:stretch/>
        </p:blipFill>
        <p:spPr>
          <a:xfrm>
            <a:off x="9384448" y="200257"/>
            <a:ext cx="2447429" cy="1675309"/>
          </a:xfrm>
          <a:prstGeom prst="rect">
            <a:avLst/>
          </a:prstGeom>
        </p:spPr>
      </p:pic>
    </p:spTree>
    <p:extLst>
      <p:ext uri="{BB962C8B-B14F-4D97-AF65-F5344CB8AC3E}">
        <p14:creationId xmlns:p14="http://schemas.microsoft.com/office/powerpoint/2010/main" val="700854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EF19-936F-4667-8DDC-44EE1D49D785}"/>
              </a:ext>
            </a:extLst>
          </p:cNvPr>
          <p:cNvSpPr>
            <a:spLocks noGrp="1"/>
          </p:cNvSpPr>
          <p:nvPr>
            <p:ph type="title"/>
          </p:nvPr>
        </p:nvSpPr>
        <p:spPr>
          <a:xfrm>
            <a:off x="1436611" y="572078"/>
            <a:ext cx="9603275" cy="717397"/>
          </a:xfrm>
        </p:spPr>
        <p:txBody>
          <a:bodyPr/>
          <a:lstStyle/>
          <a:p>
            <a:r>
              <a:rPr lang="en-US" dirty="0">
                <a:latin typeface="Century Schoolbook"/>
              </a:rPr>
              <a:t>GROW &amp; Sprout Procedures</a:t>
            </a:r>
            <a:endParaRPr lang="en-US" dirty="0"/>
          </a:p>
        </p:txBody>
      </p:sp>
      <p:sp>
        <p:nvSpPr>
          <p:cNvPr id="3" name="Content Placeholder 2">
            <a:extLst>
              <a:ext uri="{FF2B5EF4-FFF2-40B4-BE49-F238E27FC236}">
                <a16:creationId xmlns:a16="http://schemas.microsoft.com/office/drawing/2014/main" id="{E8D8299D-D625-46D8-BD73-60262300EA74}"/>
              </a:ext>
            </a:extLst>
          </p:cNvPr>
          <p:cNvSpPr>
            <a:spLocks noGrp="1"/>
          </p:cNvSpPr>
          <p:nvPr>
            <p:ph idx="1"/>
          </p:nvPr>
        </p:nvSpPr>
        <p:spPr>
          <a:xfrm>
            <a:off x="1195601" y="1841733"/>
            <a:ext cx="10802031" cy="3977826"/>
          </a:xfrm>
        </p:spPr>
        <p:txBody>
          <a:bodyPr vert="horz" lIns="91440" tIns="45720" rIns="91440" bIns="45720" rtlCol="0" anchor="t">
            <a:noAutofit/>
          </a:bodyPr>
          <a:lstStyle/>
          <a:p>
            <a:pPr marL="285750" indent="-285750">
              <a:lnSpc>
                <a:spcPct val="90000"/>
              </a:lnSpc>
            </a:pPr>
            <a:r>
              <a:rPr lang="en-US" sz="1800" dirty="0">
                <a:latin typeface="Gill Sans MT"/>
                <a:ea typeface="+mn-lt"/>
                <a:cs typeface="+mn-lt"/>
              </a:rPr>
              <a:t>C</a:t>
            </a:r>
            <a:r>
              <a:rPr lang="en-US" sz="1800" dirty="0">
                <a:latin typeface="Century Schoolbook"/>
                <a:ea typeface="+mn-lt"/>
                <a:cs typeface="+mn-lt"/>
              </a:rPr>
              <a:t>ontinue to self-monitor and report any medical concerns (including communicable symptoms) to your site supervisor as soon as possible. If temperature is over 100.4 contact your site supervisor immediately</a:t>
            </a:r>
            <a:endParaRPr lang="en-US" sz="1800">
              <a:ea typeface="+mn-lt"/>
              <a:cs typeface="+mn-lt"/>
            </a:endParaRPr>
          </a:p>
          <a:p>
            <a:pPr>
              <a:lnSpc>
                <a:spcPct val="90000"/>
              </a:lnSpc>
            </a:pPr>
            <a:r>
              <a:rPr lang="en-US" sz="1800" dirty="0">
                <a:latin typeface="Century Schoolbook"/>
                <a:ea typeface="+mn-lt"/>
                <a:cs typeface="+mn-lt"/>
              </a:rPr>
              <a:t>If you develop symptoms on shift, put on your mask, then contact your site supervisor.</a:t>
            </a:r>
            <a:endParaRPr lang="en-US" sz="1800" dirty="0">
              <a:ea typeface="+mn-lt"/>
              <a:cs typeface="+mn-lt"/>
            </a:endParaRPr>
          </a:p>
          <a:p>
            <a:pPr>
              <a:lnSpc>
                <a:spcPct val="90000"/>
              </a:lnSpc>
            </a:pPr>
            <a:r>
              <a:rPr lang="en-US" sz="1800" dirty="0">
                <a:latin typeface="Century Schoolbook"/>
                <a:ea typeface="+mn-lt"/>
                <a:cs typeface="+mn-lt"/>
              </a:rPr>
              <a:t>All staff are required to wash their hands before and after shift. Regular hand washing should occur throughout shift.</a:t>
            </a:r>
            <a:endParaRPr lang="en-US" sz="1800" dirty="0">
              <a:ea typeface="+mn-lt"/>
              <a:cs typeface="+mn-lt"/>
            </a:endParaRPr>
          </a:p>
          <a:p>
            <a:pPr>
              <a:lnSpc>
                <a:spcPct val="90000"/>
              </a:lnSpc>
            </a:pPr>
            <a:r>
              <a:rPr lang="en-US" sz="1800" dirty="0">
                <a:latin typeface="Century Schoolbook"/>
                <a:ea typeface="+mn-lt"/>
                <a:cs typeface="+mn-lt"/>
              </a:rPr>
              <a:t>Employees who are sick are required to wear a 3-ply mask or an N95 in close proximity to any client or coworker. </a:t>
            </a:r>
            <a:endParaRPr lang="en-US" dirty="0">
              <a:latin typeface="Gill Sans MT" panose="020B0502020104020203"/>
              <a:ea typeface="+mn-lt"/>
              <a:cs typeface="+mn-lt"/>
            </a:endParaRPr>
          </a:p>
          <a:p>
            <a:pPr lvl="1">
              <a:lnSpc>
                <a:spcPct val="90000"/>
              </a:lnSpc>
              <a:buFont typeface="Courier New" panose="020B0604020202020204" pitchFamily="34" charset="0"/>
              <a:buChar char="o"/>
            </a:pPr>
            <a:r>
              <a:rPr lang="en-US" sz="1600" dirty="0">
                <a:latin typeface="Century Schoolbook"/>
                <a:ea typeface="+mn-lt"/>
                <a:cs typeface="+mn-lt"/>
              </a:rPr>
              <a:t>Anyone who wants to wear a mask/facial covering is welcome to do so.</a:t>
            </a:r>
            <a:endParaRPr lang="en-US"/>
          </a:p>
          <a:p>
            <a:pPr>
              <a:lnSpc>
                <a:spcPct val="90000"/>
              </a:lnSpc>
            </a:pPr>
            <a:r>
              <a:rPr lang="en-US" sz="1800" dirty="0">
                <a:latin typeface="Century Schoolbook"/>
                <a:ea typeface="+mn-lt"/>
                <a:cs typeface="+mn-lt"/>
              </a:rPr>
              <a:t>If sick, clients are required to wear masks to their best ability </a:t>
            </a:r>
          </a:p>
          <a:p>
            <a:pPr>
              <a:lnSpc>
                <a:spcPct val="90000"/>
              </a:lnSpc>
            </a:pPr>
            <a:endParaRPr lang="en-US" sz="1800" dirty="0">
              <a:latin typeface="Century Schoolbook"/>
              <a:ea typeface="+mn-lt"/>
              <a:cs typeface="+mn-lt"/>
            </a:endParaRPr>
          </a:p>
        </p:txBody>
      </p:sp>
      <p:pic>
        <p:nvPicPr>
          <p:cNvPr id="4" name="Picture 4" descr="A picture containing toy&#10;&#10;Description automatically generated">
            <a:extLst>
              <a:ext uri="{FF2B5EF4-FFF2-40B4-BE49-F238E27FC236}">
                <a16:creationId xmlns:a16="http://schemas.microsoft.com/office/drawing/2014/main" id="{22E23D64-B25B-4239-AACB-31E3CED38925}"/>
              </a:ext>
            </a:extLst>
          </p:cNvPr>
          <p:cNvPicPr>
            <a:picLocks noChangeAspect="1"/>
          </p:cNvPicPr>
          <p:nvPr/>
        </p:nvPicPr>
        <p:blipFill rotWithShape="1">
          <a:blip r:embed="rId2"/>
          <a:srcRect l="27119" r="27797" b="-599"/>
          <a:stretch/>
        </p:blipFill>
        <p:spPr>
          <a:xfrm>
            <a:off x="9138425" y="261311"/>
            <a:ext cx="1069499" cy="1354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3021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FC92-8AEF-4675-BF99-61ECA004371F}"/>
              </a:ext>
            </a:extLst>
          </p:cNvPr>
          <p:cNvSpPr>
            <a:spLocks noGrp="1"/>
          </p:cNvSpPr>
          <p:nvPr>
            <p:ph type="title"/>
          </p:nvPr>
        </p:nvSpPr>
        <p:spPr>
          <a:xfrm>
            <a:off x="899786" y="725691"/>
            <a:ext cx="9603275" cy="1049235"/>
          </a:xfrm>
        </p:spPr>
        <p:txBody>
          <a:bodyPr/>
          <a:lstStyle/>
          <a:p>
            <a:r>
              <a:rPr lang="en-US" dirty="0">
                <a:latin typeface="Century Schoolbook"/>
              </a:rPr>
              <a:t>Parent/ Guardian Home Procedures</a:t>
            </a:r>
          </a:p>
        </p:txBody>
      </p:sp>
      <p:sp>
        <p:nvSpPr>
          <p:cNvPr id="3" name="Content Placeholder 2">
            <a:extLst>
              <a:ext uri="{FF2B5EF4-FFF2-40B4-BE49-F238E27FC236}">
                <a16:creationId xmlns:a16="http://schemas.microsoft.com/office/drawing/2014/main" id="{41E929BA-82AA-493D-AC42-BC386656FA1D}"/>
              </a:ext>
            </a:extLst>
          </p:cNvPr>
          <p:cNvSpPr>
            <a:spLocks noGrp="1"/>
          </p:cNvSpPr>
          <p:nvPr>
            <p:ph idx="1"/>
          </p:nvPr>
        </p:nvSpPr>
        <p:spPr>
          <a:xfrm>
            <a:off x="899786" y="2015732"/>
            <a:ext cx="8568583" cy="4045344"/>
          </a:xfrm>
        </p:spPr>
        <p:txBody>
          <a:bodyPr>
            <a:normAutofit/>
          </a:bodyPr>
          <a:lstStyle/>
          <a:p>
            <a:pPr>
              <a:lnSpc>
                <a:spcPct val="90000"/>
              </a:lnSpc>
            </a:pPr>
            <a:r>
              <a:rPr lang="en-US" sz="2400" dirty="0">
                <a:latin typeface="Century Schoolbook"/>
                <a:ea typeface="+mn-lt"/>
                <a:cs typeface="+mn-lt"/>
              </a:rPr>
              <a:t>Staff are asked to take their temperature  and self-assess for symptoms,1 hour before their shift starts and report to their supervisor if they have a fever (100.4or higher) or any other communicable symptoms.</a:t>
            </a:r>
          </a:p>
          <a:p>
            <a:pPr>
              <a:lnSpc>
                <a:spcPct val="90000"/>
              </a:lnSpc>
            </a:pPr>
            <a:r>
              <a:rPr lang="en-US" sz="2400" dirty="0">
                <a:latin typeface="Century Schoolbook"/>
                <a:ea typeface="+mn-lt"/>
                <a:cs typeface="+mn-lt"/>
              </a:rPr>
              <a:t>Staff should sanitize or wash their hands upon entering and exiting the home.</a:t>
            </a:r>
          </a:p>
          <a:p>
            <a:pPr>
              <a:lnSpc>
                <a:spcPct val="90000"/>
              </a:lnSpc>
            </a:pPr>
            <a:r>
              <a:rPr lang="en-US" sz="2400" dirty="0">
                <a:latin typeface="Century Schoolbook"/>
                <a:ea typeface="+mn-lt"/>
                <a:cs typeface="+mn-lt"/>
              </a:rPr>
              <a:t>Staff should work in one area of the house (if possible) that has been sanitized. Clean any area in the home before leaving shift. </a:t>
            </a:r>
          </a:p>
          <a:p>
            <a:pPr>
              <a:lnSpc>
                <a:spcPct val="90000"/>
              </a:lnSpc>
            </a:pPr>
            <a:endParaRPr lang="en-US" sz="2400" dirty="0">
              <a:latin typeface="Century Schoolbook"/>
              <a:ea typeface="+mn-lt"/>
              <a:cs typeface="+mn-lt"/>
            </a:endParaRPr>
          </a:p>
        </p:txBody>
      </p:sp>
      <p:pic>
        <p:nvPicPr>
          <p:cNvPr id="4" name="Picture 4" descr="A picture containing object, clock&#10;&#10;Description automatically generated">
            <a:extLst>
              <a:ext uri="{FF2B5EF4-FFF2-40B4-BE49-F238E27FC236}">
                <a16:creationId xmlns:a16="http://schemas.microsoft.com/office/drawing/2014/main" id="{7FDCEC70-D14D-4ACA-83D1-DB9A1CA1DE9B}"/>
              </a:ext>
            </a:extLst>
          </p:cNvPr>
          <p:cNvPicPr>
            <a:picLocks noChangeAspect="1"/>
          </p:cNvPicPr>
          <p:nvPr/>
        </p:nvPicPr>
        <p:blipFill rotWithShape="1">
          <a:blip r:embed="rId2"/>
          <a:srcRect l="9492" t="2510" r="12203" b="4184"/>
          <a:stretch/>
        </p:blipFill>
        <p:spPr>
          <a:xfrm>
            <a:off x="9268523" y="2011999"/>
            <a:ext cx="2649874" cy="2555242"/>
          </a:xfrm>
          <a:prstGeom prst="ellipse">
            <a:avLst/>
          </a:prstGeom>
          <a:ln>
            <a:noFill/>
          </a:ln>
          <a:effectLst>
            <a:softEdge rad="112500"/>
          </a:effectLst>
        </p:spPr>
      </p:pic>
    </p:spTree>
    <p:extLst>
      <p:ext uri="{BB962C8B-B14F-4D97-AF65-F5344CB8AC3E}">
        <p14:creationId xmlns:p14="http://schemas.microsoft.com/office/powerpoint/2010/main" val="2650068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C8FD-12F4-47A0-8748-05F741076105}"/>
              </a:ext>
            </a:extLst>
          </p:cNvPr>
          <p:cNvSpPr>
            <a:spLocks noGrp="1"/>
          </p:cNvSpPr>
          <p:nvPr>
            <p:ph type="title"/>
          </p:nvPr>
        </p:nvSpPr>
        <p:spPr/>
        <p:txBody>
          <a:bodyPr/>
          <a:lstStyle/>
          <a:p>
            <a:r>
              <a:rPr lang="en-US">
                <a:latin typeface="Century Schoolbook"/>
              </a:rPr>
              <a:t>Extra Cleaning</a:t>
            </a:r>
            <a:endParaRPr lang="en-US"/>
          </a:p>
        </p:txBody>
      </p:sp>
      <p:sp>
        <p:nvSpPr>
          <p:cNvPr id="3" name="Content Placeholder 2">
            <a:extLst>
              <a:ext uri="{FF2B5EF4-FFF2-40B4-BE49-F238E27FC236}">
                <a16:creationId xmlns:a16="http://schemas.microsoft.com/office/drawing/2014/main" id="{49613887-83D6-401E-9606-50C4B2D718D7}"/>
              </a:ext>
            </a:extLst>
          </p:cNvPr>
          <p:cNvSpPr>
            <a:spLocks noGrp="1"/>
          </p:cNvSpPr>
          <p:nvPr>
            <p:ph idx="1"/>
          </p:nvPr>
        </p:nvSpPr>
        <p:spPr>
          <a:xfrm>
            <a:off x="1451579" y="2015732"/>
            <a:ext cx="9603275" cy="4033318"/>
          </a:xfrm>
        </p:spPr>
        <p:txBody>
          <a:bodyPr>
            <a:normAutofit/>
          </a:bodyPr>
          <a:lstStyle/>
          <a:p>
            <a:r>
              <a:rPr lang="en-US" dirty="0">
                <a:latin typeface="Century Schoolbook"/>
              </a:rPr>
              <a:t>Disinfect/sanitize your area when you get to work and when you leave</a:t>
            </a:r>
          </a:p>
          <a:p>
            <a:r>
              <a:rPr lang="en-US" dirty="0">
                <a:latin typeface="Century Schoolbook"/>
              </a:rPr>
              <a:t>Clean and disinfect frequently used objects and surfaces more often and throughout your shift:</a:t>
            </a:r>
          </a:p>
          <a:p>
            <a:pPr lvl="1" indent="-285750"/>
            <a:r>
              <a:rPr lang="en-US" dirty="0">
                <a:latin typeface="Century Schoolbook"/>
              </a:rPr>
              <a:t>Door handles</a:t>
            </a:r>
          </a:p>
          <a:p>
            <a:pPr lvl="1" indent="-285750"/>
            <a:r>
              <a:rPr lang="en-US" dirty="0">
                <a:latin typeface="Century Schoolbook"/>
              </a:rPr>
              <a:t>Light switches</a:t>
            </a:r>
          </a:p>
          <a:p>
            <a:pPr lvl="1" indent="-285750"/>
            <a:r>
              <a:rPr lang="en-US" dirty="0">
                <a:latin typeface="Century Schoolbook"/>
              </a:rPr>
              <a:t>Remotes</a:t>
            </a:r>
          </a:p>
          <a:p>
            <a:pPr lvl="1" indent="-285750"/>
            <a:r>
              <a:rPr lang="en-US" dirty="0">
                <a:latin typeface="Century Schoolbook"/>
              </a:rPr>
              <a:t>Faucets</a:t>
            </a:r>
          </a:p>
          <a:p>
            <a:pPr lvl="1" indent="-285750"/>
            <a:r>
              <a:rPr lang="en-US" dirty="0">
                <a:latin typeface="Century Schoolbook"/>
              </a:rPr>
              <a:t>Handrails</a:t>
            </a:r>
          </a:p>
          <a:p>
            <a:pPr lvl="1" indent="-285750"/>
            <a:r>
              <a:rPr lang="en-US" dirty="0">
                <a:latin typeface="Century Schoolbook"/>
              </a:rPr>
              <a:t>Phones</a:t>
            </a:r>
          </a:p>
          <a:p>
            <a:pPr lvl="1" indent="-285750"/>
            <a:r>
              <a:rPr lang="en-US" dirty="0">
                <a:latin typeface="Century Schoolbook"/>
              </a:rPr>
              <a:t>Keyboards</a:t>
            </a:r>
          </a:p>
        </p:txBody>
      </p:sp>
      <p:pic>
        <p:nvPicPr>
          <p:cNvPr id="6" name="Picture 6" descr="Logo&#10;&#10;Description automatically generated">
            <a:extLst>
              <a:ext uri="{FF2B5EF4-FFF2-40B4-BE49-F238E27FC236}">
                <a16:creationId xmlns:a16="http://schemas.microsoft.com/office/drawing/2014/main" id="{68A5BE1E-F563-4D21-9581-A2BE01DE50C9}"/>
              </a:ext>
            </a:extLst>
          </p:cNvPr>
          <p:cNvPicPr>
            <a:picLocks noChangeAspect="1"/>
          </p:cNvPicPr>
          <p:nvPr/>
        </p:nvPicPr>
        <p:blipFill>
          <a:blip r:embed="rId2"/>
          <a:stretch>
            <a:fillRect/>
          </a:stretch>
        </p:blipFill>
        <p:spPr>
          <a:xfrm>
            <a:off x="6731619" y="3167690"/>
            <a:ext cx="2167054" cy="2604182"/>
          </a:xfrm>
          <a:prstGeom prst="rect">
            <a:avLst/>
          </a:prstGeom>
        </p:spPr>
      </p:pic>
    </p:spTree>
    <p:extLst>
      <p:ext uri="{BB962C8B-B14F-4D97-AF65-F5344CB8AC3E}">
        <p14:creationId xmlns:p14="http://schemas.microsoft.com/office/powerpoint/2010/main" val="63408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2B0A-3AAD-18F7-70D1-30540A67DF89}"/>
              </a:ext>
            </a:extLst>
          </p:cNvPr>
          <p:cNvSpPr>
            <a:spLocks noGrp="1"/>
          </p:cNvSpPr>
          <p:nvPr>
            <p:ph type="title"/>
          </p:nvPr>
        </p:nvSpPr>
        <p:spPr>
          <a:xfrm>
            <a:off x="158184" y="172861"/>
            <a:ext cx="9603275" cy="1049235"/>
          </a:xfrm>
        </p:spPr>
        <p:txBody>
          <a:bodyPr/>
          <a:lstStyle/>
          <a:p>
            <a:r>
              <a:rPr lang="en-US" dirty="0"/>
              <a:t>580 Pandemic Policy</a:t>
            </a:r>
          </a:p>
        </p:txBody>
      </p:sp>
      <p:sp>
        <p:nvSpPr>
          <p:cNvPr id="3" name="Content Placeholder 2">
            <a:extLst>
              <a:ext uri="{FF2B5EF4-FFF2-40B4-BE49-F238E27FC236}">
                <a16:creationId xmlns:a16="http://schemas.microsoft.com/office/drawing/2014/main" id="{BEC85D03-4E55-3863-321A-691F0664FD40}"/>
              </a:ext>
            </a:extLst>
          </p:cNvPr>
          <p:cNvSpPr>
            <a:spLocks noGrp="1"/>
          </p:cNvSpPr>
          <p:nvPr>
            <p:ph idx="1"/>
          </p:nvPr>
        </p:nvSpPr>
        <p:spPr>
          <a:xfrm>
            <a:off x="268473" y="702285"/>
            <a:ext cx="11117249" cy="5325534"/>
          </a:xfrm>
        </p:spPr>
        <p:txBody>
          <a:bodyPr>
            <a:normAutofit fontScale="92500" lnSpcReduction="20000"/>
          </a:bodyPr>
          <a:lstStyle/>
          <a:p>
            <a:pPr marL="0" indent="0">
              <a:buNone/>
            </a:pPr>
            <a:r>
              <a:rPr lang="en-US" sz="1200" b="1" dirty="0">
                <a:latin typeface="Times New Roman"/>
                <a:ea typeface="+mn-lt"/>
                <a:cs typeface="+mn-lt"/>
              </a:rPr>
              <a:t>BIS understands that communicable diseases can happen in the workplace. BIS decisions involving persons who have communicable diseases shall be based on current and well-informed medical judgments concerning the disease, the risks of transmitting the illness to others, the symptoms and special circumstances of each individual who has a communicable disease, and a careful weighing of the identified risks and the available alternative for responding to an employee with a communicable disease. </a:t>
            </a:r>
            <a:endParaRPr lang="en-US" sz="1200" b="1">
              <a:latin typeface="Times New Roman"/>
              <a:cs typeface="Times New Roman"/>
            </a:endParaRPr>
          </a:p>
          <a:p>
            <a:r>
              <a:rPr lang="en-US" sz="1200" b="1" dirty="0">
                <a:latin typeface="Times New Roman"/>
                <a:ea typeface="+mn-lt"/>
                <a:cs typeface="+mn-lt"/>
              </a:rPr>
              <a:t>BIS understands that managers are not medical professionals and are not responsible for diagnosing diseases (or illnesses), providing medical advice, or giving recommendations of physicians. However, BIS does recognize that in the certain health crisis situations such as a global pandemic (as deemed by the CDC or local governing source) or health epidemic that certain health recommendations or guidelines will need to be implemented to ensure the safety of BIS employees, individuals served and supported, as well as, the general public. </a:t>
            </a:r>
            <a:endParaRPr lang="en-US" sz="1200" b="1">
              <a:latin typeface="Times New Roman"/>
              <a:cs typeface="Times New Roman"/>
            </a:endParaRPr>
          </a:p>
          <a:p>
            <a:r>
              <a:rPr lang="en-US" sz="1200" b="1" dirty="0">
                <a:latin typeface="Times New Roman"/>
                <a:ea typeface="+mn-lt"/>
                <a:cs typeface="+mn-lt"/>
              </a:rPr>
              <a:t>In the event the Center for Disease Control (CDC) provides guidelines for implementing such procedures, BIS will follow said guidelines through amending policy and procedures, providing managers general recommendations for recognizing symptoms of the disease, and ensuring all employees are informed of any changes or recommendations as necessary. </a:t>
            </a:r>
            <a:endParaRPr lang="en-US" sz="1200" b="1">
              <a:latin typeface="Times New Roman"/>
              <a:cs typeface="Times New Roman"/>
            </a:endParaRPr>
          </a:p>
          <a:p>
            <a:r>
              <a:rPr lang="en-US" sz="1200" b="1" dirty="0">
                <a:latin typeface="Times New Roman"/>
                <a:ea typeface="+mn-lt"/>
                <a:cs typeface="+mn-lt"/>
              </a:rPr>
              <a:t>These procedures can include but are not limited to monitoring body temperatures, recognizing symptoms of disease (as provided by CDC), asking employees specific questions regarding symptoms, asking about travel, and requiring physician release before returning to work as deemed necessary. </a:t>
            </a:r>
            <a:endParaRPr lang="en-US" sz="1200" b="1">
              <a:latin typeface="Times New Roman"/>
              <a:cs typeface="Times New Roman"/>
            </a:endParaRPr>
          </a:p>
          <a:p>
            <a:r>
              <a:rPr lang="en-US" sz="1200" b="1" dirty="0">
                <a:latin typeface="Times New Roman"/>
                <a:ea typeface="+mn-lt"/>
                <a:cs typeface="+mn-lt"/>
              </a:rPr>
              <a:t>In the event of a national or worldwide pandemic BIS also will strive to keep the work place as safe as possible. This includes but is not limited to implementing stringent and frequent sanitization protocols for all work locations, limiting and/or restricting visitors in all locations (including residential and day programs), enforcing social distancing practices, and any other precautions as deemed necessary by the CDC or state/federal governing officials to ensure the health and safety of all individuals served.</a:t>
            </a:r>
            <a:endParaRPr lang="en-US" sz="1200" b="1">
              <a:latin typeface="Times New Roman"/>
              <a:cs typeface="Times New Roman"/>
            </a:endParaRPr>
          </a:p>
          <a:p>
            <a:r>
              <a:rPr lang="en-US" sz="1200" b="1" dirty="0">
                <a:latin typeface="Times New Roman"/>
                <a:ea typeface="+mn-lt"/>
                <a:cs typeface="+mn-lt"/>
              </a:rPr>
              <a:t>During a pandemic if an employee reports to a manager that they are not feeling well or are sick, the manager will follow the guidelines below:</a:t>
            </a:r>
            <a:endParaRPr lang="en-US" sz="1200" b="1">
              <a:latin typeface="Times New Roman"/>
              <a:cs typeface="Times New Roman"/>
            </a:endParaRPr>
          </a:p>
          <a:p>
            <a:r>
              <a:rPr lang="en-US" sz="1200" b="1" dirty="0">
                <a:latin typeface="Times New Roman"/>
                <a:ea typeface="+mn-lt"/>
                <a:cs typeface="+mn-lt"/>
              </a:rPr>
              <a:t>• Ask symptoms of illness (specific to pandemic) and how long they’ve been displayed </a:t>
            </a:r>
            <a:endParaRPr lang="en-US" sz="1200" b="1">
              <a:latin typeface="Times New Roman"/>
              <a:cs typeface="Times New Roman"/>
            </a:endParaRPr>
          </a:p>
          <a:p>
            <a:r>
              <a:rPr lang="en-US" sz="1200" b="1" dirty="0">
                <a:latin typeface="Times New Roman"/>
                <a:ea typeface="+mn-lt"/>
                <a:cs typeface="+mn-lt"/>
              </a:rPr>
              <a:t>• Ask if employee has had any known exposure to pandemic disease or illness </a:t>
            </a:r>
            <a:endParaRPr lang="en-US" sz="1200" b="1">
              <a:latin typeface="Times New Roman"/>
              <a:cs typeface="Times New Roman"/>
            </a:endParaRPr>
          </a:p>
          <a:p>
            <a:r>
              <a:rPr lang="en-US" sz="1200" b="1" dirty="0">
                <a:latin typeface="Times New Roman"/>
                <a:ea typeface="+mn-lt"/>
                <a:cs typeface="+mn-lt"/>
              </a:rPr>
              <a:t>• Recommend employee contact primary physician or health care provider </a:t>
            </a:r>
            <a:endParaRPr lang="en-US" sz="1200" b="1">
              <a:latin typeface="Times New Roman"/>
              <a:cs typeface="Times New Roman"/>
            </a:endParaRPr>
          </a:p>
          <a:p>
            <a:r>
              <a:rPr lang="en-US" sz="1200" b="1" dirty="0">
                <a:latin typeface="Times New Roman"/>
                <a:ea typeface="+mn-lt"/>
                <a:cs typeface="+mn-lt"/>
              </a:rPr>
              <a:t>• Notify HR Director of employee symptoms immediately </a:t>
            </a:r>
            <a:endParaRPr lang="en-US" sz="1200" b="1">
              <a:latin typeface="Times New Roman"/>
              <a:cs typeface="Times New Roman"/>
            </a:endParaRPr>
          </a:p>
          <a:p>
            <a:pPr marL="0" indent="0">
              <a:buNone/>
            </a:pPr>
            <a:br>
              <a:rPr lang="en-US" dirty="0"/>
            </a:br>
            <a:endParaRPr lang="en-US"/>
          </a:p>
        </p:txBody>
      </p:sp>
    </p:spTree>
    <p:extLst>
      <p:ext uri="{BB962C8B-B14F-4D97-AF65-F5344CB8AC3E}">
        <p14:creationId xmlns:p14="http://schemas.microsoft.com/office/powerpoint/2010/main" val="3414410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E107-422D-50C5-7E3E-6744CFA3E6C2}"/>
              </a:ext>
            </a:extLst>
          </p:cNvPr>
          <p:cNvSpPr>
            <a:spLocks noGrp="1"/>
          </p:cNvSpPr>
          <p:nvPr>
            <p:ph type="title"/>
          </p:nvPr>
        </p:nvSpPr>
        <p:spPr/>
        <p:txBody>
          <a:bodyPr/>
          <a:lstStyle/>
          <a:p>
            <a:r>
              <a:rPr lang="en-US" dirty="0"/>
              <a:t>582 Infection control &amp; Prevention</a:t>
            </a:r>
          </a:p>
        </p:txBody>
      </p:sp>
      <p:sp>
        <p:nvSpPr>
          <p:cNvPr id="3" name="Content Placeholder 2">
            <a:extLst>
              <a:ext uri="{FF2B5EF4-FFF2-40B4-BE49-F238E27FC236}">
                <a16:creationId xmlns:a16="http://schemas.microsoft.com/office/drawing/2014/main" id="{07EFDC00-F260-02F2-EFD0-BAA850C3550B}"/>
              </a:ext>
            </a:extLst>
          </p:cNvPr>
          <p:cNvSpPr>
            <a:spLocks noGrp="1"/>
          </p:cNvSpPr>
          <p:nvPr>
            <p:ph idx="1"/>
          </p:nvPr>
        </p:nvSpPr>
        <p:spPr>
          <a:xfrm>
            <a:off x="950264" y="2015732"/>
            <a:ext cx="10104590" cy="3911823"/>
          </a:xfrm>
        </p:spPr>
        <p:txBody>
          <a:bodyPr>
            <a:normAutofit fontScale="25000" lnSpcReduction="20000"/>
          </a:bodyPr>
          <a:lstStyle/>
          <a:p>
            <a:endParaRPr lang="en-US" sz="1400" dirty="0"/>
          </a:p>
          <a:p>
            <a:r>
              <a:rPr lang="en-US" sz="4800" b="1" dirty="0">
                <a:latin typeface="Times New Roman"/>
                <a:cs typeface="Times New Roman"/>
              </a:rPr>
              <a:t>All employees of BIS are required to follow the safety precautions outlined in the Blood borne Pathogen training received at the beginning and throughout your employment. The training program follows the standard operating procedures governing universal precautions.</a:t>
            </a:r>
            <a:endParaRPr lang="en-US" sz="4800" b="1"/>
          </a:p>
          <a:p>
            <a:r>
              <a:rPr lang="en-US" sz="4800" b="1" dirty="0">
                <a:latin typeface="Times New Roman"/>
                <a:cs typeface="Times New Roman"/>
              </a:rPr>
              <a:t>Employees should know the location of all protective devices and check to see that the devices are in proper working order. If the devices are not present or not in working order, employees must immediately notify his/her supervisors.</a:t>
            </a:r>
            <a:endParaRPr lang="en-US" sz="4800" b="1"/>
          </a:p>
          <a:p>
            <a:r>
              <a:rPr lang="en-US" sz="4800" b="1" dirty="0">
                <a:latin typeface="Times New Roman"/>
                <a:cs typeface="Times New Roman"/>
              </a:rPr>
              <a:t>Approved protective equipment shall be worn in specified work areas as outlined in Blood borne Pathogen training.</a:t>
            </a:r>
            <a:endParaRPr lang="en-US" sz="4800" b="1"/>
          </a:p>
          <a:p>
            <a:r>
              <a:rPr lang="en-US" sz="4800" b="1" dirty="0">
                <a:latin typeface="Times New Roman"/>
                <a:cs typeface="Times New Roman"/>
              </a:rPr>
              <a:t>Gloves should be worn when it is reasonably anticipated that your hands will be in contact with mucous membranes, non-intact skin, moist body substances, surfaces/items that may have been soiled with these substances, and/or individuals with a rash. Gloves must be changed between clients and between contacts with different body sites of the same client. Hypoallergenic gloves are available for those who have allergic responses and who have a note from the doctor. Staff also are required to keep those gloves with them and must request a refill at least seven days in advance of running out.</a:t>
            </a:r>
            <a:endParaRPr lang="en-US" sz="4800" b="1"/>
          </a:p>
          <a:p>
            <a:r>
              <a:rPr lang="en-US" sz="4800" b="1" dirty="0">
                <a:latin typeface="Times New Roman"/>
                <a:cs typeface="Times New Roman"/>
              </a:rPr>
              <a:t>All employees are required to sue proper hand-washing technique as outlined in Blood borne Pathogen training.</a:t>
            </a:r>
            <a:endParaRPr lang="en-US" sz="4800" b="1"/>
          </a:p>
          <a:p>
            <a:r>
              <a:rPr lang="en-US" sz="4800" b="1" dirty="0">
                <a:latin typeface="Times New Roman"/>
                <a:cs typeface="Times New Roman"/>
              </a:rPr>
              <a:t>Soiled items are to be disposed of/cleaned as outlined in Blood borne Pathogen training.</a:t>
            </a:r>
            <a:endParaRPr lang="en-US" sz="4800" b="1"/>
          </a:p>
          <a:p>
            <a:r>
              <a:rPr lang="en-US" sz="4800" b="1" dirty="0">
                <a:latin typeface="Times New Roman"/>
                <a:cs typeface="Times New Roman"/>
              </a:rPr>
              <a:t>To the extent permitted by law and in order to ensure the health and safety of all individuals supported, to the extent permitted by all, BIS requires that all employees report to the Administrative Director if they have any communicable diseases that could cause a danger. All information will be kept confidential.</a:t>
            </a:r>
            <a:endParaRPr lang="en-US" sz="4800" b="1"/>
          </a:p>
          <a:p>
            <a:endParaRPr lang="en-US"/>
          </a:p>
          <a:p>
            <a:br>
              <a:rPr lang="en-US" dirty="0"/>
            </a:br>
            <a:endParaRPr lang="en-US" dirty="0"/>
          </a:p>
        </p:txBody>
      </p:sp>
    </p:spTree>
    <p:extLst>
      <p:ext uri="{BB962C8B-B14F-4D97-AF65-F5344CB8AC3E}">
        <p14:creationId xmlns:p14="http://schemas.microsoft.com/office/powerpoint/2010/main" val="3629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1945-D218-4FC6-BC53-B6D507E6E577}"/>
              </a:ext>
            </a:extLst>
          </p:cNvPr>
          <p:cNvSpPr>
            <a:spLocks noGrp="1"/>
          </p:cNvSpPr>
          <p:nvPr>
            <p:ph type="title"/>
          </p:nvPr>
        </p:nvSpPr>
        <p:spPr/>
        <p:txBody>
          <a:bodyPr/>
          <a:lstStyle/>
          <a:p>
            <a:r>
              <a:rPr lang="en-US" dirty="0">
                <a:latin typeface="Century Schoolbook"/>
              </a:rPr>
              <a:t>Chain of infection</a:t>
            </a:r>
            <a:endParaRPr lang="en-US" dirty="0"/>
          </a:p>
        </p:txBody>
      </p:sp>
      <p:sp>
        <p:nvSpPr>
          <p:cNvPr id="3" name="Content Placeholder 2">
            <a:extLst>
              <a:ext uri="{FF2B5EF4-FFF2-40B4-BE49-F238E27FC236}">
                <a16:creationId xmlns:a16="http://schemas.microsoft.com/office/drawing/2014/main" id="{A875C7AC-E775-4807-BD34-8E4808996CAD}"/>
              </a:ext>
            </a:extLst>
          </p:cNvPr>
          <p:cNvSpPr>
            <a:spLocks noGrp="1"/>
          </p:cNvSpPr>
          <p:nvPr>
            <p:ph idx="1"/>
          </p:nvPr>
        </p:nvSpPr>
        <p:spPr>
          <a:xfrm>
            <a:off x="1451579" y="2015732"/>
            <a:ext cx="9908075" cy="3235460"/>
          </a:xfrm>
        </p:spPr>
        <p:txBody>
          <a:bodyPr vert="horz" lIns="91440" tIns="45720" rIns="91440" bIns="45720" rtlCol="0" anchor="t">
            <a:noAutofit/>
          </a:bodyPr>
          <a:lstStyle/>
          <a:p>
            <a:r>
              <a:rPr lang="en-US" sz="1900" dirty="0">
                <a:latin typeface="Century Schoolbook"/>
              </a:rPr>
              <a:t>Agent: begins with an infectious agent (bacteria, fungi, viruses, </a:t>
            </a:r>
            <a:r>
              <a:rPr lang="en-US" sz="1900" dirty="0" err="1">
                <a:latin typeface="Century Schoolbook"/>
              </a:rPr>
              <a:t>etc</a:t>
            </a:r>
            <a:r>
              <a:rPr lang="en-US" sz="1900" dirty="0">
                <a:latin typeface="Century Schoolbook"/>
              </a:rPr>
              <a:t>)</a:t>
            </a:r>
            <a:endParaRPr lang="en-US" sz="1900">
              <a:latin typeface="Gill Sans MT" panose="020B0502020104020203"/>
            </a:endParaRPr>
          </a:p>
          <a:p>
            <a:r>
              <a:rPr lang="en-US" sz="1900" dirty="0">
                <a:latin typeface="Century Schoolbook"/>
              </a:rPr>
              <a:t>Reservoir: place where the agent lives, grows, multiplies (human, animal, environment)</a:t>
            </a:r>
          </a:p>
          <a:p>
            <a:r>
              <a:rPr lang="en-US" sz="1900" dirty="0">
                <a:latin typeface="Century Schoolbook"/>
              </a:rPr>
              <a:t>Portal of Exit: path which the infectious agent leaves its host (nose, mouth, blood or bodily fluids)</a:t>
            </a:r>
          </a:p>
          <a:p>
            <a:r>
              <a:rPr lang="en-US" sz="1900" dirty="0">
                <a:latin typeface="Century Schoolbook"/>
              </a:rPr>
              <a:t>Method of Transmission: the way the agent travels from reservoir to host (direct and indirect contact, airborne, droplet)</a:t>
            </a:r>
          </a:p>
          <a:p>
            <a:r>
              <a:rPr lang="en-US" sz="1900" dirty="0">
                <a:latin typeface="Century Schoolbook"/>
              </a:rPr>
              <a:t>Portal of Entry: manner in which the agent enters the host (eyes, nose, mouth)</a:t>
            </a:r>
          </a:p>
          <a:p>
            <a:r>
              <a:rPr lang="en-US" sz="1900" dirty="0">
                <a:latin typeface="Century Schoolbook"/>
              </a:rPr>
              <a:t>Susceptible Host: person who is unable to resist the invasion of the infectious agent</a:t>
            </a:r>
          </a:p>
        </p:txBody>
      </p:sp>
      <p:pic>
        <p:nvPicPr>
          <p:cNvPr id="4" name="Picture 4" descr="A close up of a sign&#10;&#10;Description automatically generated">
            <a:extLst>
              <a:ext uri="{FF2B5EF4-FFF2-40B4-BE49-F238E27FC236}">
                <a16:creationId xmlns:a16="http://schemas.microsoft.com/office/drawing/2014/main" id="{99E4C23C-63C3-4879-A446-F8D937486302}"/>
              </a:ext>
            </a:extLst>
          </p:cNvPr>
          <p:cNvPicPr>
            <a:picLocks noChangeAspect="1"/>
          </p:cNvPicPr>
          <p:nvPr/>
        </p:nvPicPr>
        <p:blipFill>
          <a:blip r:embed="rId2"/>
          <a:stretch>
            <a:fillRect/>
          </a:stretch>
        </p:blipFill>
        <p:spPr>
          <a:xfrm>
            <a:off x="7135688" y="803489"/>
            <a:ext cx="4769005" cy="975733"/>
          </a:xfrm>
          <a:prstGeom prst="rect">
            <a:avLst/>
          </a:prstGeom>
        </p:spPr>
      </p:pic>
    </p:spTree>
    <p:extLst>
      <p:ext uri="{BB962C8B-B14F-4D97-AF65-F5344CB8AC3E}">
        <p14:creationId xmlns:p14="http://schemas.microsoft.com/office/powerpoint/2010/main" val="323175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FBE0-54BA-4BFB-8B68-9D923D2F5D7D}"/>
              </a:ext>
            </a:extLst>
          </p:cNvPr>
          <p:cNvSpPr>
            <a:spLocks noGrp="1"/>
          </p:cNvSpPr>
          <p:nvPr>
            <p:ph type="title"/>
          </p:nvPr>
        </p:nvSpPr>
        <p:spPr/>
        <p:txBody>
          <a:bodyPr/>
          <a:lstStyle/>
          <a:p>
            <a:r>
              <a:rPr lang="en-US" dirty="0">
                <a:latin typeface="Century Schoolbook"/>
              </a:rPr>
              <a:t>Standard and transmission-based precautions</a:t>
            </a:r>
            <a:endParaRPr lang="en-US" dirty="0"/>
          </a:p>
        </p:txBody>
      </p:sp>
    </p:spTree>
    <p:extLst>
      <p:ext uri="{BB962C8B-B14F-4D97-AF65-F5344CB8AC3E}">
        <p14:creationId xmlns:p14="http://schemas.microsoft.com/office/powerpoint/2010/main" val="20370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651F-F62F-4569-A9C4-2E964F1852EE}"/>
              </a:ext>
            </a:extLst>
          </p:cNvPr>
          <p:cNvSpPr>
            <a:spLocks noGrp="1"/>
          </p:cNvSpPr>
          <p:nvPr>
            <p:ph type="title"/>
          </p:nvPr>
        </p:nvSpPr>
        <p:spPr/>
        <p:txBody>
          <a:bodyPr/>
          <a:lstStyle/>
          <a:p>
            <a:r>
              <a:rPr lang="en-US" dirty="0">
                <a:latin typeface="Century Schoolbook"/>
              </a:rPr>
              <a:t>Standard Precautions vs transmission-based precautions</a:t>
            </a:r>
          </a:p>
        </p:txBody>
      </p:sp>
      <p:sp>
        <p:nvSpPr>
          <p:cNvPr id="3" name="Text Placeholder 2">
            <a:extLst>
              <a:ext uri="{FF2B5EF4-FFF2-40B4-BE49-F238E27FC236}">
                <a16:creationId xmlns:a16="http://schemas.microsoft.com/office/drawing/2014/main" id="{1E8A159C-A788-4B83-AA07-C856949C289F}"/>
              </a:ext>
            </a:extLst>
          </p:cNvPr>
          <p:cNvSpPr>
            <a:spLocks noGrp="1"/>
          </p:cNvSpPr>
          <p:nvPr>
            <p:ph type="body" idx="1"/>
          </p:nvPr>
        </p:nvSpPr>
        <p:spPr>
          <a:xfrm>
            <a:off x="1447191" y="2369172"/>
            <a:ext cx="4645152" cy="452320"/>
          </a:xfrm>
          <a:ln>
            <a:solidFill>
              <a:schemeClr val="bg1">
                <a:lumMod val="50000"/>
              </a:schemeClr>
            </a:solidFill>
          </a:ln>
        </p:spPr>
        <p:txBody>
          <a:bodyPr/>
          <a:lstStyle/>
          <a:p>
            <a:pPr algn="ctr"/>
            <a:r>
              <a:rPr lang="en-US" dirty="0">
                <a:latin typeface="Century Schoolbook"/>
              </a:rPr>
              <a:t>Standard</a:t>
            </a:r>
          </a:p>
        </p:txBody>
      </p:sp>
      <p:sp>
        <p:nvSpPr>
          <p:cNvPr id="4" name="Content Placeholder 3">
            <a:extLst>
              <a:ext uri="{FF2B5EF4-FFF2-40B4-BE49-F238E27FC236}">
                <a16:creationId xmlns:a16="http://schemas.microsoft.com/office/drawing/2014/main" id="{4B5696EB-9D0F-4363-BAE9-A8A31ABF8B88}"/>
              </a:ext>
            </a:extLst>
          </p:cNvPr>
          <p:cNvSpPr>
            <a:spLocks noGrp="1"/>
          </p:cNvSpPr>
          <p:nvPr>
            <p:ph sz="half" idx="2"/>
          </p:nvPr>
        </p:nvSpPr>
        <p:spPr>
          <a:xfrm>
            <a:off x="1447191" y="2824269"/>
            <a:ext cx="4645152" cy="3192725"/>
          </a:xfrm>
          <a:ln>
            <a:solidFill>
              <a:schemeClr val="bg1">
                <a:lumMod val="50000"/>
              </a:schemeClr>
            </a:solidFill>
          </a:ln>
        </p:spPr>
        <p:txBody>
          <a:bodyPr vert="horz" lIns="91440" tIns="45720" rIns="91440" bIns="45720" rtlCol="0" anchor="t">
            <a:normAutofit fontScale="85000" lnSpcReduction="10000"/>
          </a:bodyPr>
          <a:lstStyle/>
          <a:p>
            <a:r>
              <a:rPr lang="en-US" dirty="0">
                <a:latin typeface="Century Schoolbook"/>
              </a:rPr>
              <a:t>Based on the principal that ALL blood, body fluids, secretions, </a:t>
            </a:r>
            <a:r>
              <a:rPr lang="en-US" dirty="0" err="1">
                <a:latin typeface="Century Schoolbook"/>
              </a:rPr>
              <a:t>etc</a:t>
            </a:r>
            <a:r>
              <a:rPr lang="en-US" dirty="0">
                <a:latin typeface="Century Schoolbook"/>
              </a:rPr>
              <a:t> may contain transmissible infectious agents</a:t>
            </a:r>
          </a:p>
          <a:p>
            <a:r>
              <a:rPr lang="en-US" dirty="0">
                <a:latin typeface="Century Schoolbook"/>
              </a:rPr>
              <a:t>Used for all individuals, visitors, and staff</a:t>
            </a:r>
            <a:endParaRPr lang="en-US" dirty="0"/>
          </a:p>
          <a:p>
            <a:r>
              <a:rPr lang="en-US" dirty="0">
                <a:latin typeface="Century Schoolbook"/>
              </a:rPr>
              <a:t>Used when come into contact with blood, bodily fluids, non-intact skin, </a:t>
            </a:r>
            <a:r>
              <a:rPr lang="en-US" err="1">
                <a:latin typeface="Century Schoolbook"/>
              </a:rPr>
              <a:t>etc</a:t>
            </a:r>
            <a:endParaRPr lang="en-US">
              <a:latin typeface="Century Schoolbook"/>
            </a:endParaRPr>
          </a:p>
          <a:p>
            <a:r>
              <a:rPr lang="en-US" dirty="0">
                <a:latin typeface="Century Schoolbook"/>
              </a:rPr>
              <a:t>Also used when coming into contact with equipment, linens, or surfaces that may be contaminated</a:t>
            </a:r>
          </a:p>
        </p:txBody>
      </p:sp>
      <p:sp>
        <p:nvSpPr>
          <p:cNvPr id="5" name="Text Placeholder 4">
            <a:extLst>
              <a:ext uri="{FF2B5EF4-FFF2-40B4-BE49-F238E27FC236}">
                <a16:creationId xmlns:a16="http://schemas.microsoft.com/office/drawing/2014/main" id="{5FCD6354-5AE7-4EEC-BA1B-F42C7427EE8E}"/>
              </a:ext>
            </a:extLst>
          </p:cNvPr>
          <p:cNvSpPr>
            <a:spLocks noGrp="1"/>
          </p:cNvSpPr>
          <p:nvPr>
            <p:ph type="body" sz="quarter" idx="3"/>
          </p:nvPr>
        </p:nvSpPr>
        <p:spPr>
          <a:xfrm>
            <a:off x="6412362" y="2363661"/>
            <a:ext cx="4645152" cy="461579"/>
          </a:xfrm>
          <a:ln>
            <a:solidFill>
              <a:schemeClr val="bg1">
                <a:lumMod val="50000"/>
              </a:schemeClr>
            </a:solidFill>
          </a:ln>
        </p:spPr>
        <p:txBody>
          <a:bodyPr/>
          <a:lstStyle/>
          <a:p>
            <a:pPr algn="ctr"/>
            <a:r>
              <a:rPr lang="en-US" dirty="0">
                <a:latin typeface="Century Schoolbook"/>
              </a:rPr>
              <a:t>Transmission-based</a:t>
            </a:r>
          </a:p>
        </p:txBody>
      </p:sp>
      <p:sp>
        <p:nvSpPr>
          <p:cNvPr id="6" name="Content Placeholder 5">
            <a:extLst>
              <a:ext uri="{FF2B5EF4-FFF2-40B4-BE49-F238E27FC236}">
                <a16:creationId xmlns:a16="http://schemas.microsoft.com/office/drawing/2014/main" id="{438265BE-94E9-428F-8A1F-474EBAC51328}"/>
              </a:ext>
            </a:extLst>
          </p:cNvPr>
          <p:cNvSpPr>
            <a:spLocks noGrp="1"/>
          </p:cNvSpPr>
          <p:nvPr>
            <p:ph sz="quarter" idx="4"/>
          </p:nvPr>
        </p:nvSpPr>
        <p:spPr>
          <a:xfrm>
            <a:off x="6412362" y="2821491"/>
            <a:ext cx="4645152" cy="3194931"/>
          </a:xfrm>
          <a:ln>
            <a:solidFill>
              <a:schemeClr val="bg1">
                <a:lumMod val="50000"/>
              </a:schemeClr>
            </a:solidFill>
          </a:ln>
        </p:spPr>
        <p:txBody>
          <a:bodyPr vert="horz" lIns="91440" tIns="45720" rIns="91440" bIns="45720" rtlCol="0" anchor="t">
            <a:normAutofit fontScale="85000" lnSpcReduction="10000"/>
          </a:bodyPr>
          <a:lstStyle/>
          <a:p>
            <a:r>
              <a:rPr lang="en-US" dirty="0">
                <a:latin typeface="Century Schoolbook"/>
              </a:rPr>
              <a:t>Used when an individual has a known or suspected disease</a:t>
            </a:r>
          </a:p>
          <a:p>
            <a:r>
              <a:rPr lang="en-US" dirty="0">
                <a:latin typeface="Century Schoolbook"/>
              </a:rPr>
              <a:t>Airborne precautions</a:t>
            </a:r>
          </a:p>
          <a:p>
            <a:r>
              <a:rPr lang="en-US" dirty="0">
                <a:latin typeface="Century Schoolbook"/>
              </a:rPr>
              <a:t>Contact precautions</a:t>
            </a:r>
          </a:p>
          <a:p>
            <a:r>
              <a:rPr lang="en-US" dirty="0">
                <a:latin typeface="Century Schoolbook"/>
              </a:rPr>
              <a:t>Droplet precautions</a:t>
            </a:r>
          </a:p>
        </p:txBody>
      </p:sp>
    </p:spTree>
    <p:extLst>
      <p:ext uri="{BB962C8B-B14F-4D97-AF65-F5344CB8AC3E}">
        <p14:creationId xmlns:p14="http://schemas.microsoft.com/office/powerpoint/2010/main" val="287442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CBFA-1E36-4D20-90B6-9D5C88BA73DC}"/>
              </a:ext>
            </a:extLst>
          </p:cNvPr>
          <p:cNvSpPr>
            <a:spLocks noGrp="1"/>
          </p:cNvSpPr>
          <p:nvPr>
            <p:ph type="title"/>
          </p:nvPr>
        </p:nvSpPr>
        <p:spPr/>
        <p:txBody>
          <a:bodyPr/>
          <a:lstStyle/>
          <a:p>
            <a:r>
              <a:rPr lang="en-US" dirty="0">
                <a:latin typeface="Century Schoolbook"/>
              </a:rPr>
              <a:t>Standard precautions</a:t>
            </a:r>
          </a:p>
        </p:txBody>
      </p:sp>
      <p:sp>
        <p:nvSpPr>
          <p:cNvPr id="3" name="Content Placeholder 2">
            <a:extLst>
              <a:ext uri="{FF2B5EF4-FFF2-40B4-BE49-F238E27FC236}">
                <a16:creationId xmlns:a16="http://schemas.microsoft.com/office/drawing/2014/main" id="{D2A1155E-3FFF-432C-BC0C-FF4D9582473C}"/>
              </a:ext>
            </a:extLst>
          </p:cNvPr>
          <p:cNvSpPr>
            <a:spLocks noGrp="1"/>
          </p:cNvSpPr>
          <p:nvPr>
            <p:ph idx="1"/>
          </p:nvPr>
        </p:nvSpPr>
        <p:spPr/>
        <p:txBody>
          <a:bodyPr vert="horz" lIns="91440" tIns="45720" rIns="91440" bIns="45720" rtlCol="0" anchor="t">
            <a:noAutofit/>
          </a:bodyPr>
          <a:lstStyle/>
          <a:p>
            <a:pPr marL="0" indent="0">
              <a:buNone/>
            </a:pPr>
            <a:r>
              <a:rPr lang="en-US" sz="2400" dirty="0">
                <a:latin typeface="Century Schoolbook"/>
              </a:rPr>
              <a:t>Standard precautions should be used at all times while you are working. Do this by:</a:t>
            </a:r>
          </a:p>
          <a:p>
            <a:r>
              <a:rPr lang="en-US" sz="2400" dirty="0">
                <a:latin typeface="Century Schoolbook"/>
              </a:rPr>
              <a:t>Performing hand hygiene</a:t>
            </a:r>
            <a:endParaRPr lang="en-US" sz="2400"/>
          </a:p>
          <a:p>
            <a:r>
              <a:rPr lang="en-US" sz="2400" dirty="0">
                <a:latin typeface="Century Schoolbook"/>
              </a:rPr>
              <a:t>Using PPE</a:t>
            </a:r>
          </a:p>
          <a:p>
            <a:r>
              <a:rPr lang="en-US" sz="2400" dirty="0">
                <a:latin typeface="Century Schoolbook"/>
              </a:rPr>
              <a:t>Handling care equipment, linens, etc. appropriately</a:t>
            </a:r>
          </a:p>
          <a:p>
            <a:r>
              <a:rPr lang="en-US" sz="2400" dirty="0">
                <a:latin typeface="Century Schoolbook"/>
              </a:rPr>
              <a:t>Cleaning environmental surfaces</a:t>
            </a:r>
          </a:p>
          <a:p>
            <a:r>
              <a:rPr lang="en-US" sz="2400" dirty="0">
                <a:latin typeface="Century Schoolbook"/>
              </a:rPr>
              <a:t>Practicing respiratory hygiene and cough etiquette</a:t>
            </a:r>
          </a:p>
        </p:txBody>
      </p:sp>
      <p:pic>
        <p:nvPicPr>
          <p:cNvPr id="4" name="Picture 4" descr="Diagram&#10;&#10;Description automatically generated">
            <a:extLst>
              <a:ext uri="{FF2B5EF4-FFF2-40B4-BE49-F238E27FC236}">
                <a16:creationId xmlns:a16="http://schemas.microsoft.com/office/drawing/2014/main" id="{32C7441B-A0BB-43F4-9258-AB56788779B5}"/>
              </a:ext>
            </a:extLst>
          </p:cNvPr>
          <p:cNvPicPr>
            <a:picLocks noChangeAspect="1"/>
          </p:cNvPicPr>
          <p:nvPr/>
        </p:nvPicPr>
        <p:blipFill>
          <a:blip r:embed="rId2"/>
          <a:stretch>
            <a:fillRect/>
          </a:stretch>
        </p:blipFill>
        <p:spPr>
          <a:xfrm>
            <a:off x="9347127" y="2863241"/>
            <a:ext cx="2348753" cy="2277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2563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F41D-1E49-483F-921D-EB53D3BA173A}"/>
              </a:ext>
            </a:extLst>
          </p:cNvPr>
          <p:cNvSpPr>
            <a:spLocks noGrp="1"/>
          </p:cNvSpPr>
          <p:nvPr>
            <p:ph type="title"/>
          </p:nvPr>
        </p:nvSpPr>
        <p:spPr/>
        <p:txBody>
          <a:bodyPr/>
          <a:lstStyle/>
          <a:p>
            <a:r>
              <a:rPr lang="en-US">
                <a:latin typeface="Century Schoolbook"/>
              </a:rPr>
              <a:t>Airborne precautions</a:t>
            </a:r>
            <a:endParaRPr lang="en-US"/>
          </a:p>
        </p:txBody>
      </p:sp>
      <p:sp>
        <p:nvSpPr>
          <p:cNvPr id="3" name="Content Placeholder 2">
            <a:extLst>
              <a:ext uri="{FF2B5EF4-FFF2-40B4-BE49-F238E27FC236}">
                <a16:creationId xmlns:a16="http://schemas.microsoft.com/office/drawing/2014/main" id="{3277ABD0-859B-4088-A484-9E71BC00DE85}"/>
              </a:ext>
            </a:extLst>
          </p:cNvPr>
          <p:cNvSpPr>
            <a:spLocks noGrp="1"/>
          </p:cNvSpPr>
          <p:nvPr>
            <p:ph idx="1"/>
          </p:nvPr>
        </p:nvSpPr>
        <p:spPr>
          <a:xfrm>
            <a:off x="1317109" y="1881261"/>
            <a:ext cx="10714897" cy="3925742"/>
          </a:xfrm>
        </p:spPr>
        <p:txBody>
          <a:bodyPr vert="horz" lIns="91440" tIns="45720" rIns="91440" bIns="45720" rtlCol="0" anchor="t">
            <a:noAutofit/>
          </a:bodyPr>
          <a:lstStyle/>
          <a:p>
            <a:r>
              <a:rPr lang="en-US" sz="2400" dirty="0">
                <a:latin typeface="Century Schoolbook"/>
              </a:rPr>
              <a:t>Implemented when an individual has or is suspected of having an illness that is spread through the air</a:t>
            </a:r>
          </a:p>
          <a:p>
            <a:r>
              <a:rPr lang="en-US" sz="2400" dirty="0">
                <a:latin typeface="Century Schoolbook"/>
              </a:rPr>
              <a:t>These organisms can remain airborne for prolonged periods of time, over long distances, and are very contagious</a:t>
            </a:r>
          </a:p>
          <a:p>
            <a:r>
              <a:rPr lang="en-US" sz="2400" dirty="0">
                <a:latin typeface="Century Schoolbook"/>
              </a:rPr>
              <a:t>For example:</a:t>
            </a:r>
          </a:p>
          <a:p>
            <a:pPr lvl="1"/>
            <a:r>
              <a:rPr lang="en-US" sz="2000" dirty="0">
                <a:latin typeface="Century Schoolbook"/>
              </a:rPr>
              <a:t>Measles</a:t>
            </a:r>
          </a:p>
          <a:p>
            <a:pPr lvl="1"/>
            <a:r>
              <a:rPr lang="en-US" sz="2000" dirty="0">
                <a:latin typeface="Century Schoolbook"/>
              </a:rPr>
              <a:t>Chicken pox</a:t>
            </a:r>
          </a:p>
          <a:p>
            <a:pPr lvl="1"/>
            <a:r>
              <a:rPr lang="en-US" sz="2000" dirty="0">
                <a:latin typeface="Century Schoolbook"/>
              </a:rPr>
              <a:t>Shingles</a:t>
            </a:r>
          </a:p>
          <a:p>
            <a:pPr lvl="1"/>
            <a:r>
              <a:rPr lang="en-US" sz="2000" dirty="0">
                <a:latin typeface="Century Schoolbook"/>
              </a:rPr>
              <a:t>Tuberculosis</a:t>
            </a:r>
          </a:p>
        </p:txBody>
      </p:sp>
      <p:pic>
        <p:nvPicPr>
          <p:cNvPr id="4" name="Picture 4" descr="A close up of a toy&#10;&#10;Description automatically generated">
            <a:extLst>
              <a:ext uri="{FF2B5EF4-FFF2-40B4-BE49-F238E27FC236}">
                <a16:creationId xmlns:a16="http://schemas.microsoft.com/office/drawing/2014/main" id="{79BB6829-314C-4D64-AB39-83542612BBC5}"/>
              </a:ext>
            </a:extLst>
          </p:cNvPr>
          <p:cNvPicPr>
            <a:picLocks noChangeAspect="1"/>
          </p:cNvPicPr>
          <p:nvPr/>
        </p:nvPicPr>
        <p:blipFill>
          <a:blip r:embed="rId2"/>
          <a:stretch>
            <a:fillRect/>
          </a:stretch>
        </p:blipFill>
        <p:spPr>
          <a:xfrm>
            <a:off x="7491324" y="3388331"/>
            <a:ext cx="2666562" cy="2666562"/>
          </a:xfrm>
          <a:prstGeom prst="rect">
            <a:avLst/>
          </a:prstGeom>
        </p:spPr>
      </p:pic>
    </p:spTree>
    <p:extLst>
      <p:ext uri="{BB962C8B-B14F-4D97-AF65-F5344CB8AC3E}">
        <p14:creationId xmlns:p14="http://schemas.microsoft.com/office/powerpoint/2010/main" val="120468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BDBB-EFA8-4326-9D30-0120FCB268A1}"/>
              </a:ext>
            </a:extLst>
          </p:cNvPr>
          <p:cNvSpPr>
            <a:spLocks noGrp="1"/>
          </p:cNvSpPr>
          <p:nvPr>
            <p:ph type="title"/>
          </p:nvPr>
        </p:nvSpPr>
        <p:spPr/>
        <p:txBody>
          <a:bodyPr/>
          <a:lstStyle/>
          <a:p>
            <a:r>
              <a:rPr lang="en-US" dirty="0">
                <a:latin typeface="Century Schoolbook"/>
              </a:rPr>
              <a:t>Contact precautions</a:t>
            </a:r>
            <a:endParaRPr lang="en-US" dirty="0"/>
          </a:p>
        </p:txBody>
      </p:sp>
      <p:sp>
        <p:nvSpPr>
          <p:cNvPr id="3" name="Content Placeholder 2">
            <a:extLst>
              <a:ext uri="{FF2B5EF4-FFF2-40B4-BE49-F238E27FC236}">
                <a16:creationId xmlns:a16="http://schemas.microsoft.com/office/drawing/2014/main" id="{F583A28F-D083-4369-8FA6-99342D1F1568}"/>
              </a:ext>
            </a:extLst>
          </p:cNvPr>
          <p:cNvSpPr>
            <a:spLocks noGrp="1"/>
          </p:cNvSpPr>
          <p:nvPr>
            <p:ph idx="1"/>
          </p:nvPr>
        </p:nvSpPr>
        <p:spPr>
          <a:xfrm>
            <a:off x="1406755" y="1854367"/>
            <a:ext cx="10535604" cy="4033318"/>
          </a:xfrm>
        </p:spPr>
        <p:txBody>
          <a:bodyPr vert="horz" lIns="91440" tIns="45720" rIns="91440" bIns="45720" rtlCol="0" anchor="t">
            <a:noAutofit/>
          </a:bodyPr>
          <a:lstStyle/>
          <a:p>
            <a:r>
              <a:rPr lang="en-US" sz="2400" dirty="0">
                <a:latin typeface="Century Schoolbook"/>
              </a:rPr>
              <a:t>Used to prevent the transmission of illnesses easily spread through contact with the individual or contaminated items in their environment</a:t>
            </a:r>
          </a:p>
          <a:p>
            <a:r>
              <a:rPr lang="en-US" sz="2400" dirty="0">
                <a:latin typeface="Century Schoolbook"/>
              </a:rPr>
              <a:t>Two types of contact:</a:t>
            </a:r>
          </a:p>
          <a:p>
            <a:pPr lvl="1"/>
            <a:r>
              <a:rPr lang="en-US" sz="2000" dirty="0">
                <a:latin typeface="Century Schoolbook"/>
              </a:rPr>
              <a:t>Direct: skin to skin contact</a:t>
            </a:r>
          </a:p>
          <a:p>
            <a:pPr lvl="1"/>
            <a:r>
              <a:rPr lang="en-US" sz="2000" dirty="0">
                <a:latin typeface="Century Schoolbook"/>
              </a:rPr>
              <a:t>Indirect: touching something in the environment that is contaminated</a:t>
            </a:r>
          </a:p>
          <a:p>
            <a:r>
              <a:rPr lang="en-US" sz="2400" dirty="0">
                <a:latin typeface="Century Schoolbook"/>
              </a:rPr>
              <a:t>For example:</a:t>
            </a:r>
          </a:p>
          <a:p>
            <a:pPr lvl="1"/>
            <a:r>
              <a:rPr lang="en-US" sz="2000" dirty="0">
                <a:latin typeface="Century Schoolbook"/>
              </a:rPr>
              <a:t>Scabies and lice</a:t>
            </a:r>
          </a:p>
          <a:p>
            <a:pPr lvl="1"/>
            <a:r>
              <a:rPr lang="en-US" sz="2000" dirty="0">
                <a:latin typeface="Century Schoolbook"/>
              </a:rPr>
              <a:t>Herpes simplex virus</a:t>
            </a:r>
          </a:p>
          <a:p>
            <a:pPr lvl="1"/>
            <a:r>
              <a:rPr lang="en-US" sz="2000" dirty="0">
                <a:latin typeface="Century Schoolbook"/>
              </a:rPr>
              <a:t>MRSA and VRE</a:t>
            </a:r>
          </a:p>
        </p:txBody>
      </p:sp>
      <p:pic>
        <p:nvPicPr>
          <p:cNvPr id="4" name="Picture 4" descr="A picture containing cake, table, indoor, birthday&#10;&#10;Description automatically generated">
            <a:extLst>
              <a:ext uri="{FF2B5EF4-FFF2-40B4-BE49-F238E27FC236}">
                <a16:creationId xmlns:a16="http://schemas.microsoft.com/office/drawing/2014/main" id="{8159A1E8-0584-4982-8549-AFF1C89E00CE}"/>
              </a:ext>
            </a:extLst>
          </p:cNvPr>
          <p:cNvPicPr>
            <a:picLocks noChangeAspect="1"/>
          </p:cNvPicPr>
          <p:nvPr/>
        </p:nvPicPr>
        <p:blipFill>
          <a:blip r:embed="rId2"/>
          <a:stretch>
            <a:fillRect/>
          </a:stretch>
        </p:blipFill>
        <p:spPr>
          <a:xfrm>
            <a:off x="9571136" y="4257452"/>
            <a:ext cx="2369417" cy="1796259"/>
          </a:xfrm>
          <a:prstGeom prst="rect">
            <a:avLst/>
          </a:prstGeom>
        </p:spPr>
      </p:pic>
    </p:spTree>
    <p:extLst>
      <p:ext uri="{BB962C8B-B14F-4D97-AF65-F5344CB8AC3E}">
        <p14:creationId xmlns:p14="http://schemas.microsoft.com/office/powerpoint/2010/main" val="131159106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TF10001119</Template>
  <TotalTime>1</TotalTime>
  <Words>777</Words>
  <Application>Microsoft Office PowerPoint</Application>
  <PresentationFormat>Widescreen</PresentationFormat>
  <Paragraphs>111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Gallery</vt:lpstr>
      <vt:lpstr>Transmission Based Precautions</vt:lpstr>
      <vt:lpstr>what are pathogens?</vt:lpstr>
      <vt:lpstr>How Do pathogens spread?</vt:lpstr>
      <vt:lpstr>Chain of infection</vt:lpstr>
      <vt:lpstr>Standard and transmission-based precautions</vt:lpstr>
      <vt:lpstr>Standard Precautions vs transmission-based precautions</vt:lpstr>
      <vt:lpstr>Standard precautions</vt:lpstr>
      <vt:lpstr>Airborne precautions</vt:lpstr>
      <vt:lpstr>Contact precautions</vt:lpstr>
      <vt:lpstr>Droplet Precautions</vt:lpstr>
      <vt:lpstr>Bloodborne pathogens (BBP)</vt:lpstr>
      <vt:lpstr>Bloodborne Pathogens</vt:lpstr>
      <vt:lpstr>Bbp transmission</vt:lpstr>
      <vt:lpstr>Main bloodborne diseases of concern</vt:lpstr>
      <vt:lpstr>Hepatitis</vt:lpstr>
      <vt:lpstr>HIV</vt:lpstr>
      <vt:lpstr>How to keep yourself safe</vt:lpstr>
      <vt:lpstr>Exposure Control Plans</vt:lpstr>
      <vt:lpstr>Exposure Controls</vt:lpstr>
      <vt:lpstr>Types of PPE</vt:lpstr>
      <vt:lpstr>Applying and removing ppe</vt:lpstr>
      <vt:lpstr>Hand Hygiene</vt:lpstr>
      <vt:lpstr>How to wash your hands</vt:lpstr>
      <vt:lpstr>hand sanitizer vs soap and water</vt:lpstr>
      <vt:lpstr>How to properly sanitize</vt:lpstr>
      <vt:lpstr>Communicable Disease Precautions</vt:lpstr>
      <vt:lpstr>What is a Communicable disease? </vt:lpstr>
      <vt:lpstr>Hygiene Tips</vt:lpstr>
      <vt:lpstr>It's good practice to...</vt:lpstr>
      <vt:lpstr>Sick/ Illness Communication</vt:lpstr>
      <vt:lpstr>Sick Procedures </vt:lpstr>
      <vt:lpstr>ISL Procedures</vt:lpstr>
      <vt:lpstr>GROW &amp; Sprout Procedures</vt:lpstr>
      <vt:lpstr>Parent/ Guardian Home Procedures</vt:lpstr>
      <vt:lpstr>Extra Cleaning</vt:lpstr>
      <vt:lpstr>580 Pandemic Policy</vt:lpstr>
      <vt:lpstr>582 Infection control &amp; Prevention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Rachael Viehmann</cp:lastModifiedBy>
  <cp:revision>1953</cp:revision>
  <dcterms:created xsi:type="dcterms:W3CDTF">2020-05-21T16:19:50Z</dcterms:created>
  <dcterms:modified xsi:type="dcterms:W3CDTF">2025-06-03T18:10:46Z</dcterms:modified>
</cp:coreProperties>
</file>