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1"/>
  </p:sldMasterIdLst>
  <p:notesMasterIdLst>
    <p:notesMasterId r:id="rId26"/>
  </p:notesMasterIdLst>
  <p:handoutMasterIdLst>
    <p:handoutMasterId r:id="rId27"/>
  </p:handoutMasterIdLst>
  <p:sldIdLst>
    <p:sldId id="371" r:id="rId2"/>
    <p:sldId id="372" r:id="rId3"/>
    <p:sldId id="376" r:id="rId4"/>
    <p:sldId id="388" r:id="rId5"/>
    <p:sldId id="374" r:id="rId6"/>
    <p:sldId id="378" r:id="rId7"/>
    <p:sldId id="379" r:id="rId8"/>
    <p:sldId id="382" r:id="rId9"/>
    <p:sldId id="383" r:id="rId10"/>
    <p:sldId id="384" r:id="rId11"/>
    <p:sldId id="398" r:id="rId12"/>
    <p:sldId id="386" r:id="rId13"/>
    <p:sldId id="393" r:id="rId14"/>
    <p:sldId id="405" r:id="rId15"/>
    <p:sldId id="403" r:id="rId16"/>
    <p:sldId id="404" r:id="rId17"/>
    <p:sldId id="400" r:id="rId18"/>
    <p:sldId id="401" r:id="rId19"/>
    <p:sldId id="402" r:id="rId20"/>
    <p:sldId id="389" r:id="rId21"/>
    <p:sldId id="399" r:id="rId22"/>
    <p:sldId id="366" r:id="rId23"/>
    <p:sldId id="360" r:id="rId24"/>
    <p:sldId id="390" r:id="rId25"/>
  </p:sldIdLst>
  <p:sldSz cx="6858000" cy="9144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D8B189-58DF-FAA6-C6BB-20B1AEE000FF}" v="12" dt="2025-06-03T17:33:39.7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93" autoAdjust="0"/>
  </p:normalViewPr>
  <p:slideViewPr>
    <p:cSldViewPr snapToGrid="0">
      <p:cViewPr varScale="1">
        <p:scale>
          <a:sx n="58" d="100"/>
          <a:sy n="58" d="100"/>
        </p:scale>
        <p:origin x="2334" y="78"/>
      </p:cViewPr>
      <p:guideLst>
        <p:guide orient="horz" pos="2880"/>
        <p:guide pos="216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eaLnBrk="1" hangingPunct="1">
              <a:defRPr sz="1200"/>
            </a:lvl1pPr>
          </a:lstStyle>
          <a:p>
            <a:pPr>
              <a:defRPr/>
            </a:pPr>
            <a:endParaRPr lang="en-US"/>
          </a:p>
        </p:txBody>
      </p:sp>
      <p:sp>
        <p:nvSpPr>
          <p:cNvPr id="17203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eaLnBrk="1" hangingPunct="1">
              <a:defRPr sz="1200"/>
            </a:lvl1pPr>
          </a:lstStyle>
          <a:p>
            <a:pPr>
              <a:defRPr/>
            </a:pPr>
            <a:endParaRPr lang="en-US"/>
          </a:p>
        </p:txBody>
      </p:sp>
      <p:sp>
        <p:nvSpPr>
          <p:cNvPr id="17203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eaLnBrk="1" hangingPunct="1">
              <a:defRPr sz="1200"/>
            </a:lvl1pPr>
          </a:lstStyle>
          <a:p>
            <a:pPr>
              <a:defRPr/>
            </a:pPr>
            <a:endParaRPr lang="en-US"/>
          </a:p>
        </p:txBody>
      </p:sp>
      <p:sp>
        <p:nvSpPr>
          <p:cNvPr id="17203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pPr>
              <a:defRPr/>
            </a:pPr>
            <a:fld id="{A1C8C15B-31D7-48F8-BCE9-3D93DFFCF87A}" type="slidenum">
              <a:rPr lang="en-US"/>
              <a:pPr>
                <a:defRPr/>
              </a:pPr>
              <a:t>‹#›</a:t>
            </a:fld>
            <a:endParaRPr lang="en-US"/>
          </a:p>
        </p:txBody>
      </p:sp>
    </p:spTree>
    <p:extLst>
      <p:ext uri="{BB962C8B-B14F-4D97-AF65-F5344CB8AC3E}">
        <p14:creationId xmlns:p14="http://schemas.microsoft.com/office/powerpoint/2010/main" val="874643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eaLnBrk="1" hangingPunct="1">
              <a:defRPr sz="1200"/>
            </a:lvl1pPr>
          </a:lstStyle>
          <a:p>
            <a:pPr>
              <a:defRPr/>
            </a:pPr>
            <a:endParaRPr lang="en-US"/>
          </a:p>
        </p:txBody>
      </p:sp>
      <p:sp>
        <p:nvSpPr>
          <p:cNvPr id="76803"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eaLnBrk="1" hangingPunct="1">
              <a:defRPr sz="1200"/>
            </a:lvl1pPr>
          </a:lstStyle>
          <a:p>
            <a:pPr>
              <a:defRPr/>
            </a:pPr>
            <a:endParaRPr lang="en-US"/>
          </a:p>
        </p:txBody>
      </p:sp>
      <p:sp>
        <p:nvSpPr>
          <p:cNvPr id="28676" name="Rectangle 4"/>
          <p:cNvSpPr>
            <a:spLocks noGrp="1" noRot="1" noChangeAspect="1" noChangeArrowheads="1" noTextEdit="1"/>
          </p:cNvSpPr>
          <p:nvPr>
            <p:ph type="sldImg" idx="2"/>
          </p:nvPr>
        </p:nvSpPr>
        <p:spPr bwMode="auto">
          <a:xfrm>
            <a:off x="2197100" y="696913"/>
            <a:ext cx="2616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6805"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6806"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eaLnBrk="1" hangingPunct="1">
              <a:defRPr sz="1200"/>
            </a:lvl1pPr>
          </a:lstStyle>
          <a:p>
            <a:pPr>
              <a:defRPr/>
            </a:pPr>
            <a:endParaRPr lang="en-US"/>
          </a:p>
        </p:txBody>
      </p:sp>
      <p:sp>
        <p:nvSpPr>
          <p:cNvPr id="76807"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eaLnBrk="1" hangingPunct="1">
              <a:defRPr sz="1200"/>
            </a:lvl1pPr>
          </a:lstStyle>
          <a:p>
            <a:pPr>
              <a:defRPr/>
            </a:pPr>
            <a:fld id="{1BA55E01-C1D9-4D23-B9E2-C69388FACB85}" type="slidenum">
              <a:rPr lang="en-US"/>
              <a:pPr>
                <a:defRPr/>
              </a:pPr>
              <a:t>‹#›</a:t>
            </a:fld>
            <a:endParaRPr lang="en-US"/>
          </a:p>
        </p:txBody>
      </p:sp>
    </p:spTree>
    <p:extLst>
      <p:ext uri="{BB962C8B-B14F-4D97-AF65-F5344CB8AC3E}">
        <p14:creationId xmlns:p14="http://schemas.microsoft.com/office/powerpoint/2010/main" val="3089343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fld id="{33B6F6F3-3508-4332-9E01-D49FB72D5DDE}" type="slidenum">
              <a:rPr lang="en-US" altLang="en-US" smtClean="0"/>
              <a:pPr/>
              <a:t>1</a:t>
            </a:fld>
            <a:endParaRPr lang="en-US" altLang="en-US"/>
          </a:p>
        </p:txBody>
      </p:sp>
      <p:sp>
        <p:nvSpPr>
          <p:cNvPr id="29699" name="Rectangle 2"/>
          <p:cNvSpPr>
            <a:spLocks noGrp="1" noRot="1" noChangeAspect="1" noChangeArrowheads="1" noTextEdit="1"/>
          </p:cNvSpPr>
          <p:nvPr>
            <p:ph type="sldImg"/>
          </p:nvPr>
        </p:nvSpPr>
        <p:spPr>
          <a:xfrm>
            <a:off x="2197100" y="696913"/>
            <a:ext cx="2616200" cy="3486150"/>
          </a:xfrm>
          <a:ln/>
        </p:spPr>
      </p:sp>
      <p:sp>
        <p:nvSpPr>
          <p:cNvPr id="28676" name="Rectangle 3"/>
          <p:cNvSpPr>
            <a:spLocks noGrp="1" noChangeArrowheads="1"/>
          </p:cNvSpPr>
          <p:nvPr>
            <p:ph type="body" idx="1"/>
          </p:nvPr>
        </p:nvSpPr>
        <p:spPr/>
        <p:txBody>
          <a:bodyPr/>
          <a:lstStyle/>
          <a:p>
            <a:pPr eaLnBrk="1" hangingPunct="1">
              <a:defRPr/>
            </a:pPr>
            <a:r>
              <a:rPr lang="en-US" b="1" i="1" dirty="0"/>
              <a:t>T</a:t>
            </a:r>
            <a:r>
              <a:rPr lang="en-US" b="1" i="1" dirty="0">
                <a:latin typeface="+mj-lt"/>
              </a:rPr>
              <a:t>he following training is to provide you with information essential to understand when to complete an Event Management Report Form and How to do it.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2197100" y="696913"/>
            <a:ext cx="2616200" cy="3486150"/>
          </a:xfrm>
          <a:ln/>
        </p:spPr>
      </p:sp>
      <p:sp>
        <p:nvSpPr>
          <p:cNvPr id="36867" name="Notes Placeholder 2"/>
          <p:cNvSpPr>
            <a:spLocks noGrp="1"/>
          </p:cNvSpPr>
          <p:nvPr>
            <p:ph type="body" idx="1"/>
          </p:nvPr>
        </p:nvSpPr>
        <p:spPr>
          <a:noFill/>
        </p:spPr>
        <p:txBody>
          <a:bodyPr/>
          <a:lstStyle/>
          <a:p>
            <a:endParaRPr lang="en-US" altLang="en-US" b="1" i="1"/>
          </a:p>
        </p:txBody>
      </p:sp>
      <p:sp>
        <p:nvSpPr>
          <p:cNvPr id="36868" name="Slide Number Placeholder 3"/>
          <p:cNvSpPr>
            <a:spLocks noGrp="1"/>
          </p:cNvSpPr>
          <p:nvPr>
            <p:ph type="sldNum" sz="quarter" idx="5"/>
          </p:nvPr>
        </p:nvSpPr>
        <p:spPr>
          <a:noFill/>
        </p:spPr>
        <p:txBody>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fld id="{1434F8ED-0B45-4E4B-9E37-ABC6C97759D2}"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2197100" y="696913"/>
            <a:ext cx="2616200" cy="3486150"/>
          </a:xfrm>
          <a:ln/>
        </p:spPr>
      </p:sp>
      <p:sp>
        <p:nvSpPr>
          <p:cNvPr id="37891" name="Notes Placeholder 2"/>
          <p:cNvSpPr>
            <a:spLocks noGrp="1"/>
          </p:cNvSpPr>
          <p:nvPr>
            <p:ph type="body" idx="1"/>
          </p:nvPr>
        </p:nvSpPr>
        <p:spPr>
          <a:noFill/>
        </p:spPr>
        <p:txBody>
          <a:bodyPr/>
          <a:lstStyle/>
          <a:p>
            <a:endParaRPr lang="en-US" altLang="en-US"/>
          </a:p>
        </p:txBody>
      </p:sp>
      <p:sp>
        <p:nvSpPr>
          <p:cNvPr id="37892" name="Slide Number Placeholder 3"/>
          <p:cNvSpPr>
            <a:spLocks noGrp="1"/>
          </p:cNvSpPr>
          <p:nvPr>
            <p:ph type="sldNum" sz="quarter" idx="5"/>
          </p:nvPr>
        </p:nvSpPr>
        <p:spPr>
          <a:noFill/>
        </p:spPr>
        <p:txBody>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fld id="{A8BBA2A0-1606-4847-965A-64D22D8A5690}" type="slidenum">
              <a:rPr lang="en-US" altLang="en-US" smtClean="0"/>
              <a:pPr/>
              <a:t>12</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14</a:t>
            </a:fld>
            <a:endParaRPr lang="en-US"/>
          </a:p>
        </p:txBody>
      </p:sp>
    </p:spTree>
    <p:extLst>
      <p:ext uri="{BB962C8B-B14F-4D97-AF65-F5344CB8AC3E}">
        <p14:creationId xmlns:p14="http://schemas.microsoft.com/office/powerpoint/2010/main" val="1233223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20</a:t>
            </a:fld>
            <a:endParaRPr lang="en-US"/>
          </a:p>
        </p:txBody>
      </p:sp>
    </p:spTree>
    <p:extLst>
      <p:ext uri="{BB962C8B-B14F-4D97-AF65-F5344CB8AC3E}">
        <p14:creationId xmlns:p14="http://schemas.microsoft.com/office/powerpoint/2010/main" val="1554499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fld id="{190FFB7C-5707-491A-AB57-49112E16ABDB}" type="slidenum">
              <a:rPr lang="en-US" altLang="en-US" smtClean="0"/>
              <a:pPr/>
              <a:t>22</a:t>
            </a:fld>
            <a:endParaRPr lang="en-US" altLang="en-US"/>
          </a:p>
        </p:txBody>
      </p:sp>
      <p:sp>
        <p:nvSpPr>
          <p:cNvPr id="38915" name="Rectangle 2"/>
          <p:cNvSpPr>
            <a:spLocks noGrp="1" noRot="1" noChangeAspect="1" noChangeArrowheads="1" noTextEdit="1"/>
          </p:cNvSpPr>
          <p:nvPr>
            <p:ph type="sldImg"/>
          </p:nvPr>
        </p:nvSpPr>
        <p:spPr>
          <a:xfrm>
            <a:off x="2197100" y="696913"/>
            <a:ext cx="2616200" cy="3486150"/>
          </a:xfrm>
          <a:ln/>
        </p:spPr>
      </p:sp>
      <p:sp>
        <p:nvSpPr>
          <p:cNvPr id="38916" name="Rectangle 3"/>
          <p:cNvSpPr>
            <a:spLocks noGrp="1" noChangeArrowheads="1"/>
          </p:cNvSpPr>
          <p:nvPr>
            <p:ph type="body" idx="1"/>
          </p:nvPr>
        </p:nvSpPr>
        <p:spPr>
          <a:noFill/>
        </p:spPr>
        <p:txBody>
          <a:bodyPr/>
          <a:lstStyle/>
          <a:p>
            <a:pPr eaLnBrk="1" hangingPunct="1"/>
            <a:r>
              <a:rPr lang="en-US" altLang="en-US" b="1"/>
              <a:t>The “General Rule” is One incident, One CERF</a:t>
            </a:r>
          </a:p>
          <a:p>
            <a:pPr eaLnBrk="1" hangingPunct="1"/>
            <a:endParaRPr lang="en-US" altLang="en-US" b="1"/>
          </a:p>
          <a:p>
            <a:pPr eaLnBrk="1" hangingPunct="1"/>
            <a:r>
              <a:rPr lang="en-US" altLang="en-US" b="1"/>
              <a:t>However, there are occasions when more then one CERF is required. Such as, If more than one person was injured or multiple guardians will need to be contacted, then complete a CERF on each individual.</a:t>
            </a:r>
          </a:p>
          <a:p>
            <a:pPr eaLnBrk="1" hangingPunct="1"/>
            <a:endParaRPr lang="en-US" altLang="en-US" b="1"/>
          </a:p>
          <a:p>
            <a:pPr eaLnBrk="1" hangingPunct="1"/>
            <a:r>
              <a:rPr lang="en-US" altLang="en-US" b="1"/>
              <a:t>For example: A vehicle accident where 3 people were injured, there will be a report on each person.  Or, if 2 people eloped together, both guardians will need to be contacted, therefore 2 reports would be written.</a:t>
            </a:r>
          </a:p>
          <a:p>
            <a:pPr eaLnBrk="1" hangingPunct="1"/>
            <a:endParaRPr lang="en-US" altLang="en-US" b="1"/>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fld id="{75F92602-99A1-4FD4-A782-44A032B8AA9E}" type="slidenum">
              <a:rPr lang="en-US" altLang="en-US" smtClean="0"/>
              <a:pPr/>
              <a:t>23</a:t>
            </a:fld>
            <a:endParaRPr lang="en-US" altLang="en-US"/>
          </a:p>
        </p:txBody>
      </p:sp>
      <p:sp>
        <p:nvSpPr>
          <p:cNvPr id="39939" name="Rectangle 2"/>
          <p:cNvSpPr>
            <a:spLocks noGrp="1" noRot="1" noChangeAspect="1" noChangeArrowheads="1" noTextEdit="1"/>
          </p:cNvSpPr>
          <p:nvPr>
            <p:ph type="sldImg"/>
          </p:nvPr>
        </p:nvSpPr>
        <p:spPr>
          <a:xfrm>
            <a:off x="2197100" y="696913"/>
            <a:ext cx="2616200" cy="3486150"/>
          </a:xfrm>
          <a:ln/>
        </p:spPr>
      </p:sp>
      <p:sp>
        <p:nvSpPr>
          <p:cNvPr id="39940" name="Rectangle 3"/>
          <p:cNvSpPr>
            <a:spLocks noGrp="1" noChangeArrowheads="1"/>
          </p:cNvSpPr>
          <p:nvPr>
            <p:ph type="body" idx="1"/>
          </p:nvPr>
        </p:nvSpPr>
        <p:spPr>
          <a:noFill/>
        </p:spPr>
        <p:txBody>
          <a:bodyPr/>
          <a:lstStyle/>
          <a:p>
            <a:pPr eaLnBrk="1" hangingPunct="1">
              <a:buFontTx/>
              <a:buChar char="•"/>
            </a:pPr>
            <a:r>
              <a:rPr lang="en-US" altLang="en-US" b="1"/>
              <a:t>Proper CERF documentation is an important part of your job. </a:t>
            </a:r>
          </a:p>
          <a:p>
            <a:pPr eaLnBrk="1" hangingPunct="1">
              <a:buFontTx/>
              <a:buChar char="•"/>
            </a:pPr>
            <a:r>
              <a:rPr lang="en-US" altLang="en-US" b="1"/>
              <a:t>Accuracy is very important, Make sure to check the form before you turn it in, by doing this you can catch errors and speed along the process. </a:t>
            </a:r>
          </a:p>
          <a:p>
            <a:pPr eaLnBrk="1" hangingPunct="1">
              <a:buFontTx/>
              <a:buChar char="•"/>
            </a:pPr>
            <a:r>
              <a:rPr lang="en-US" altLang="en-US" b="1"/>
              <a:t>You must be detailed in your reporting: Write objectively and use behavioral writing to define the event. </a:t>
            </a:r>
          </a:p>
          <a:p>
            <a:pPr eaLnBrk="1" hangingPunct="1">
              <a:buFontTx/>
              <a:buChar char="•"/>
            </a:pPr>
            <a:r>
              <a:rPr lang="en-US" altLang="en-US" b="1"/>
              <a:t>You Must Route “CERF” Report according to the protocol </a:t>
            </a:r>
          </a:p>
          <a:p>
            <a:pPr eaLnBrk="1" hangingPunct="1"/>
            <a:endParaRPr lang="en-US" altLang="en-US" b="1"/>
          </a:p>
          <a:p>
            <a:pPr eaLnBrk="1" hangingPunct="1">
              <a:buFontTx/>
              <a:buChar char="•"/>
            </a:pPr>
            <a:endParaRPr lang="en-US" altLang="en-US"/>
          </a:p>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24</a:t>
            </a:fld>
            <a:endParaRPr lang="en-US"/>
          </a:p>
        </p:txBody>
      </p:sp>
    </p:spTree>
    <p:extLst>
      <p:ext uri="{BB962C8B-B14F-4D97-AF65-F5344CB8AC3E}">
        <p14:creationId xmlns:p14="http://schemas.microsoft.com/office/powerpoint/2010/main" val="2478790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2</a:t>
            </a:fld>
            <a:endParaRPr lang="en-US"/>
          </a:p>
        </p:txBody>
      </p:sp>
    </p:spTree>
    <p:extLst>
      <p:ext uri="{BB962C8B-B14F-4D97-AF65-F5344CB8AC3E}">
        <p14:creationId xmlns:p14="http://schemas.microsoft.com/office/powerpoint/2010/main" val="1001391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3</a:t>
            </a:fld>
            <a:endParaRPr lang="en-US"/>
          </a:p>
        </p:txBody>
      </p:sp>
    </p:spTree>
    <p:extLst>
      <p:ext uri="{BB962C8B-B14F-4D97-AF65-F5344CB8AC3E}">
        <p14:creationId xmlns:p14="http://schemas.microsoft.com/office/powerpoint/2010/main" val="2144325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4</a:t>
            </a:fld>
            <a:endParaRPr lang="en-US"/>
          </a:p>
        </p:txBody>
      </p:sp>
    </p:spTree>
    <p:extLst>
      <p:ext uri="{BB962C8B-B14F-4D97-AF65-F5344CB8AC3E}">
        <p14:creationId xmlns:p14="http://schemas.microsoft.com/office/powerpoint/2010/main" val="571743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From the following list of DMH definitions, choose only one incident type that best describes the event: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Choking (requiring intervention):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When food or an object has obstructed the airway and the Heimlich maneuver or other medical intervention is required to save the life of an individual.</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Violation of Consumer rights: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suspected violation of consumer rights as established by RSMO 630.110 or where there is a suspicion or allegation of abuse or neglect. </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Consumer struck object resulting in injury: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physical force inflicted upon an object by a consumer.</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Elopement: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When a consumer’s absence raises reasonable concern for the safety of consumer or others, or concern the consumer will not return.  (Record return date and time.) </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Found on floor/ground (not witnessed):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Found consumer on the floor from an apparent loss of an upright or erect position of the body.</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Fall to floor/ground (witnessed):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Sudden loss of an upright  erect position of the body.  The fall did not result from any forcible physical actions of another person.</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Near fall (lowered to floor by staff):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Sudden loss of an upright or erect position of the body.  Intervention to assist and lower the consumer to the floor was provided.</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Fire:</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Starting a fire whether intentional or due to impaired cognition or judgment. </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Inappropriate language by staff toward consumer: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Staff using profanity or speaking in a demeaning, non-therapeutic, undignified, threatening or derogatory manner in a consumer’s presence.</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Ingestion of non-food item</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Ingestion of an item that is not food, water, medication or other commonly ingestible item that may constitute a hazard to health.</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Medical emergency-consumer</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 medical emergency occurs while a consumer is receiving active services in a facility, program or in the community with staff.  The consumer is sent to a hospital or emergency care clinic in an urgent situation and receives medical treatment.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This is used only when another incident type does not first describe the incident.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Misuse of consumer funds/property: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Staff is suspected to have misappropriated or converted a consumer’s funds or property for their own benefit. </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Physical altercation between consumers: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physical force inflicted upon a consumer by a consumer.</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Physical altercation consumer &amp; non staff: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physical force inflicted upon the other when an altercation occurs between consumer and non-staff.</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Physical altercation – staff &amp; consumer: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physical force inflicted upon the other when an altercation occurs between a staff and consumer.</a:t>
            </a:r>
          </a:p>
          <a:p>
            <a:endParaRPr lang="en-US" dirty="0"/>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5</a:t>
            </a:fld>
            <a:endParaRPr lang="en-US"/>
          </a:p>
        </p:txBody>
      </p:sp>
    </p:spTree>
    <p:extLst>
      <p:ext uri="{BB962C8B-B14F-4D97-AF65-F5344CB8AC3E}">
        <p14:creationId xmlns:p14="http://schemas.microsoft.com/office/powerpoint/2010/main" val="3511840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2197100" y="696913"/>
            <a:ext cx="2616200" cy="3486150"/>
          </a:xfrm>
          <a:ln/>
        </p:spPr>
      </p:sp>
      <p:sp>
        <p:nvSpPr>
          <p:cNvPr id="33795" name="Notes Placeholder 2"/>
          <p:cNvSpPr>
            <a:spLocks noGrp="1"/>
          </p:cNvSpPr>
          <p:nvPr>
            <p:ph type="body" idx="1"/>
          </p:nvPr>
        </p:nvSpPr>
        <p:spPr>
          <a:noFill/>
        </p:spPr>
        <p:txBody>
          <a:bodyPr/>
          <a:lstStyle/>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Possession of weapon: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Having on one’s person or in one’s room an instrument or an object manufactured or altered to have potential to cause injury to oneself or to another individual.  This includes a lighter or matches where/when not allowed.</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Property loss/destruction: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Significant or notable destruction of property.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Sexual conduct - consumer/non-consensual: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sexual act involving a consumer when it is suspected or alleged that one of the parties was not a willing participant.  This includes those incapable of giving consent due to guardianship or other reasons.</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Sexual conduct – staff &amp; consumer: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suspected or alleged sexual conduct between staff and consumer including but not limited to the definition of sexual abuse.</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Suicide attempt: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action(s) taken by an individual with the intent to kill oneself but he/she is not successful. </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Theft by consumer: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act or an instance of stealing committed by a consumer</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Vehicular accident: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Consumer was involved in the collision of a vehicle with another object.</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Consumer self-harm</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physical force inflicted by a consumer on self.</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Graphic threat of harm: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threat, verbal or non-verbal, which conveys a significant risk of imminent harm or injury and results in reasonable concern that such harm will actually be inflicted.</a:t>
            </a:r>
          </a:p>
          <a:p>
            <a:pPr marL="0" marR="0">
              <a:lnSpc>
                <a:spcPct val="107000"/>
              </a:lnSpc>
              <a:spcBef>
                <a:spcPts val="0"/>
              </a:spcBef>
              <a:spcAft>
                <a:spcPts val="800"/>
              </a:spcAft>
            </a:pPr>
            <a:r>
              <a:rPr lang="en-US" sz="1800" b="1" i="1" kern="100" dirty="0">
                <a:effectLst/>
                <a:latin typeface="Aptos" panose="020B0004020202020204" pitchFamily="34" charset="0"/>
                <a:ea typeface="Aptos" panose="020B0004020202020204" pitchFamily="34" charset="0"/>
                <a:cs typeface="Times New Roman" panose="02020603050405020304" pitchFamily="18" charset="0"/>
              </a:rPr>
              <a:t>Seizures: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A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convulsion or attack of epilepsy.</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en-US" altLang="en-US" dirty="0"/>
          </a:p>
        </p:txBody>
      </p:sp>
      <p:sp>
        <p:nvSpPr>
          <p:cNvPr id="33796" name="Slide Number Placeholder 3"/>
          <p:cNvSpPr>
            <a:spLocks noGrp="1"/>
          </p:cNvSpPr>
          <p:nvPr>
            <p:ph type="sldNum" sz="quarter" idx="5"/>
          </p:nvPr>
        </p:nvSpPr>
        <p:spPr>
          <a:noFill/>
        </p:spPr>
        <p:txBody>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fld id="{3A6A2027-5382-4C8B-8543-317AB38D4B6E}"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7</a:t>
            </a:fld>
            <a:endParaRPr lang="en-US"/>
          </a:p>
        </p:txBody>
      </p:sp>
    </p:spTree>
    <p:extLst>
      <p:ext uri="{BB962C8B-B14F-4D97-AF65-F5344CB8AC3E}">
        <p14:creationId xmlns:p14="http://schemas.microsoft.com/office/powerpoint/2010/main" val="893037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BA55E01-C1D9-4D23-B9E2-C69388FACB85}" type="slidenum">
              <a:rPr lang="en-US" smtClean="0"/>
              <a:pPr>
                <a:defRPr/>
              </a:pPr>
              <a:t>8</a:t>
            </a:fld>
            <a:endParaRPr lang="en-US"/>
          </a:p>
        </p:txBody>
      </p:sp>
    </p:spTree>
    <p:extLst>
      <p:ext uri="{BB962C8B-B14F-4D97-AF65-F5344CB8AC3E}">
        <p14:creationId xmlns:p14="http://schemas.microsoft.com/office/powerpoint/2010/main" val="1159499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2197100" y="696913"/>
            <a:ext cx="2616200" cy="3486150"/>
          </a:xfrm>
          <a:ln/>
        </p:spPr>
      </p:sp>
      <p:sp>
        <p:nvSpPr>
          <p:cNvPr id="35843" name="Notes Placeholder 2"/>
          <p:cNvSpPr>
            <a:spLocks noGrp="1"/>
          </p:cNvSpPr>
          <p:nvPr>
            <p:ph type="body" idx="1"/>
          </p:nvPr>
        </p:nvSpPr>
        <p:spPr>
          <a:noFill/>
        </p:spPr>
        <p:txBody>
          <a:bodyPr/>
          <a:lstStyle/>
          <a:p>
            <a:endParaRPr lang="en-US" altLang="en-US" b="1"/>
          </a:p>
        </p:txBody>
      </p:sp>
      <p:sp>
        <p:nvSpPr>
          <p:cNvPr id="35844" name="Slide Number Placeholder 3"/>
          <p:cNvSpPr>
            <a:spLocks noGrp="1"/>
          </p:cNvSpPr>
          <p:nvPr>
            <p:ph type="sldNum" sz="quarter" idx="5"/>
          </p:nvPr>
        </p:nvSpPr>
        <p:spPr>
          <a:noFill/>
        </p:spPr>
        <p:txBody>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fld id="{EF7BC813-263A-46BE-BF8B-F20807CC575B}"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a:t>Click to edit Master title style</a:t>
            </a:r>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CIMOR ERF</a:t>
            </a:r>
          </a:p>
        </p:txBody>
      </p:sp>
      <p:sp>
        <p:nvSpPr>
          <p:cNvPr id="6" name="Slide Number Placeholder 5"/>
          <p:cNvSpPr>
            <a:spLocks noGrp="1"/>
          </p:cNvSpPr>
          <p:nvPr>
            <p:ph type="sldNum" sz="quarter" idx="12"/>
          </p:nvPr>
        </p:nvSpPr>
        <p:spPr/>
        <p:txBody>
          <a:bodyPr/>
          <a:lstStyle/>
          <a:p>
            <a:pPr>
              <a:defRPr/>
            </a:pPr>
            <a:fld id="{7A59CD2B-49DE-4083-A176-ED80435291BC}"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CIMOR ERF</a:t>
            </a:r>
          </a:p>
        </p:txBody>
      </p:sp>
      <p:sp>
        <p:nvSpPr>
          <p:cNvPr id="6" name="Slide Number Placeholder 5"/>
          <p:cNvSpPr>
            <a:spLocks noGrp="1"/>
          </p:cNvSpPr>
          <p:nvPr>
            <p:ph type="sldNum" sz="quarter" idx="12"/>
          </p:nvPr>
        </p:nvSpPr>
        <p:spPr/>
        <p:txBody>
          <a:bodyPr/>
          <a:lstStyle/>
          <a:p>
            <a:pPr>
              <a:defRPr/>
            </a:pPr>
            <a:fld id="{E5E8807B-7109-4CBB-B39C-3ACF5E2028C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CIMOR ERF</a:t>
            </a:r>
          </a:p>
        </p:txBody>
      </p:sp>
      <p:sp>
        <p:nvSpPr>
          <p:cNvPr id="6" name="Slide Number Placeholder 5"/>
          <p:cNvSpPr>
            <a:spLocks noGrp="1"/>
          </p:cNvSpPr>
          <p:nvPr>
            <p:ph type="sldNum" sz="quarter" idx="12"/>
          </p:nvPr>
        </p:nvSpPr>
        <p:spPr/>
        <p:txBody>
          <a:bodyPr/>
          <a:lstStyle/>
          <a:p>
            <a:pPr>
              <a:defRPr/>
            </a:pPr>
            <a:fld id="{52672A6B-179B-4210-A852-24A85995E76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CIMOR ERF</a:t>
            </a:r>
          </a:p>
        </p:txBody>
      </p:sp>
      <p:sp>
        <p:nvSpPr>
          <p:cNvPr id="6" name="Slide Number Placeholder 5"/>
          <p:cNvSpPr>
            <a:spLocks noGrp="1"/>
          </p:cNvSpPr>
          <p:nvPr>
            <p:ph type="sldNum" sz="quarter" idx="12"/>
          </p:nvPr>
        </p:nvSpPr>
        <p:spPr/>
        <p:txBody>
          <a:bodyPr/>
          <a:lstStyle/>
          <a:p>
            <a:pPr>
              <a:defRPr/>
            </a:pPr>
            <a:fld id="{6F13576E-DD2A-47B7-9C49-CF4DA669673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a:t>Click to edit Master title style</a:t>
            </a:r>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r>
              <a:rPr lang="en-US"/>
              <a:t>CIMOR ERF</a:t>
            </a:r>
          </a:p>
        </p:txBody>
      </p:sp>
      <p:sp>
        <p:nvSpPr>
          <p:cNvPr id="6" name="Slide Number Placeholder 5"/>
          <p:cNvSpPr>
            <a:spLocks noGrp="1"/>
          </p:cNvSpPr>
          <p:nvPr>
            <p:ph type="sldNum" sz="quarter" idx="12"/>
          </p:nvPr>
        </p:nvSpPr>
        <p:spPr/>
        <p:txBody>
          <a:bodyPr/>
          <a:lstStyle/>
          <a:p>
            <a:pPr>
              <a:defRPr/>
            </a:pPr>
            <a:fld id="{6AAF6ED7-925A-4378-A662-D1558021B0DC}"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a:t>CIMOR ERF</a:t>
            </a:r>
          </a:p>
        </p:txBody>
      </p:sp>
      <p:sp>
        <p:nvSpPr>
          <p:cNvPr id="7" name="Slide Number Placeholder 6"/>
          <p:cNvSpPr>
            <a:spLocks noGrp="1"/>
          </p:cNvSpPr>
          <p:nvPr>
            <p:ph type="sldNum" sz="quarter" idx="12"/>
          </p:nvPr>
        </p:nvSpPr>
        <p:spPr/>
        <p:txBody>
          <a:bodyPr/>
          <a:lstStyle/>
          <a:p>
            <a:pPr>
              <a:defRPr/>
            </a:pPr>
            <a:fld id="{9931CD6C-F6F8-4A31-9B83-67DE0B0A9857}"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r>
              <a:rPr lang="en-US"/>
              <a:t>CIMOR ERF</a:t>
            </a:r>
          </a:p>
        </p:txBody>
      </p:sp>
      <p:sp>
        <p:nvSpPr>
          <p:cNvPr id="9" name="Slide Number Placeholder 8"/>
          <p:cNvSpPr>
            <a:spLocks noGrp="1"/>
          </p:cNvSpPr>
          <p:nvPr>
            <p:ph type="sldNum" sz="quarter" idx="12"/>
          </p:nvPr>
        </p:nvSpPr>
        <p:spPr/>
        <p:txBody>
          <a:bodyPr/>
          <a:lstStyle/>
          <a:p>
            <a:pPr>
              <a:defRPr/>
            </a:pPr>
            <a:fld id="{60021C46-6904-4DF4-9F97-9C32AF955CA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r>
              <a:rPr lang="en-US"/>
              <a:t>CIMOR ERF</a:t>
            </a:r>
          </a:p>
        </p:txBody>
      </p:sp>
      <p:sp>
        <p:nvSpPr>
          <p:cNvPr id="5" name="Slide Number Placeholder 4"/>
          <p:cNvSpPr>
            <a:spLocks noGrp="1"/>
          </p:cNvSpPr>
          <p:nvPr>
            <p:ph type="sldNum" sz="quarter" idx="12"/>
          </p:nvPr>
        </p:nvSpPr>
        <p:spPr/>
        <p:txBody>
          <a:bodyPr/>
          <a:lstStyle/>
          <a:p>
            <a:pPr>
              <a:defRPr/>
            </a:pPr>
            <a:fld id="{3E8BE451-E0D7-4756-B835-C9D434DF159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r>
              <a:rPr lang="en-US"/>
              <a:t>CIMOR ERF</a:t>
            </a:r>
          </a:p>
        </p:txBody>
      </p:sp>
      <p:sp>
        <p:nvSpPr>
          <p:cNvPr id="4" name="Slide Number Placeholder 3"/>
          <p:cNvSpPr>
            <a:spLocks noGrp="1"/>
          </p:cNvSpPr>
          <p:nvPr>
            <p:ph type="sldNum" sz="quarter" idx="12"/>
          </p:nvPr>
        </p:nvSpPr>
        <p:spPr/>
        <p:txBody>
          <a:bodyPr/>
          <a:lstStyle/>
          <a:p>
            <a:pPr>
              <a:defRPr/>
            </a:pPr>
            <a:fld id="{730BC213-5722-4D45-BD59-FB3A49FE6377}"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a:t>Click to edit Master title style</a:t>
            </a:r>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r>
              <a:rPr lang="en-US"/>
              <a:t>CIMOR ERF</a:t>
            </a:r>
          </a:p>
        </p:txBody>
      </p:sp>
      <p:sp>
        <p:nvSpPr>
          <p:cNvPr id="7" name="Slide Number Placeholder 6"/>
          <p:cNvSpPr>
            <a:spLocks noGrp="1"/>
          </p:cNvSpPr>
          <p:nvPr>
            <p:ph type="sldNum" sz="quarter" idx="12"/>
          </p:nvPr>
        </p:nvSpPr>
        <p:spPr/>
        <p:txBody>
          <a:bodyPr/>
          <a:lstStyle/>
          <a:p>
            <a:pPr>
              <a:defRPr/>
            </a:pPr>
            <a:fld id="{675439AD-9AD9-4B49-8113-6067E76B528F}" type="slidenum">
              <a:rPr lang="en-US" smtClean="0"/>
              <a:pPr>
                <a:defRPr/>
              </a:pPr>
              <a:t>‹#›</a:t>
            </a:fld>
            <a:endParaRPr lang="en-US"/>
          </a:p>
        </p:txBody>
      </p:sp>
      <p:sp>
        <p:nvSpPr>
          <p:cNvPr id="9" name="Content Placeholder 8"/>
          <p:cNvSpPr>
            <a:spLocks noGrp="1"/>
          </p:cNvSpPr>
          <p:nvPr>
            <p:ph sz="quarter" idx="13"/>
          </p:nvPr>
        </p:nvSpPr>
        <p:spPr>
          <a:xfrm>
            <a:off x="228600" y="508000"/>
            <a:ext cx="5829300" cy="65904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a:t>Click to edit Master title style</a:t>
            </a:r>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1"/>
          </p:nvPr>
        </p:nvSpPr>
        <p:spPr/>
        <p:txBody>
          <a:bodyPr/>
          <a:lstStyle/>
          <a:p>
            <a:pPr>
              <a:defRPr/>
            </a:pPr>
            <a:fld id="{13699E9D-9243-49F4-8488-B2F32F4C7D46}" type="slidenum">
              <a:rPr lang="en-US" smtClean="0"/>
              <a:pPr>
                <a:defRPr/>
              </a:pPr>
              <a:t>‹#›</a:t>
            </a:fld>
            <a:endParaRPr lang="en-US"/>
          </a:p>
        </p:txBody>
      </p:sp>
      <p:sp>
        <p:nvSpPr>
          <p:cNvPr id="10" name="Footer Placeholder 9"/>
          <p:cNvSpPr>
            <a:spLocks noGrp="1"/>
          </p:cNvSpPr>
          <p:nvPr>
            <p:ph type="ftr" sz="quarter" idx="12"/>
          </p:nvPr>
        </p:nvSpPr>
        <p:spPr/>
        <p:txBody>
          <a:bodyPr/>
          <a:lstStyle/>
          <a:p>
            <a:pPr>
              <a:defRPr/>
            </a:pPr>
            <a:r>
              <a:rPr lang="en-US"/>
              <a:t>CIMOR ERF</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B2AB8689-BECA-4A87-94B8-F85089F6D19D}" type="slidenum">
              <a:rPr lang="en-US" smtClean="0"/>
              <a:pPr>
                <a:defRPr/>
              </a:pPr>
              <a:t>‹#›</a:t>
            </a:fld>
            <a:endParaRPr lang="en-U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pPr>
              <a:defRPr/>
            </a:pPr>
            <a:r>
              <a:rPr lang="en-US"/>
              <a:t>CIMOR ERF</a:t>
            </a:r>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06"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337922" name="Rectangle 2"/>
          <p:cNvSpPr>
            <a:spLocks noGrp="1" noChangeArrowheads="1"/>
          </p:cNvSpPr>
          <p:nvPr>
            <p:ph type="ctrTitle"/>
          </p:nvPr>
        </p:nvSpPr>
        <p:spPr>
          <a:xfrm>
            <a:off x="0" y="2895601"/>
            <a:ext cx="6392865" cy="4495799"/>
          </a:xfrm>
        </p:spPr>
        <p:txBody>
          <a:bodyPr>
            <a:normAutofit fontScale="90000"/>
          </a:bodyPr>
          <a:lstStyle/>
          <a:p>
            <a:pPr algn="ctr">
              <a:defRPr/>
            </a:pPr>
            <a:br>
              <a:rPr lang="en-US" sz="8000" dirty="0">
                <a:latin typeface="Calibri" pitchFamily="34" charset="0"/>
                <a:cs typeface="Calibri" pitchFamily="34" charset="0"/>
              </a:rPr>
            </a:br>
            <a:r>
              <a:rPr lang="en-US" sz="6000" dirty="0">
                <a:latin typeface="Calibri"/>
                <a:cs typeface="Calibri"/>
              </a:rPr>
              <a:t>Event Management Report Form</a:t>
            </a:r>
            <a:br>
              <a:rPr lang="en-US" sz="6000" dirty="0">
                <a:latin typeface="Calibri" pitchFamily="34" charset="0"/>
                <a:cs typeface="Calibri" pitchFamily="34" charset="0"/>
              </a:rPr>
            </a:br>
            <a:r>
              <a:rPr lang="en-US" sz="6000" dirty="0">
                <a:latin typeface="Calibri"/>
                <a:cs typeface="Calibri"/>
              </a:rPr>
              <a:t>Training</a:t>
            </a:r>
            <a:br>
              <a:rPr lang="en-US" sz="8000" dirty="0">
                <a:latin typeface="Calibri" pitchFamily="34" charset="0"/>
                <a:cs typeface="Calibri" pitchFamily="34" charset="0"/>
              </a:rPr>
            </a:br>
            <a:r>
              <a:rPr lang="en-US" sz="8000" dirty="0">
                <a:latin typeface="Calibri"/>
                <a:cs typeface="Calibri"/>
              </a:rPr>
              <a:t> </a:t>
            </a:r>
          </a:p>
        </p:txBody>
      </p:sp>
      <p:sp>
        <p:nvSpPr>
          <p:cNvPr id="8195" name="Rectangle 13"/>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87A14D5-467F-4219-B80C-14BC61CA63F2}" type="slidenum">
              <a:rPr lang="en-US" altLang="en-US" smtClean="0">
                <a:solidFill>
                  <a:srgbClr val="FFFFFF"/>
                </a:solidFill>
              </a:rPr>
              <a:pPr/>
              <a:t>1</a:t>
            </a:fld>
            <a:endParaRPr lang="en-US" altLang="en-US">
              <a:solidFill>
                <a:srgbClr val="FFFFFF"/>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999" y="457200"/>
            <a:ext cx="5320935" cy="2109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79B9EFED-6AEB-3D56-CF25-30FA8545F5A2}"/>
              </a:ext>
            </a:extLst>
          </p:cNvPr>
          <p:cNvSpPr txBox="1"/>
          <p:nvPr/>
        </p:nvSpPr>
        <p:spPr>
          <a:xfrm>
            <a:off x="87572" y="8669649"/>
            <a:ext cx="242497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Arial"/>
                <a:cs typeface="Arial"/>
              </a:rPr>
              <a:t>Duration: 40 minutes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E6B3238-0BC1-4844-B8FD-CEB279135F46}" type="slidenum">
              <a:rPr lang="en-US" altLang="en-US" smtClean="0">
                <a:solidFill>
                  <a:srgbClr val="FFFFFF"/>
                </a:solidFill>
              </a:rPr>
              <a:pPr/>
              <a:t>10</a:t>
            </a:fld>
            <a:endParaRPr lang="en-US" altLang="en-US">
              <a:solidFill>
                <a:srgbClr val="FFFFFF"/>
              </a:solidFill>
            </a:endParaRPr>
          </a:p>
        </p:txBody>
      </p:sp>
      <p:sp>
        <p:nvSpPr>
          <p:cNvPr id="22532" name="TextBox 3"/>
          <p:cNvSpPr txBox="1">
            <a:spLocks noChangeArrowheads="1"/>
          </p:cNvSpPr>
          <p:nvPr/>
        </p:nvSpPr>
        <p:spPr bwMode="auto">
          <a:xfrm>
            <a:off x="440121" y="4267200"/>
            <a:ext cx="586740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latin typeface="Calibri"/>
                <a:ea typeface="Calibri" pitchFamily="34" charset="0"/>
                <a:cs typeface="Calibri"/>
              </a:rPr>
              <a:t>The narrative in the next section is the most important piece of the EMT.</a:t>
            </a:r>
            <a:endParaRPr lang="en-US" altLang="en-US" sz="2400">
              <a:latin typeface="Calibri"/>
              <a:ea typeface="Calibri" pitchFamily="34" charset="0"/>
              <a:cs typeface="Calibri"/>
            </a:endParaRPr>
          </a:p>
          <a:p>
            <a:endParaRPr lang="en-US" altLang="en-US" sz="2400" b="1">
              <a:latin typeface="Calibri"/>
              <a:ea typeface="Calibri" pitchFamily="34" charset="0"/>
              <a:cs typeface="Calibri"/>
            </a:endParaRPr>
          </a:p>
          <a:p>
            <a:pPr marL="342900" indent="-342900">
              <a:buFont typeface="Arial" panose="020B0604020202020204" pitchFamily="34" charset="0"/>
              <a:buChar char="•"/>
            </a:pPr>
            <a:r>
              <a:rPr lang="en-US" altLang="en-US">
                <a:latin typeface="Calibri" pitchFamily="34" charset="0"/>
                <a:ea typeface="Calibri" pitchFamily="34" charset="0"/>
                <a:cs typeface="Calibri" pitchFamily="34" charset="0"/>
              </a:rPr>
              <a:t>Select the words carefully; write in </a:t>
            </a:r>
            <a:r>
              <a:rPr lang="en-US" altLang="en-US" i="1">
                <a:latin typeface="Calibri" pitchFamily="34" charset="0"/>
                <a:ea typeface="Calibri" pitchFamily="34" charset="0"/>
                <a:cs typeface="Calibri" pitchFamily="34" charset="0"/>
              </a:rPr>
              <a:t>clear, concise, professional terms, </a:t>
            </a:r>
            <a:r>
              <a:rPr lang="en-US" altLang="en-US">
                <a:latin typeface="Calibri" pitchFamily="34" charset="0"/>
                <a:ea typeface="Calibri" pitchFamily="34" charset="0"/>
                <a:cs typeface="Calibri" pitchFamily="34" charset="0"/>
              </a:rPr>
              <a:t>and pay attention to the </a:t>
            </a:r>
            <a:r>
              <a:rPr lang="en-US" altLang="en-US" i="1">
                <a:latin typeface="Calibri" pitchFamily="34" charset="0"/>
                <a:ea typeface="Calibri" pitchFamily="34" charset="0"/>
                <a:cs typeface="Calibri" pitchFamily="34" charset="0"/>
              </a:rPr>
              <a:t>spelling and grammar</a:t>
            </a:r>
            <a:r>
              <a:rPr lang="en-US" altLang="en-US">
                <a:latin typeface="Calibri" pitchFamily="34" charset="0"/>
                <a:ea typeface="Calibri" pitchFamily="34" charset="0"/>
                <a:cs typeface="Calibri" pitchFamily="34" charset="0"/>
              </a:rPr>
              <a:t>.  Do not use abbreviations or symbols. </a:t>
            </a:r>
          </a:p>
          <a:p>
            <a:endParaRPr lang="en-US" altLang="en-US">
              <a:latin typeface="Calibri" pitchFamily="34" charset="0"/>
              <a:ea typeface="Calibri" pitchFamily="34" charset="0"/>
              <a:cs typeface="Calibri" pitchFamily="34" charset="0"/>
            </a:endParaRPr>
          </a:p>
          <a:p>
            <a:pPr marL="342900" indent="-342900">
              <a:buFont typeface="Arial" panose="020B0604020202020204" pitchFamily="34" charset="0"/>
              <a:buChar char="•"/>
            </a:pPr>
            <a:r>
              <a:rPr lang="en-US" altLang="en-US">
                <a:latin typeface="Calibri"/>
                <a:ea typeface="Calibri" pitchFamily="34" charset="0"/>
                <a:cs typeface="Calibri"/>
              </a:rPr>
              <a:t>Document only the basic situation and keep the description to a minimum.  When in doubt, ask someone else to read the narrative before finalizing the EMT description. </a:t>
            </a:r>
          </a:p>
          <a:p>
            <a:endParaRPr lang="en-US" altLang="en-US">
              <a:latin typeface="Calibri" pitchFamily="34" charset="0"/>
              <a:ea typeface="Calibri" pitchFamily="34" charset="0"/>
              <a:cs typeface="Calibri" pitchFamily="34" charset="0"/>
            </a:endParaRPr>
          </a:p>
          <a:p>
            <a:r>
              <a:rPr lang="en-US" altLang="en-US">
                <a:latin typeface="Calibri"/>
                <a:ea typeface="Calibri" pitchFamily="34" charset="0"/>
                <a:cs typeface="Calibri"/>
              </a:rPr>
              <a:t> </a:t>
            </a:r>
            <a:endParaRPr lang="en-US" altLang="en-US">
              <a:latin typeface="Calibri" pitchFamily="34" charset="0"/>
              <a:ea typeface="Calibri" pitchFamily="34" charset="0"/>
              <a:cs typeface="Calibri"/>
            </a:endParaRPr>
          </a:p>
          <a:p>
            <a:endParaRPr lang="en-US" altLang="en-US">
              <a:latin typeface="Calibri" pitchFamily="34" charset="0"/>
              <a:ea typeface="Calibri" pitchFamily="34" charset="0"/>
              <a:cs typeface="Calibri" pitchFamily="34" charset="0"/>
            </a:endParaRPr>
          </a:p>
          <a:p>
            <a:endParaRPr lang="en-US" altLang="en-US" sz="2400">
              <a:latin typeface="Calibri" pitchFamily="34" charset="0"/>
              <a:ea typeface="Calibri" pitchFamily="34" charset="0"/>
              <a:cs typeface="Calibri" pitchFamily="34" charset="0"/>
            </a:endParaRPr>
          </a:p>
          <a:p>
            <a:endParaRPr lang="en-US" altLang="en-US" sz="2800">
              <a:latin typeface="Calibri" pitchFamily="34" charset="0"/>
              <a:ea typeface="Calibri" pitchFamily="34" charset="0"/>
              <a:cs typeface="Calibri" pitchFamily="34" charset="0"/>
            </a:endParaRPr>
          </a:p>
          <a:p>
            <a:endParaRPr lang="en-US" altLang="en-US" sz="2800">
              <a:latin typeface="Calibri" pitchFamily="34" charset="0"/>
              <a:ea typeface="Calibri" pitchFamily="34" charset="0"/>
              <a:cs typeface="Calibri" pitchFamily="34" charset="0"/>
            </a:endParaRPr>
          </a:p>
          <a:p>
            <a:endParaRPr lang="en-US" altLang="en-US"/>
          </a:p>
        </p:txBody>
      </p:sp>
      <p:pic>
        <p:nvPicPr>
          <p:cNvPr id="3" name="Picture 2" descr="A screenshot of a computer&#10;&#10;AI-generated content may be incorrect.">
            <a:extLst>
              <a:ext uri="{FF2B5EF4-FFF2-40B4-BE49-F238E27FC236}">
                <a16:creationId xmlns:a16="http://schemas.microsoft.com/office/drawing/2014/main" id="{8E48785F-6F74-1E6B-FDA6-28F137D1D158}"/>
              </a:ext>
            </a:extLst>
          </p:cNvPr>
          <p:cNvPicPr>
            <a:picLocks noChangeAspect="1"/>
          </p:cNvPicPr>
          <p:nvPr/>
        </p:nvPicPr>
        <p:blipFill>
          <a:blip r:embed="rId3"/>
          <a:stretch>
            <a:fillRect/>
          </a:stretch>
        </p:blipFill>
        <p:spPr>
          <a:xfrm>
            <a:off x="5602" y="390246"/>
            <a:ext cx="6187889" cy="357635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Follow Up Action</a:t>
            </a:r>
          </a:p>
        </p:txBody>
      </p:sp>
      <p:sp>
        <p:nvSpPr>
          <p:cNvPr id="3" name="Content Placeholder 2"/>
          <p:cNvSpPr>
            <a:spLocks noGrp="1"/>
          </p:cNvSpPr>
          <p:nvPr>
            <p:ph sz="half" idx="1"/>
          </p:nvPr>
        </p:nvSpPr>
        <p:spPr>
          <a:xfrm>
            <a:off x="342900" y="4798359"/>
            <a:ext cx="5753100" cy="4244340"/>
          </a:xfrm>
        </p:spPr>
        <p:txBody>
          <a:bodyPr>
            <a:normAutofit/>
          </a:bodyPr>
          <a:lstStyle/>
          <a:p>
            <a:pPr>
              <a:defRPr/>
            </a:pPr>
            <a:r>
              <a:rPr lang="en-US" sz="1500">
                <a:latin typeface="Calibri" pitchFamily="34" charset="0"/>
                <a:cs typeface="Calibri" pitchFamily="34" charset="0"/>
              </a:rPr>
              <a:t>Follow Up/Medical Action should be whatever was done by the agency or supervisor in response to the incident. </a:t>
            </a:r>
          </a:p>
          <a:p>
            <a:pPr lvl="1">
              <a:defRPr/>
            </a:pPr>
            <a:r>
              <a:rPr lang="en-US" sz="1300">
                <a:latin typeface="Calibri" pitchFamily="34" charset="0"/>
                <a:cs typeface="Calibri" pitchFamily="34" charset="0"/>
              </a:rPr>
              <a:t>Staff will monitor…</a:t>
            </a:r>
          </a:p>
          <a:p>
            <a:pPr lvl="1">
              <a:defRPr/>
            </a:pPr>
            <a:r>
              <a:rPr lang="en-US" sz="1300">
                <a:latin typeface="Calibri" pitchFamily="34" charset="0"/>
                <a:cs typeface="Calibri" pitchFamily="34" charset="0"/>
              </a:rPr>
              <a:t>Team will review…</a:t>
            </a:r>
          </a:p>
          <a:p>
            <a:pPr lvl="1">
              <a:defRPr/>
            </a:pPr>
            <a:r>
              <a:rPr lang="en-US" sz="1300">
                <a:latin typeface="Calibri" pitchFamily="34" charset="0"/>
                <a:cs typeface="Calibri" pitchFamily="34" charset="0"/>
              </a:rPr>
              <a:t>Supervisor will re-train, re-education, review, schedule ,etc.</a:t>
            </a:r>
          </a:p>
          <a:p>
            <a:pPr lvl="1">
              <a:defRPr/>
            </a:pPr>
            <a:r>
              <a:rPr lang="en-US" sz="1300">
                <a:latin typeface="Calibri" pitchFamily="34" charset="0"/>
                <a:cs typeface="Calibri" pitchFamily="34" charset="0"/>
              </a:rPr>
              <a:t>If a physician or Behavior Therapist needs to  be informed that can also be included in the follow up action. </a:t>
            </a:r>
          </a:p>
          <a:p>
            <a:pPr lvl="1">
              <a:defRPr/>
            </a:pPr>
            <a:r>
              <a:rPr lang="en-US" sz="1300">
                <a:latin typeface="Calibri" pitchFamily="34" charset="0"/>
                <a:cs typeface="Calibri" pitchFamily="34" charset="0"/>
              </a:rPr>
              <a:t>If it is a case of Abuse &amp; Neglect the ISL Director will complete the follow up action. </a:t>
            </a:r>
          </a:p>
          <a:p>
            <a:pPr lvl="1">
              <a:defRPr/>
            </a:pPr>
            <a:endParaRPr lang="en-US" sz="1100">
              <a:latin typeface="Calibri" pitchFamily="34" charset="0"/>
              <a:cs typeface="Calibri" pitchFamily="34" charset="0"/>
            </a:endParaRPr>
          </a:p>
          <a:p>
            <a:pPr>
              <a:defRPr/>
            </a:pPr>
            <a:r>
              <a:rPr lang="en-US" sz="1500">
                <a:latin typeface="Calibri" pitchFamily="34" charset="0"/>
                <a:cs typeface="Calibri" pitchFamily="34" charset="0"/>
              </a:rPr>
              <a:t>Do not write anything that cannot be guaranteed to happen.  For example, some things </a:t>
            </a:r>
            <a:r>
              <a:rPr lang="en-US" sz="1500" i="1">
                <a:latin typeface="Calibri" pitchFamily="34" charset="0"/>
                <a:cs typeface="Calibri" pitchFamily="34" charset="0"/>
              </a:rPr>
              <a:t>not</a:t>
            </a:r>
            <a:r>
              <a:rPr lang="en-US" sz="1500">
                <a:latin typeface="Calibri" pitchFamily="34" charset="0"/>
                <a:cs typeface="Calibri" pitchFamily="34" charset="0"/>
              </a:rPr>
              <a:t> to put on an EMT include:</a:t>
            </a:r>
          </a:p>
          <a:p>
            <a:pPr marL="628650" lvl="1">
              <a:buFont typeface="+mj-lt"/>
              <a:buAutoNum type="arabicPeriod"/>
              <a:defRPr/>
            </a:pPr>
            <a:r>
              <a:rPr lang="en-US" sz="1300">
                <a:latin typeface="Calibri" pitchFamily="34" charset="0"/>
                <a:cs typeface="Calibri" pitchFamily="34" charset="0"/>
              </a:rPr>
              <a:t>Specific Employee disciplinary actions (these may change based on additional information gathered after the CERF is completed, etc.)</a:t>
            </a:r>
          </a:p>
          <a:p>
            <a:pPr marL="628650" lvl="1">
              <a:buFont typeface="+mj-lt"/>
              <a:buAutoNum type="arabicPeriod"/>
              <a:defRPr/>
            </a:pPr>
            <a:r>
              <a:rPr lang="en-US" sz="1300">
                <a:latin typeface="Calibri" pitchFamily="34" charset="0"/>
                <a:cs typeface="Calibri" pitchFamily="34" charset="0"/>
              </a:rPr>
              <a:t>The phrase ‘BIS will conduct an investigation…’.  It is possible that BIS will not, but DMH will expect one—and a report to go with it—if written.</a:t>
            </a:r>
          </a:p>
          <a:p>
            <a:endParaRPr lang="en-US" sz="1400"/>
          </a:p>
        </p:txBody>
      </p:sp>
      <p:sp>
        <p:nvSpPr>
          <p:cNvPr id="5" name="Slide Number Placeholder 4"/>
          <p:cNvSpPr>
            <a:spLocks noGrp="1"/>
          </p:cNvSpPr>
          <p:nvPr>
            <p:ph type="sldNum" sz="quarter" idx="12"/>
          </p:nvPr>
        </p:nvSpPr>
        <p:spPr/>
        <p:txBody>
          <a:bodyPr/>
          <a:lstStyle/>
          <a:p>
            <a:pPr>
              <a:defRPr/>
            </a:pPr>
            <a:fld id="{9931CD6C-F6F8-4A31-9B83-67DE0B0A9857}" type="slidenum">
              <a:rPr lang="en-US" smtClean="0"/>
              <a:pPr>
                <a:defRPr/>
              </a:pPr>
              <a:t>11</a:t>
            </a:fld>
            <a:endParaRPr lang="en-US"/>
          </a:p>
        </p:txBody>
      </p:sp>
      <p:pic>
        <p:nvPicPr>
          <p:cNvPr id="4" name="Picture 3" descr="A screenshot of a computer&#10;&#10;AI-generated content may be incorrect.">
            <a:extLst>
              <a:ext uri="{FF2B5EF4-FFF2-40B4-BE49-F238E27FC236}">
                <a16:creationId xmlns:a16="http://schemas.microsoft.com/office/drawing/2014/main" id="{02AF3BD8-4608-B6B7-8CD5-A2F8E923E719}"/>
              </a:ext>
            </a:extLst>
          </p:cNvPr>
          <p:cNvPicPr>
            <a:picLocks noChangeAspect="1"/>
          </p:cNvPicPr>
          <p:nvPr/>
        </p:nvPicPr>
        <p:blipFill>
          <a:blip r:embed="rId2"/>
          <a:stretch>
            <a:fillRect/>
          </a:stretch>
        </p:blipFill>
        <p:spPr>
          <a:xfrm>
            <a:off x="610721" y="1654268"/>
            <a:ext cx="4789394" cy="2756087"/>
          </a:xfrm>
          <a:prstGeom prst="rect">
            <a:avLst/>
          </a:prstGeom>
        </p:spPr>
      </p:pic>
    </p:spTree>
    <p:extLst>
      <p:ext uri="{BB962C8B-B14F-4D97-AF65-F5344CB8AC3E}">
        <p14:creationId xmlns:p14="http://schemas.microsoft.com/office/powerpoint/2010/main" val="3606849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03030E7-AFE0-4413-B38A-0C9D64A83FA6}" type="slidenum">
              <a:rPr lang="en-US" altLang="en-US" smtClean="0">
                <a:solidFill>
                  <a:srgbClr val="FFFFFF"/>
                </a:solidFill>
              </a:rPr>
              <a:pPr/>
              <a:t>12</a:t>
            </a:fld>
            <a:endParaRPr lang="en-US" altLang="en-US">
              <a:solidFill>
                <a:srgbClr val="FFFFFF"/>
              </a:solidFill>
            </a:endParaRPr>
          </a:p>
        </p:txBody>
      </p:sp>
      <p:sp>
        <p:nvSpPr>
          <p:cNvPr id="4" name="Rectangle 3"/>
          <p:cNvSpPr/>
          <p:nvPr/>
        </p:nvSpPr>
        <p:spPr>
          <a:xfrm>
            <a:off x="549275" y="517526"/>
            <a:ext cx="5562600" cy="8494633"/>
          </a:xfrm>
          <a:prstGeom prst="rect">
            <a:avLst/>
          </a:prstGeom>
        </p:spPr>
        <p:txBody>
          <a:bodyPr lIns="91440" tIns="45720" rIns="91440" bIns="45720" anchor="t">
            <a:spAutoFit/>
          </a:bodyPr>
          <a:lstStyle/>
          <a:p>
            <a:pPr algn="ctr">
              <a:defRPr/>
            </a:pPr>
            <a:r>
              <a:rPr lang="en-US" sz="2000" b="1" u="sng" dirty="0"/>
              <a:t>Tips for Writing an EMT:</a:t>
            </a:r>
          </a:p>
          <a:p>
            <a:pPr>
              <a:defRPr/>
            </a:pPr>
            <a:endParaRPr lang="en-US" sz="2000" b="1" i="1" dirty="0">
              <a:latin typeface="Calibri" pitchFamily="34" charset="0"/>
              <a:cs typeface="Calibri" pitchFamily="34" charset="0"/>
            </a:endParaRPr>
          </a:p>
          <a:p>
            <a:pPr>
              <a:defRPr/>
            </a:pPr>
            <a:r>
              <a:rPr lang="en-US" sz="2000" b="1" i="1" dirty="0">
                <a:latin typeface="Calibri" pitchFamily="34" charset="0"/>
                <a:cs typeface="Calibri" pitchFamily="34" charset="0"/>
              </a:rPr>
              <a:t>If Documenting an Injury:</a:t>
            </a:r>
          </a:p>
          <a:p>
            <a:pPr marL="742950" lvl="1" indent="-285750">
              <a:buFont typeface="Arial" pitchFamily="34" charset="0"/>
              <a:buChar char="•"/>
              <a:defRPr/>
            </a:pPr>
            <a:r>
              <a:rPr lang="en-US" dirty="0">
                <a:latin typeface="Calibri" pitchFamily="34" charset="0"/>
                <a:cs typeface="Calibri" pitchFamily="34" charset="0"/>
              </a:rPr>
              <a:t>Be sure to include how the injury occurred, if known, any first aid that was provided including pain medications that may have been administered and directions from nursing and/or supervisors.</a:t>
            </a:r>
          </a:p>
          <a:p>
            <a:pPr marL="742950" lvl="1" indent="-285750">
              <a:buFont typeface="Arial" pitchFamily="34" charset="0"/>
              <a:buChar char="•"/>
              <a:defRPr/>
            </a:pPr>
            <a:r>
              <a:rPr lang="en-US" dirty="0">
                <a:latin typeface="Calibri"/>
                <a:cs typeface="Calibri"/>
              </a:rPr>
              <a:t>If incident includes staff injury, ISL Manager &amp; ISL Director must be notified by phone. HR Director must be notified of incident via phone or email.</a:t>
            </a:r>
          </a:p>
          <a:p>
            <a:pPr marL="742950" lvl="1" indent="-285750">
              <a:buFont typeface="Arial" pitchFamily="34" charset="0"/>
              <a:buChar char="•"/>
              <a:defRPr/>
            </a:pPr>
            <a:r>
              <a:rPr lang="en-US" dirty="0">
                <a:latin typeface="Calibri" pitchFamily="34" charset="0"/>
                <a:cs typeface="Calibri" pitchFamily="34" charset="0"/>
              </a:rPr>
              <a:t>If staff injury, must complete Workman’s Comp. Packet OR complete Refusal of Medical Treatment Form. </a:t>
            </a:r>
          </a:p>
          <a:p>
            <a:pPr>
              <a:defRPr/>
            </a:pPr>
            <a:endParaRPr lang="en-US" dirty="0">
              <a:latin typeface="Calibri" pitchFamily="34" charset="0"/>
              <a:cs typeface="Calibri" pitchFamily="34" charset="0"/>
            </a:endParaRPr>
          </a:p>
          <a:p>
            <a:pPr>
              <a:defRPr/>
            </a:pPr>
            <a:r>
              <a:rPr lang="en-US" b="1" i="1" dirty="0">
                <a:latin typeface="Calibri" pitchFamily="34" charset="0"/>
                <a:cs typeface="Calibri" pitchFamily="34" charset="0"/>
              </a:rPr>
              <a:t>If Documenting a Medication Error:</a:t>
            </a:r>
          </a:p>
          <a:p>
            <a:pPr marL="742950" lvl="1" indent="-285750">
              <a:buFont typeface="Arial" pitchFamily="34" charset="0"/>
              <a:buChar char="•"/>
              <a:defRPr/>
            </a:pPr>
            <a:r>
              <a:rPr lang="en-US" dirty="0">
                <a:latin typeface="Calibri" pitchFamily="34" charset="0"/>
                <a:cs typeface="Calibri" pitchFamily="34" charset="0"/>
              </a:rPr>
              <a:t>Be sure to include information about the medication, time it was missed and dosage amount in the appropriate place.</a:t>
            </a:r>
          </a:p>
          <a:p>
            <a:pPr marL="742950" lvl="1" indent="-285750">
              <a:buFont typeface="Arial" pitchFamily="34" charset="0"/>
              <a:buChar char="•"/>
              <a:defRPr/>
            </a:pPr>
            <a:endParaRPr lang="en-US" b="1" i="1" dirty="0">
              <a:latin typeface="Calibri" pitchFamily="34" charset="0"/>
              <a:cs typeface="Calibri" pitchFamily="34" charset="0"/>
            </a:endParaRPr>
          </a:p>
          <a:p>
            <a:pPr>
              <a:defRPr/>
            </a:pPr>
            <a:r>
              <a:rPr lang="en-US" b="1" i="1" dirty="0">
                <a:latin typeface="Calibri" pitchFamily="34" charset="0"/>
                <a:cs typeface="Calibri" pitchFamily="34" charset="0"/>
              </a:rPr>
              <a:t>If  Documenting a Behavior:</a:t>
            </a:r>
          </a:p>
          <a:p>
            <a:pPr marL="742950" lvl="1" indent="-285750">
              <a:buFont typeface="Arial" pitchFamily="34" charset="0"/>
              <a:buChar char="•"/>
              <a:defRPr/>
            </a:pPr>
            <a:r>
              <a:rPr lang="en-US" dirty="0">
                <a:latin typeface="Calibri" pitchFamily="34" charset="0"/>
                <a:cs typeface="Calibri" pitchFamily="34" charset="0"/>
              </a:rPr>
              <a:t>Be sure to use the ABC format when describing behaviors. </a:t>
            </a:r>
          </a:p>
          <a:p>
            <a:pPr marL="1200150" lvl="2" indent="-285750">
              <a:buFont typeface="Arial" pitchFamily="34" charset="0"/>
              <a:buChar char="•"/>
              <a:defRPr/>
            </a:pPr>
            <a:r>
              <a:rPr lang="en-US" dirty="0">
                <a:latin typeface="Calibri" pitchFamily="34" charset="0"/>
                <a:cs typeface="Calibri" pitchFamily="34" charset="0"/>
              </a:rPr>
              <a:t>Antecedent - what occurred directly before the behavior. </a:t>
            </a:r>
          </a:p>
          <a:p>
            <a:pPr marL="1200150" lvl="2" indent="-285750">
              <a:buFont typeface="Arial" pitchFamily="34" charset="0"/>
              <a:buChar char="•"/>
              <a:defRPr/>
            </a:pPr>
            <a:r>
              <a:rPr lang="en-US" dirty="0">
                <a:latin typeface="Calibri" pitchFamily="34" charset="0"/>
                <a:cs typeface="Calibri" pitchFamily="34" charset="0"/>
              </a:rPr>
              <a:t>Behavior –do not document emotions, write down concrete observable actions. </a:t>
            </a:r>
          </a:p>
          <a:p>
            <a:pPr marL="1200150" lvl="2" indent="-285750">
              <a:buFont typeface="Arial" pitchFamily="34" charset="0"/>
              <a:buChar char="•"/>
              <a:defRPr/>
            </a:pPr>
            <a:r>
              <a:rPr lang="en-US" dirty="0">
                <a:latin typeface="Calibri" pitchFamily="34" charset="0"/>
                <a:cs typeface="Calibri" pitchFamily="34" charset="0"/>
              </a:rPr>
              <a:t>Consequence – what happened directly after the behavior occurred. </a:t>
            </a:r>
          </a:p>
          <a:p>
            <a:pPr lvl="1">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30BC213-5722-4D45-BD59-FB3A49FE6377}" type="slidenum">
              <a:rPr lang="en-US" smtClean="0"/>
              <a:pPr>
                <a:defRPr/>
              </a:pPr>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961554320"/>
              </p:ext>
            </p:extLst>
          </p:nvPr>
        </p:nvGraphicFramePr>
        <p:xfrm>
          <a:off x="457200" y="1371600"/>
          <a:ext cx="5623560" cy="3200400"/>
        </p:xfrm>
        <a:graphic>
          <a:graphicData uri="http://schemas.openxmlformats.org/drawingml/2006/table">
            <a:tbl>
              <a:tblPr firstRow="1" firstCol="1" lastRow="1" lastCol="1" bandRow="1" bandCol="1">
                <a:tableStyleId>{5C22544A-7EE6-4342-B048-85BDC9FD1C3A}</a:tableStyleId>
              </a:tblPr>
              <a:tblGrid>
                <a:gridCol w="2811780">
                  <a:extLst>
                    <a:ext uri="{9D8B030D-6E8A-4147-A177-3AD203B41FA5}">
                      <a16:colId xmlns:a16="http://schemas.microsoft.com/office/drawing/2014/main" val="20000"/>
                    </a:ext>
                  </a:extLst>
                </a:gridCol>
                <a:gridCol w="2811780">
                  <a:extLst>
                    <a:ext uri="{9D8B030D-6E8A-4147-A177-3AD203B41FA5}">
                      <a16:colId xmlns:a16="http://schemas.microsoft.com/office/drawing/2014/main" val="20001"/>
                    </a:ext>
                  </a:extLst>
                </a:gridCol>
              </a:tblGrid>
              <a:tr h="0">
                <a:tc>
                  <a:txBody>
                    <a:bodyPr/>
                    <a:lstStyle/>
                    <a:p>
                      <a:pPr marL="0" marR="0">
                        <a:spcBef>
                          <a:spcPts val="0"/>
                        </a:spcBef>
                        <a:spcAft>
                          <a:spcPts val="0"/>
                        </a:spcAft>
                      </a:pPr>
                      <a:r>
                        <a:rPr lang="en-US" sz="1400">
                          <a:effectLst/>
                        </a:rPr>
                        <a:t>WORDS TO NOT USE/THINGS NOT TO DO</a:t>
                      </a:r>
                      <a:endParaRPr lang="en-US" sz="14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rPr>
                        <a:t>WORDS TO USE/SUGGESTIONS</a:t>
                      </a:r>
                      <a:endParaRPr lang="en-US" sz="14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0">
                <a:tc>
                  <a:txBody>
                    <a:bodyPr/>
                    <a:lstStyle/>
                    <a:p>
                      <a:pPr marL="0" marR="0">
                        <a:spcBef>
                          <a:spcPts val="0"/>
                        </a:spcBef>
                        <a:spcAft>
                          <a:spcPts val="0"/>
                        </a:spcAft>
                      </a:pPr>
                      <a:r>
                        <a:rPr lang="en-US" sz="1400">
                          <a:effectLst/>
                        </a:rPr>
                        <a:t>Staff told</a:t>
                      </a:r>
                      <a:endParaRPr lang="en-US" sz="14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rPr>
                        <a:t>Staff prompted</a:t>
                      </a:r>
                      <a:endParaRPr lang="en-US" sz="14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0">
                <a:tc>
                  <a:txBody>
                    <a:bodyPr/>
                    <a:lstStyle/>
                    <a:p>
                      <a:pPr marL="0" marR="0">
                        <a:spcBef>
                          <a:spcPts val="0"/>
                        </a:spcBef>
                        <a:spcAft>
                          <a:spcPts val="0"/>
                        </a:spcAft>
                      </a:pPr>
                      <a:r>
                        <a:rPr lang="en-US" sz="1400">
                          <a:effectLst/>
                        </a:rPr>
                        <a:t>Staff sent client to room</a:t>
                      </a:r>
                    </a:p>
                    <a:p>
                      <a:pPr marL="0" marR="0">
                        <a:spcBef>
                          <a:spcPts val="0"/>
                        </a:spcBef>
                        <a:spcAft>
                          <a:spcPts val="0"/>
                        </a:spcAft>
                      </a:pPr>
                      <a:r>
                        <a:rPr lang="en-US" sz="1400">
                          <a:effectLst/>
                        </a:rPr>
                        <a:t> </a:t>
                      </a:r>
                      <a:endParaRPr lang="en-US" sz="1400">
                        <a:effectLst/>
                        <a:latin typeface="Times New Roman"/>
                        <a:ea typeface="Times New Roman"/>
                      </a:endParaRPr>
                    </a:p>
                  </a:txBody>
                  <a:tcPr marL="68580" marR="68580" marT="0" marB="0"/>
                </a:tc>
                <a:tc>
                  <a:txBody>
                    <a:bodyPr/>
                    <a:lstStyle/>
                    <a:p>
                      <a:pPr marL="0" marR="0" algn="l">
                        <a:spcBef>
                          <a:spcPts val="0"/>
                        </a:spcBef>
                        <a:spcAft>
                          <a:spcPts val="0"/>
                        </a:spcAft>
                      </a:pPr>
                      <a:r>
                        <a:rPr lang="en-US" sz="1400">
                          <a:effectLst/>
                        </a:rPr>
                        <a:t>Staff redirected client to have some down time or time to themselves</a:t>
                      </a:r>
                      <a:endParaRPr lang="en-US" sz="14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0">
                <a:tc>
                  <a:txBody>
                    <a:bodyPr/>
                    <a:lstStyle/>
                    <a:p>
                      <a:pPr marL="0" marR="0">
                        <a:spcBef>
                          <a:spcPts val="0"/>
                        </a:spcBef>
                        <a:spcAft>
                          <a:spcPts val="0"/>
                        </a:spcAft>
                      </a:pPr>
                      <a:r>
                        <a:rPr lang="en-US" sz="1400">
                          <a:effectLst/>
                        </a:rPr>
                        <a:t>Staff took something away from client, either object or activity</a:t>
                      </a:r>
                      <a:endParaRPr lang="en-US" sz="14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rPr>
                        <a:t>Staff should NOT take things away from clients unless they are harming themselves or others</a:t>
                      </a:r>
                      <a:endParaRPr lang="en-US" sz="14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0">
                <a:tc>
                  <a:txBody>
                    <a:bodyPr/>
                    <a:lstStyle/>
                    <a:p>
                      <a:pPr marL="0" marR="0">
                        <a:spcBef>
                          <a:spcPts val="0"/>
                        </a:spcBef>
                        <a:spcAft>
                          <a:spcPts val="0"/>
                        </a:spcAft>
                      </a:pPr>
                      <a:r>
                        <a:rPr lang="en-US" sz="1400">
                          <a:effectLst/>
                        </a:rPr>
                        <a:t>RESTRAINED</a:t>
                      </a:r>
                      <a:endParaRPr lang="en-US" sz="14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rPr>
                        <a:t>Staff prompted with physical guidance or used MANDT techniques to ensure safety</a:t>
                      </a:r>
                      <a:endParaRPr lang="en-US" sz="14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0">
                <a:tc>
                  <a:txBody>
                    <a:bodyPr/>
                    <a:lstStyle/>
                    <a:p>
                      <a:pPr marL="0" marR="0">
                        <a:spcBef>
                          <a:spcPts val="0"/>
                        </a:spcBef>
                        <a:spcAft>
                          <a:spcPts val="0"/>
                        </a:spcAft>
                      </a:pPr>
                      <a:r>
                        <a:rPr lang="en-US" sz="1400">
                          <a:effectLst/>
                        </a:rPr>
                        <a:t>Grabbed</a:t>
                      </a:r>
                      <a:endParaRPr lang="en-US" sz="14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rPr>
                        <a:t>Placed/slid/touched</a:t>
                      </a:r>
                      <a:endParaRPr lang="en-US" sz="14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0">
                <a:tc>
                  <a:txBody>
                    <a:bodyPr/>
                    <a:lstStyle/>
                    <a:p>
                      <a:pPr marL="0" marR="0">
                        <a:spcBef>
                          <a:spcPts val="0"/>
                        </a:spcBef>
                        <a:spcAft>
                          <a:spcPts val="0"/>
                        </a:spcAft>
                      </a:pPr>
                      <a:r>
                        <a:rPr lang="en-US" sz="1400">
                          <a:effectLst/>
                        </a:rPr>
                        <a:t>DO NOT TURN YOUR BACK TO SOMEONE WHO IS ANGRY</a:t>
                      </a:r>
                      <a:endParaRPr lang="en-US" sz="14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rPr>
                        <a:t>Always be prepared and aware of your surroundings</a:t>
                      </a:r>
                      <a:endParaRPr lang="en-US" sz="1400">
                        <a:effectLst/>
                        <a:latin typeface="Times New Roman"/>
                        <a:ea typeface="Times New Roman"/>
                      </a:endParaRPr>
                    </a:p>
                  </a:txBody>
                  <a:tcPr marL="68580" marR="68580" marT="0" marB="0"/>
                </a:tc>
                <a:extLst>
                  <a:ext uri="{0D108BD9-81ED-4DB2-BD59-A6C34878D82A}">
                    <a16:rowId xmlns:a16="http://schemas.microsoft.com/office/drawing/2014/main" val="10006"/>
                  </a:ext>
                </a:extLst>
              </a:tr>
              <a:tr h="0">
                <a:tc>
                  <a:txBody>
                    <a:bodyPr/>
                    <a:lstStyle/>
                    <a:p>
                      <a:pPr marL="0" marR="0">
                        <a:spcBef>
                          <a:spcPts val="0"/>
                        </a:spcBef>
                        <a:spcAft>
                          <a:spcPts val="0"/>
                        </a:spcAft>
                      </a:pPr>
                      <a:r>
                        <a:rPr lang="en-US" sz="1400">
                          <a:effectLst/>
                        </a:rPr>
                        <a:t>When clients are not getting along</a:t>
                      </a:r>
                      <a:endParaRPr lang="en-US" sz="1400">
                        <a:effectLst/>
                        <a:latin typeface="Times New Roman"/>
                        <a:ea typeface="Times New Roman"/>
                      </a:endParaRPr>
                    </a:p>
                  </a:txBody>
                  <a:tcPr marL="68580" marR="68580" marT="0" marB="0"/>
                </a:tc>
                <a:tc>
                  <a:txBody>
                    <a:bodyPr/>
                    <a:lstStyle/>
                    <a:p>
                      <a:pPr marL="0" marR="0">
                        <a:spcBef>
                          <a:spcPts val="0"/>
                        </a:spcBef>
                        <a:spcAft>
                          <a:spcPts val="0"/>
                        </a:spcAft>
                      </a:pPr>
                      <a:r>
                        <a:rPr lang="en-US" sz="1400">
                          <a:effectLst/>
                        </a:rPr>
                        <a:t>Separate them</a:t>
                      </a:r>
                      <a:endParaRPr lang="en-US" sz="1400">
                        <a:effectLst/>
                        <a:latin typeface="Times New Roman"/>
                        <a:ea typeface="Times New Roman"/>
                      </a:endParaRPr>
                    </a:p>
                  </a:txBody>
                  <a:tcPr marL="68580" marR="68580" marT="0" marB="0"/>
                </a:tc>
                <a:extLst>
                  <a:ext uri="{0D108BD9-81ED-4DB2-BD59-A6C34878D82A}">
                    <a16:rowId xmlns:a16="http://schemas.microsoft.com/office/drawing/2014/main" val="10007"/>
                  </a:ext>
                </a:extLst>
              </a:tr>
            </a:tbl>
          </a:graphicData>
        </a:graphic>
      </p:graphicFrame>
      <p:sp>
        <p:nvSpPr>
          <p:cNvPr id="6" name="TextBox 5"/>
          <p:cNvSpPr txBox="1"/>
          <p:nvPr/>
        </p:nvSpPr>
        <p:spPr>
          <a:xfrm>
            <a:off x="533400" y="228600"/>
            <a:ext cx="5181600" cy="830997"/>
          </a:xfrm>
          <a:prstGeom prst="rect">
            <a:avLst/>
          </a:prstGeom>
          <a:noFill/>
        </p:spPr>
        <p:txBody>
          <a:bodyPr wrap="square" rtlCol="0">
            <a:spAutoFit/>
          </a:bodyPr>
          <a:lstStyle/>
          <a:p>
            <a:pPr algn="ctr"/>
            <a:r>
              <a:rPr lang="en-US" sz="2400" b="1">
                <a:effectLst>
                  <a:outerShdw blurRad="38100" dist="38100" dir="2700000" algn="tl">
                    <a:srgbClr val="000000">
                      <a:alpha val="43137"/>
                    </a:srgbClr>
                  </a:outerShdw>
                </a:effectLst>
                <a:latin typeface="+mn-lt"/>
              </a:rPr>
              <a:t>Helpful Hints with Words for Writing Incidents Reports </a:t>
            </a:r>
          </a:p>
        </p:txBody>
      </p:sp>
      <p:sp>
        <p:nvSpPr>
          <p:cNvPr id="7" name="TextBox 6"/>
          <p:cNvSpPr txBox="1"/>
          <p:nvPr/>
        </p:nvSpPr>
        <p:spPr>
          <a:xfrm>
            <a:off x="228600" y="5105400"/>
            <a:ext cx="5715000" cy="3970318"/>
          </a:xfrm>
          <a:prstGeom prst="rect">
            <a:avLst/>
          </a:prstGeom>
          <a:noFill/>
        </p:spPr>
        <p:txBody>
          <a:bodyPr wrap="square" lIns="91440" tIns="45720" rIns="91440" bIns="45720" rtlCol="0" anchor="t">
            <a:spAutoFit/>
          </a:bodyPr>
          <a:lstStyle/>
          <a:p>
            <a:pPr marL="285750" lvl="0" indent="-285750">
              <a:buFont typeface="Arial" panose="020B0604020202020204" pitchFamily="34" charset="0"/>
              <a:buChar char="•"/>
            </a:pPr>
            <a:r>
              <a:rPr lang="en-US">
                <a:latin typeface="+mn-lt"/>
              </a:rPr>
              <a:t>Do not write incident reports if you are angry or upset. Calm down take your time and give full detail without being negative about the client.  Choose your words wisely.</a:t>
            </a:r>
            <a:endParaRPr lang="en-US">
              <a:latin typeface="+mn-lt"/>
              <a:cs typeface="Calibri"/>
            </a:endParaRPr>
          </a:p>
          <a:p>
            <a:pPr marL="285750" lvl="0" indent="-285750">
              <a:buFont typeface="Arial" panose="020B0604020202020204" pitchFamily="34" charset="0"/>
              <a:buChar char="•"/>
            </a:pPr>
            <a:r>
              <a:rPr lang="en-US">
                <a:latin typeface="+mn-lt"/>
              </a:rPr>
              <a:t>List all attempts of redirection-verbal prompts, attempted to channel into activity, redirected to go for a walk, engaged inside dialogue, etc.</a:t>
            </a:r>
          </a:p>
          <a:p>
            <a:pPr marL="285750" lvl="0" indent="-285750">
              <a:buFont typeface="Arial" panose="020B0604020202020204" pitchFamily="34" charset="0"/>
              <a:buChar char="•"/>
            </a:pPr>
            <a:r>
              <a:rPr lang="en-US">
                <a:latin typeface="+mn-lt"/>
              </a:rPr>
              <a:t>Write an accurate report with dignity and respect </a:t>
            </a:r>
          </a:p>
          <a:p>
            <a:pPr marL="285750" lvl="0" indent="-285750">
              <a:buFont typeface="Arial" panose="020B0604020202020204" pitchFamily="34" charset="0"/>
              <a:buChar char="•"/>
            </a:pPr>
            <a:r>
              <a:rPr lang="en-US">
                <a:latin typeface="+mn-lt"/>
              </a:rPr>
              <a:t>Use this process to ask “What can be done differently next time…” </a:t>
            </a:r>
          </a:p>
          <a:p>
            <a:pPr marL="285750" lvl="0" indent="-285750">
              <a:buFont typeface="Arial" panose="020B0604020202020204" pitchFamily="34" charset="0"/>
              <a:buChar char="•"/>
            </a:pPr>
            <a:r>
              <a:rPr lang="en-US">
                <a:latin typeface="+mn-lt"/>
              </a:rPr>
              <a:t>Remember to remain objective. Do not use words such as “it was  great day”, they were having “bad” behaviors. Write what happened. </a:t>
            </a:r>
            <a:endParaRPr lang="en-US">
              <a:latin typeface="+mn-lt"/>
              <a:cs typeface="Calibri"/>
            </a:endParaRPr>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2777585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8B1FEB9-1ACC-420D-A181-5653B9E7F545}" type="slidenum">
              <a:rPr lang="en-US" altLang="en-US" smtClean="0">
                <a:solidFill>
                  <a:srgbClr val="FFFFFF"/>
                </a:solidFill>
              </a:rPr>
              <a:pPr/>
              <a:t>14</a:t>
            </a:fld>
            <a:endParaRPr lang="en-US" altLang="en-US">
              <a:solidFill>
                <a:srgbClr val="FFFFFF"/>
              </a:solidFill>
            </a:endParaRPr>
          </a:p>
        </p:txBody>
      </p:sp>
      <p:sp>
        <p:nvSpPr>
          <p:cNvPr id="25603" name="TextBox 2"/>
          <p:cNvSpPr txBox="1">
            <a:spLocks noChangeArrowheads="1"/>
          </p:cNvSpPr>
          <p:nvPr/>
        </p:nvSpPr>
        <p:spPr bwMode="auto">
          <a:xfrm>
            <a:off x="838200" y="990600"/>
            <a:ext cx="4953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4" name="TextBox 3"/>
          <p:cNvSpPr txBox="1"/>
          <p:nvPr/>
        </p:nvSpPr>
        <p:spPr>
          <a:xfrm>
            <a:off x="466725" y="152400"/>
            <a:ext cx="5695950" cy="569387"/>
          </a:xfrm>
          <a:prstGeom prst="rect">
            <a:avLst/>
          </a:prstGeom>
          <a:noFill/>
        </p:spPr>
        <p:txBody>
          <a:bodyPr lIns="91440" tIns="45720" rIns="91440" bIns="45720" anchor="t">
            <a:spAutoFit/>
          </a:bodyPr>
          <a:lstStyle/>
          <a:p>
            <a:pPr algn="ctr">
              <a:defRPr/>
            </a:pPr>
            <a:r>
              <a:rPr lang="en-US" sz="3100" b="1" dirty="0">
                <a:effectLst>
                  <a:outerShdw blurRad="38100" dist="38100" dir="2700000" algn="tl">
                    <a:srgbClr val="000000">
                      <a:alpha val="43137"/>
                    </a:srgbClr>
                  </a:outerShdw>
                </a:effectLst>
                <a:latin typeface="Calibri"/>
                <a:cs typeface="Calibri"/>
              </a:rPr>
              <a:t>EMT Procedures (Admin.)</a:t>
            </a:r>
          </a:p>
        </p:txBody>
      </p:sp>
      <p:sp>
        <p:nvSpPr>
          <p:cNvPr id="6" name="TextBox 5"/>
          <p:cNvSpPr txBox="1"/>
          <p:nvPr/>
        </p:nvSpPr>
        <p:spPr>
          <a:xfrm>
            <a:off x="593271" y="731312"/>
            <a:ext cx="4959350" cy="6712607"/>
          </a:xfrm>
          <a:prstGeom prst="rect">
            <a:avLst/>
          </a:prstGeom>
          <a:noFill/>
        </p:spPr>
        <p:txBody>
          <a:bodyPr lIns="91440" tIns="45720" rIns="91440" bIns="45720" anchor="t">
            <a:spAutoFit/>
          </a:bodyPr>
          <a:lstStyle/>
          <a:p>
            <a:pPr lvl="1">
              <a:defRPr/>
            </a:pPr>
            <a:endParaRPr lang="en-US" sz="1600" dirty="0">
              <a:latin typeface="Calibri"/>
              <a:cs typeface="Calibri"/>
            </a:endParaRPr>
          </a:p>
          <a:p>
            <a:pPr marL="0" marR="0">
              <a:lnSpc>
                <a:spcPct val="115000"/>
              </a:lnSpc>
              <a:spcBef>
                <a:spcPts val="0"/>
              </a:spcBef>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Incident/Event Report Forms Procedure: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When an incident report must be filled out, the site Manager needs to notify the Department Director according to the communication policy.  The staff are to fill out an incident report in Setworks.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The Setworks system generates an alert email every night at 5am to the Department Directors, Executive Directors, RN and BCBAs that an incident report was done. Each person is responsible for reading the report and follow up as necessary based on their position.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Staff go into Setworks select the menu top right and scroll down for incident report. Next go to the bottom left and click add new. Staff are to complete all sections of the form.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defRPr/>
            </a:pPr>
            <a:endParaRPr lang="en-US" sz="1600" dirty="0">
              <a:latin typeface="Calibri" pitchFamily="34" charset="0"/>
              <a:cs typeface="Calibri" pitchFamily="34" charset="0"/>
            </a:endParaRPr>
          </a:p>
          <a:p>
            <a:pPr marL="342900" indent="-342900">
              <a:buFont typeface="Arial" panose="020B0604020202020204" pitchFamily="34" charset="0"/>
              <a:buChar char="•"/>
              <a:defRPr/>
            </a:pPr>
            <a:endParaRPr lang="en-US" sz="2000" dirty="0">
              <a:latin typeface="Calibri" pitchFamily="34" charset="0"/>
              <a:cs typeface="Calibri" pitchFamily="34" charset="0"/>
            </a:endParaRPr>
          </a:p>
          <a:p>
            <a:pPr marL="342900" indent="-342900">
              <a:buFont typeface="Arial" panose="020B0604020202020204" pitchFamily="34" charset="0"/>
              <a:buChar char="•"/>
              <a:defRPr/>
            </a:pPr>
            <a:endParaRPr lang="en-US" sz="2400" dirty="0">
              <a:latin typeface="Calibri" pitchFamily="34" charset="0"/>
              <a:cs typeface="Calibri" pitchFamily="34" charset="0"/>
            </a:endParaRPr>
          </a:p>
        </p:txBody>
      </p:sp>
    </p:spTree>
    <p:extLst>
      <p:ext uri="{BB962C8B-B14F-4D97-AF65-F5344CB8AC3E}">
        <p14:creationId xmlns:p14="http://schemas.microsoft.com/office/powerpoint/2010/main" val="1684863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5B0F9F-C2B6-9BDC-50C2-9B6EF8D74B3C}"/>
              </a:ext>
            </a:extLst>
          </p:cNvPr>
          <p:cNvSpPr>
            <a:spLocks noGrp="1"/>
          </p:cNvSpPr>
          <p:nvPr>
            <p:ph type="sldNum" sz="quarter" idx="12"/>
          </p:nvPr>
        </p:nvSpPr>
        <p:spPr/>
        <p:txBody>
          <a:bodyPr/>
          <a:lstStyle/>
          <a:p>
            <a:pPr>
              <a:defRPr/>
            </a:pPr>
            <a:fld id="{730BC213-5722-4D45-BD59-FB3A49FE6377}" type="slidenum">
              <a:rPr lang="en-US" smtClean="0"/>
              <a:pPr>
                <a:defRPr/>
              </a:pPr>
              <a:t>15</a:t>
            </a:fld>
            <a:endParaRPr lang="en-US"/>
          </a:p>
        </p:txBody>
      </p:sp>
      <p:sp>
        <p:nvSpPr>
          <p:cNvPr id="3" name="TextBox 2">
            <a:extLst>
              <a:ext uri="{FF2B5EF4-FFF2-40B4-BE49-F238E27FC236}">
                <a16:creationId xmlns:a16="http://schemas.microsoft.com/office/drawing/2014/main" id="{B98BD6F8-8A88-9EBE-47FC-204ABE7868C6}"/>
              </a:ext>
            </a:extLst>
          </p:cNvPr>
          <p:cNvSpPr txBox="1"/>
          <p:nvPr/>
        </p:nvSpPr>
        <p:spPr>
          <a:xfrm>
            <a:off x="195943" y="0"/>
            <a:ext cx="5992586" cy="9276129"/>
          </a:xfrm>
          <a:prstGeom prst="rect">
            <a:avLst/>
          </a:prstGeom>
          <a:noFill/>
        </p:spPr>
        <p:txBody>
          <a:bodyPr wrap="square" rtlCol="0">
            <a:spAutoFit/>
          </a:bodyPr>
          <a:lstStyle/>
          <a:p>
            <a:pPr marL="342900" marR="0" lvl="0" indent="-342900">
              <a:lnSpc>
                <a:spcPct val="115000"/>
              </a:lnSpc>
              <a:spcBef>
                <a:spcPts val="0"/>
              </a:spcBef>
              <a:spcAft>
                <a:spcPts val="0"/>
              </a:spcAft>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Here is a list of incidents that require an Event Report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Form to be filled out.</a:t>
            </a: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Ingestion of a non-edible food item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Destruction of staff property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Elopement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ER Trip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Fall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Fire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Consumer Found on Floor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Misuse of Funds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Injury to Consumer- Unknown or known Origin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Med Error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Near Fall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Physical Abuse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Neglect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MANDT Restraint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Sexual Abuse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Theft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Threat/Harm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Vehicular Accident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Extensive Property Damage- any item that must be replaced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857250" marR="0">
              <a:lnSpc>
                <a:spcPct val="115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site Manager must contact the guardian of the individual within 24 hours and document this contact on the Event Report Form as indicated. Guardians should be notified within 2 hours of the incident.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7874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5B0F9F-C2B6-9BDC-50C2-9B6EF8D74B3C}"/>
              </a:ext>
            </a:extLst>
          </p:cNvPr>
          <p:cNvSpPr>
            <a:spLocks noGrp="1"/>
          </p:cNvSpPr>
          <p:nvPr>
            <p:ph type="sldNum" sz="quarter" idx="12"/>
          </p:nvPr>
        </p:nvSpPr>
        <p:spPr/>
        <p:txBody>
          <a:bodyPr/>
          <a:lstStyle/>
          <a:p>
            <a:pPr>
              <a:defRPr/>
            </a:pPr>
            <a:fld id="{730BC213-5722-4D45-BD59-FB3A49FE6377}" type="slidenum">
              <a:rPr lang="en-US" smtClean="0"/>
              <a:pPr>
                <a:defRPr/>
              </a:pPr>
              <a:t>16</a:t>
            </a:fld>
            <a:endParaRPr lang="en-US"/>
          </a:p>
        </p:txBody>
      </p:sp>
      <p:sp>
        <p:nvSpPr>
          <p:cNvPr id="3" name="TextBox 2">
            <a:extLst>
              <a:ext uri="{FF2B5EF4-FFF2-40B4-BE49-F238E27FC236}">
                <a16:creationId xmlns:a16="http://schemas.microsoft.com/office/drawing/2014/main" id="{B98BD6F8-8A88-9EBE-47FC-204ABE7868C6}"/>
              </a:ext>
            </a:extLst>
          </p:cNvPr>
          <p:cNvSpPr txBox="1"/>
          <p:nvPr/>
        </p:nvSpPr>
        <p:spPr>
          <a:xfrm>
            <a:off x="195943" y="440872"/>
            <a:ext cx="5992586" cy="6586162"/>
          </a:xfrm>
          <a:prstGeom prst="rect">
            <a:avLst/>
          </a:prstGeom>
          <a:noFill/>
        </p:spPr>
        <p:txBody>
          <a:bodyPr wrap="square" rtlCol="0">
            <a:spAutoFit/>
          </a:bodyPr>
          <a:lstStyle/>
          <a:p>
            <a:pPr marL="342900" marR="0" lvl="0" indent="-342900">
              <a:lnSpc>
                <a:spcPct val="115000"/>
              </a:lnSpc>
              <a:spcBef>
                <a:spcPts val="0"/>
              </a:spcBef>
              <a:spcAft>
                <a:spcPts val="0"/>
              </a:spcAft>
              <a:buFont typeface="+mj-lt"/>
              <a:buAutoNum type="arabi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If any of the incidents have occurred below the Department Director, guardian and SLRO must be notified immediately by phone call.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Emergency Room Trip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Vehicular Accident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Sexual abuse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Fire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Bef>
                <a:spcPts val="0"/>
              </a:spcBef>
              <a:spcAft>
                <a:spcPts val="0"/>
              </a:spcAft>
              <a:buFont typeface="+mj-lt"/>
              <a:buAutoNum type="alphaL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Abuse and neglect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If the incident is a critical incident the Department Director will immediately contact SLRO. If after hours or weekends the emergency phone number will need to be called. The Department Director will also make immediate notification to the Executive Director.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If staff fails to complete or notify the site Manager about a reportable incident progressive disciplinary action will occur up to and including termination.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If the incident is suspect abuse/neglect/misuse of funds the abuse/neglect policy and procedure should be followed as well.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928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E969E5-B306-38E1-B21A-B087EA1FB2D2}"/>
              </a:ext>
            </a:extLst>
          </p:cNvPr>
          <p:cNvSpPr>
            <a:spLocks noGrp="1"/>
          </p:cNvSpPr>
          <p:nvPr>
            <p:ph type="sldNum" sz="quarter" idx="12"/>
          </p:nvPr>
        </p:nvSpPr>
        <p:spPr/>
        <p:txBody>
          <a:bodyPr/>
          <a:lstStyle/>
          <a:p>
            <a:pPr>
              <a:defRPr/>
            </a:pPr>
            <a:fld id="{730BC213-5722-4D45-BD59-FB3A49FE6377}" type="slidenum">
              <a:rPr lang="en-US" smtClean="0"/>
              <a:pPr>
                <a:defRPr/>
              </a:pPr>
              <a:t>17</a:t>
            </a:fld>
            <a:endParaRPr lang="en-US"/>
          </a:p>
        </p:txBody>
      </p:sp>
      <p:pic>
        <p:nvPicPr>
          <p:cNvPr id="3" name="Picture 2" descr="A screenshot of a questionnaire&#10;&#10;Description automatically generated">
            <a:extLst>
              <a:ext uri="{FF2B5EF4-FFF2-40B4-BE49-F238E27FC236}">
                <a16:creationId xmlns:a16="http://schemas.microsoft.com/office/drawing/2014/main" id="{BB3CF508-CA29-1757-9C1F-BB642F8E41F1}"/>
              </a:ext>
            </a:extLst>
          </p:cNvPr>
          <p:cNvPicPr>
            <a:picLocks noChangeAspect="1"/>
          </p:cNvPicPr>
          <p:nvPr/>
        </p:nvPicPr>
        <p:blipFill>
          <a:blip r:embed="rId2"/>
          <a:stretch>
            <a:fillRect/>
          </a:stretch>
        </p:blipFill>
        <p:spPr>
          <a:xfrm>
            <a:off x="0" y="702473"/>
            <a:ext cx="6809874" cy="8100000"/>
          </a:xfrm>
          <a:prstGeom prst="rect">
            <a:avLst/>
          </a:prstGeom>
        </p:spPr>
      </p:pic>
      <p:sp>
        <p:nvSpPr>
          <p:cNvPr id="4" name="TextBox 3">
            <a:extLst>
              <a:ext uri="{FF2B5EF4-FFF2-40B4-BE49-F238E27FC236}">
                <a16:creationId xmlns:a16="http://schemas.microsoft.com/office/drawing/2014/main" id="{15C91F9F-50CA-7DA0-D8C7-E944B65067DD}"/>
              </a:ext>
            </a:extLst>
          </p:cNvPr>
          <p:cNvSpPr txBox="1"/>
          <p:nvPr/>
        </p:nvSpPr>
        <p:spPr>
          <a:xfrm>
            <a:off x="617483" y="157654"/>
            <a:ext cx="521575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a:solidFill>
                  <a:srgbClr val="92D050"/>
                </a:solidFill>
                <a:latin typeface="Arial"/>
                <a:cs typeface="Arial"/>
              </a:rPr>
              <a:t>S</a:t>
            </a:r>
            <a:r>
              <a:rPr lang="en-US" sz="2400">
                <a:solidFill>
                  <a:srgbClr val="FFC000"/>
                </a:solidFill>
                <a:latin typeface="Arial"/>
                <a:cs typeface="Arial"/>
              </a:rPr>
              <a:t>p</a:t>
            </a:r>
            <a:r>
              <a:rPr lang="en-US" sz="2400">
                <a:solidFill>
                  <a:srgbClr val="00B0F0"/>
                </a:solidFill>
                <a:latin typeface="Arial"/>
                <a:cs typeface="Arial"/>
              </a:rPr>
              <a:t>r</a:t>
            </a:r>
            <a:r>
              <a:rPr lang="en-US" sz="2400">
                <a:solidFill>
                  <a:srgbClr val="92D050"/>
                </a:solidFill>
                <a:latin typeface="Arial"/>
                <a:cs typeface="Arial"/>
              </a:rPr>
              <a:t>o</a:t>
            </a:r>
            <a:r>
              <a:rPr lang="en-US" sz="2400">
                <a:solidFill>
                  <a:srgbClr val="FFC000"/>
                </a:solidFill>
                <a:latin typeface="Arial"/>
                <a:cs typeface="Arial"/>
              </a:rPr>
              <a:t>u</a:t>
            </a:r>
            <a:r>
              <a:rPr lang="en-US" sz="2400">
                <a:solidFill>
                  <a:srgbClr val="00B0F0"/>
                </a:solidFill>
                <a:latin typeface="Arial"/>
                <a:cs typeface="Arial"/>
              </a:rPr>
              <a:t>t</a:t>
            </a:r>
            <a:r>
              <a:rPr lang="en-US" sz="2400">
                <a:solidFill>
                  <a:srgbClr val="92D050"/>
                </a:solidFill>
                <a:latin typeface="Arial"/>
                <a:cs typeface="Arial"/>
              </a:rPr>
              <a:t>s</a:t>
            </a:r>
            <a:endParaRPr lang="en-US" sz="2400">
              <a:solidFill>
                <a:srgbClr val="92D050"/>
              </a:solidFill>
              <a:cs typeface="Arial"/>
            </a:endParaRPr>
          </a:p>
        </p:txBody>
      </p:sp>
    </p:spTree>
    <p:extLst>
      <p:ext uri="{BB962C8B-B14F-4D97-AF65-F5344CB8AC3E}">
        <p14:creationId xmlns:p14="http://schemas.microsoft.com/office/powerpoint/2010/main" val="841195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F88E3DE-E634-0E21-1114-029A0C22F894}"/>
              </a:ext>
            </a:extLst>
          </p:cNvPr>
          <p:cNvSpPr>
            <a:spLocks noGrp="1"/>
          </p:cNvSpPr>
          <p:nvPr>
            <p:ph type="sldNum" sz="quarter" idx="12"/>
          </p:nvPr>
        </p:nvSpPr>
        <p:spPr/>
        <p:txBody>
          <a:bodyPr/>
          <a:lstStyle/>
          <a:p>
            <a:pPr>
              <a:defRPr/>
            </a:pPr>
            <a:fld id="{730BC213-5722-4D45-BD59-FB3A49FE6377}" type="slidenum">
              <a:rPr lang="en-US" smtClean="0"/>
              <a:pPr>
                <a:defRPr/>
              </a:pPr>
              <a:t>18</a:t>
            </a:fld>
            <a:endParaRPr lang="en-US"/>
          </a:p>
        </p:txBody>
      </p:sp>
      <p:sp>
        <p:nvSpPr>
          <p:cNvPr id="3" name="TextBox 2">
            <a:extLst>
              <a:ext uri="{FF2B5EF4-FFF2-40B4-BE49-F238E27FC236}">
                <a16:creationId xmlns:a16="http://schemas.microsoft.com/office/drawing/2014/main" id="{A3A5C47A-D08C-57E0-9BCD-3C2829ECF43C}"/>
              </a:ext>
            </a:extLst>
          </p:cNvPr>
          <p:cNvSpPr txBox="1"/>
          <p:nvPr/>
        </p:nvSpPr>
        <p:spPr>
          <a:xfrm>
            <a:off x="459828" y="407275"/>
            <a:ext cx="5557344" cy="87100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latin typeface="Times New Roman"/>
                <a:cs typeface="Times New Roman"/>
              </a:rPr>
              <a:t>Grow- Day Program</a:t>
            </a:r>
            <a:endParaRPr lang="en-US" sz="2400">
              <a:cs typeface="Arial" charset="0"/>
            </a:endParaRPr>
          </a:p>
          <a:p>
            <a:endParaRPr lang="en-US" sz="1200" b="1">
              <a:latin typeface="Times New Roman"/>
              <a:cs typeface="Times New Roman"/>
            </a:endParaRPr>
          </a:p>
          <a:p>
            <a:endParaRPr lang="en-US" sz="1200" b="1">
              <a:latin typeface="Times New Roman"/>
              <a:cs typeface="Times New Roman"/>
            </a:endParaRPr>
          </a:p>
          <a:p>
            <a:r>
              <a:rPr lang="en-US" sz="1200" b="1">
                <a:latin typeface="Times New Roman"/>
                <a:cs typeface="Times New Roman"/>
              </a:rPr>
              <a:t>Incident/Event Report Procedure: </a:t>
            </a:r>
            <a:endParaRPr lang="en-US">
              <a:cs typeface="Arial"/>
            </a:endParaRPr>
          </a:p>
          <a:p>
            <a:endParaRPr lang="en-US"/>
          </a:p>
          <a:p>
            <a:pPr marL="285750" indent="-285750">
              <a:buFont typeface="Arial"/>
              <a:buChar char="•"/>
            </a:pPr>
            <a:r>
              <a:rPr lang="en-US" sz="1200">
                <a:latin typeface="Times New Roman"/>
                <a:cs typeface="Times New Roman"/>
              </a:rPr>
              <a:t>Any time a reportable event occurs, Day Program Staff or Managers will alert the Director. </a:t>
            </a:r>
            <a:endParaRPr lang="en-US"/>
          </a:p>
          <a:p>
            <a:endParaRPr lang="en-US"/>
          </a:p>
          <a:p>
            <a:pPr marL="285750" indent="-285750">
              <a:buFont typeface="Arial"/>
              <a:buChar char="•"/>
            </a:pPr>
            <a:r>
              <a:rPr lang="en-US" sz="1200">
                <a:latin typeface="Times New Roman"/>
                <a:cs typeface="Times New Roman"/>
              </a:rPr>
              <a:t>The staff are to fill out an incident report in Setworks.</a:t>
            </a:r>
            <a:endParaRPr lang="en-US"/>
          </a:p>
          <a:p>
            <a:endParaRPr lang="en-US"/>
          </a:p>
          <a:p>
            <a:pPr marL="285750" indent="-285750">
              <a:buFont typeface="Arial"/>
              <a:buChar char="•"/>
            </a:pPr>
            <a:r>
              <a:rPr lang="en-US" sz="1200">
                <a:latin typeface="Times New Roman"/>
                <a:cs typeface="Times New Roman"/>
              </a:rPr>
              <a:t>The Setworks system generates an alert email every night at 5am to the Directors, Executive Directors, RN and BCBAs that an incident report was completed. Each person is responsible for reading the report and following up as necessary based on their position. </a:t>
            </a:r>
            <a:endParaRPr lang="en-US"/>
          </a:p>
          <a:p>
            <a:endParaRPr lang="en-US"/>
          </a:p>
          <a:p>
            <a:pPr marL="285750" indent="-285750">
              <a:buFont typeface="Arial"/>
              <a:buChar char="•"/>
            </a:pPr>
            <a:r>
              <a:rPr lang="en-US" sz="1200">
                <a:latin typeface="Times New Roman"/>
                <a:cs typeface="Times New Roman"/>
              </a:rPr>
              <a:t>Staff go into Setworks select the menu top right and scroll down for ‘Incident Report’. Next go to the bottom left and click ‘Add New’. Staff are to complete all sections of the form. </a:t>
            </a:r>
            <a:endParaRPr lang="en-US"/>
          </a:p>
          <a:p>
            <a:endParaRPr lang="en-US"/>
          </a:p>
          <a:p>
            <a:pPr marL="285750" indent="-285750">
              <a:buFont typeface="Arial"/>
              <a:buChar char="•"/>
            </a:pPr>
            <a:r>
              <a:rPr lang="en-US" sz="1200">
                <a:latin typeface="Times New Roman"/>
                <a:cs typeface="Times New Roman"/>
              </a:rPr>
              <a:t>Here is a list of incidents that require an Event Report Form to be filled out.</a:t>
            </a:r>
            <a:endParaRPr lang="en-US"/>
          </a:p>
          <a:p>
            <a:endParaRPr lang="en-US"/>
          </a:p>
          <a:p>
            <a:pPr marL="742950" lvl="1" indent="-285750">
              <a:buFont typeface="Arial"/>
              <a:buChar char="•"/>
            </a:pPr>
            <a:r>
              <a:rPr lang="en-US" sz="1200">
                <a:latin typeface="Times New Roman"/>
                <a:cs typeface="Times New Roman"/>
              </a:rPr>
              <a:t>Ingestion of a non-edible food item</a:t>
            </a:r>
            <a:endParaRPr lang="en-US"/>
          </a:p>
          <a:p>
            <a:pPr marL="742950" lvl="1" indent="-285750">
              <a:buFont typeface="Arial"/>
              <a:buChar char="•"/>
            </a:pPr>
            <a:r>
              <a:rPr lang="en-US" sz="1200">
                <a:latin typeface="Times New Roman"/>
                <a:cs typeface="Times New Roman"/>
              </a:rPr>
              <a:t>Destruction of staff property</a:t>
            </a:r>
            <a:endParaRPr lang="en-US"/>
          </a:p>
          <a:p>
            <a:pPr marL="742950" lvl="1" indent="-285750">
              <a:buFont typeface="Arial"/>
              <a:buChar char="•"/>
            </a:pPr>
            <a:r>
              <a:rPr lang="en-US" sz="1200">
                <a:latin typeface="Times New Roman"/>
                <a:cs typeface="Times New Roman"/>
              </a:rPr>
              <a:t>Elopement</a:t>
            </a:r>
            <a:endParaRPr lang="en-US"/>
          </a:p>
          <a:p>
            <a:pPr marL="742950" lvl="1" indent="-285750">
              <a:buFont typeface="Arial"/>
              <a:buChar char="•"/>
            </a:pPr>
            <a:r>
              <a:rPr lang="en-US" sz="1200">
                <a:latin typeface="Times New Roman"/>
                <a:cs typeface="Times New Roman"/>
              </a:rPr>
              <a:t>ER Trip</a:t>
            </a:r>
            <a:endParaRPr lang="en-US"/>
          </a:p>
          <a:p>
            <a:pPr marL="742950" lvl="1" indent="-285750">
              <a:buFont typeface="Arial"/>
              <a:buChar char="•"/>
            </a:pPr>
            <a:r>
              <a:rPr lang="en-US" sz="1200">
                <a:latin typeface="Times New Roman"/>
                <a:cs typeface="Times New Roman"/>
              </a:rPr>
              <a:t>Fall</a:t>
            </a:r>
            <a:endParaRPr lang="en-US"/>
          </a:p>
          <a:p>
            <a:pPr marL="742950" lvl="1" indent="-285750">
              <a:buFont typeface="Arial"/>
              <a:buChar char="•"/>
            </a:pPr>
            <a:r>
              <a:rPr lang="en-US" sz="1200">
                <a:latin typeface="Times New Roman"/>
                <a:cs typeface="Times New Roman"/>
              </a:rPr>
              <a:t>Fire</a:t>
            </a:r>
            <a:endParaRPr lang="en-US"/>
          </a:p>
          <a:p>
            <a:pPr marL="742950" lvl="1" indent="-285750">
              <a:buFont typeface="Arial"/>
              <a:buChar char="•"/>
            </a:pPr>
            <a:r>
              <a:rPr lang="en-US" sz="1200">
                <a:latin typeface="Times New Roman"/>
                <a:cs typeface="Times New Roman"/>
              </a:rPr>
              <a:t>Consumer Found on Floor</a:t>
            </a:r>
            <a:endParaRPr lang="en-US"/>
          </a:p>
          <a:p>
            <a:pPr marL="742950" lvl="1" indent="-285750">
              <a:buFont typeface="Arial"/>
              <a:buChar char="•"/>
            </a:pPr>
            <a:r>
              <a:rPr lang="en-US" sz="1200">
                <a:latin typeface="Times New Roman"/>
                <a:cs typeface="Times New Roman"/>
              </a:rPr>
              <a:t>Misuse of Funds</a:t>
            </a:r>
            <a:endParaRPr lang="en-US"/>
          </a:p>
          <a:p>
            <a:pPr marL="742950" lvl="1" indent="-285750">
              <a:buFont typeface="Arial"/>
              <a:buChar char="•"/>
            </a:pPr>
            <a:r>
              <a:rPr lang="en-US" sz="1200">
                <a:latin typeface="Times New Roman"/>
                <a:cs typeface="Times New Roman"/>
              </a:rPr>
              <a:t>Injury to Consumer- Unknown or known Origin</a:t>
            </a:r>
            <a:endParaRPr lang="en-US"/>
          </a:p>
          <a:p>
            <a:pPr marL="742950" lvl="1" indent="-285750">
              <a:buFont typeface="Arial"/>
              <a:buChar char="•"/>
            </a:pPr>
            <a:r>
              <a:rPr lang="en-US" sz="1200">
                <a:latin typeface="Times New Roman"/>
                <a:cs typeface="Times New Roman"/>
              </a:rPr>
              <a:t>Med Error</a:t>
            </a:r>
            <a:endParaRPr lang="en-US"/>
          </a:p>
          <a:p>
            <a:pPr marL="742950" lvl="1" indent="-285750">
              <a:buFont typeface="Arial"/>
              <a:buChar char="•"/>
            </a:pPr>
            <a:r>
              <a:rPr lang="en-US" sz="1200">
                <a:latin typeface="Times New Roman"/>
                <a:cs typeface="Times New Roman"/>
              </a:rPr>
              <a:t>Near Fall</a:t>
            </a:r>
            <a:endParaRPr lang="en-US"/>
          </a:p>
          <a:p>
            <a:pPr marL="742950" lvl="1" indent="-285750">
              <a:buFont typeface="Arial"/>
              <a:buChar char="•"/>
            </a:pPr>
            <a:r>
              <a:rPr lang="en-US" sz="1200">
                <a:latin typeface="Times New Roman"/>
                <a:cs typeface="Times New Roman"/>
              </a:rPr>
              <a:t>Physical Abuse</a:t>
            </a:r>
            <a:endParaRPr lang="en-US"/>
          </a:p>
          <a:p>
            <a:pPr marL="742950" lvl="1" indent="-285750">
              <a:buFont typeface="Arial"/>
              <a:buChar char="•"/>
            </a:pPr>
            <a:r>
              <a:rPr lang="en-US" sz="1200">
                <a:latin typeface="Times New Roman"/>
                <a:cs typeface="Times New Roman"/>
              </a:rPr>
              <a:t>Neglect</a:t>
            </a:r>
            <a:endParaRPr lang="en-US"/>
          </a:p>
          <a:p>
            <a:pPr marL="742950" lvl="1" indent="-285750">
              <a:buFont typeface="Arial"/>
              <a:buChar char="•"/>
            </a:pPr>
            <a:r>
              <a:rPr lang="en-US" sz="1200">
                <a:latin typeface="Times New Roman"/>
                <a:cs typeface="Times New Roman"/>
              </a:rPr>
              <a:t>MANDT Restraint</a:t>
            </a:r>
            <a:endParaRPr lang="en-US"/>
          </a:p>
          <a:p>
            <a:pPr marL="742950" lvl="1" indent="-285750">
              <a:buFont typeface="Arial"/>
              <a:buChar char="•"/>
            </a:pPr>
            <a:r>
              <a:rPr lang="en-US" sz="1200">
                <a:latin typeface="Times New Roman"/>
                <a:cs typeface="Times New Roman"/>
              </a:rPr>
              <a:t>Sexual Abuse</a:t>
            </a:r>
            <a:endParaRPr lang="en-US"/>
          </a:p>
          <a:p>
            <a:pPr marL="742950" lvl="1" indent="-285750">
              <a:buFont typeface="Arial"/>
              <a:buChar char="•"/>
            </a:pPr>
            <a:r>
              <a:rPr lang="en-US" sz="1200">
                <a:latin typeface="Times New Roman"/>
                <a:cs typeface="Times New Roman"/>
              </a:rPr>
              <a:t>Theft</a:t>
            </a:r>
            <a:endParaRPr lang="en-US"/>
          </a:p>
          <a:p>
            <a:pPr marL="742950" lvl="1" indent="-285750">
              <a:buFont typeface="Arial"/>
              <a:buChar char="•"/>
            </a:pPr>
            <a:r>
              <a:rPr lang="en-US" sz="1200">
                <a:latin typeface="Times New Roman"/>
                <a:cs typeface="Times New Roman"/>
              </a:rPr>
              <a:t>Threat/Harm</a:t>
            </a:r>
            <a:endParaRPr lang="en-US"/>
          </a:p>
          <a:p>
            <a:pPr marL="742950" lvl="1" indent="-285750">
              <a:buFont typeface="Arial"/>
              <a:buChar char="•"/>
            </a:pPr>
            <a:r>
              <a:rPr lang="en-US" sz="1200">
                <a:latin typeface="Times New Roman"/>
                <a:cs typeface="Times New Roman"/>
              </a:rPr>
              <a:t>Vehicular Accident</a:t>
            </a:r>
            <a:endParaRPr lang="en-US"/>
          </a:p>
          <a:p>
            <a:pPr marL="742950" lvl="1" indent="-285750">
              <a:buFont typeface="Arial"/>
              <a:buChar char="•"/>
            </a:pPr>
            <a:r>
              <a:rPr lang="en-US" sz="1200">
                <a:latin typeface="Times New Roman"/>
                <a:cs typeface="Times New Roman"/>
              </a:rPr>
              <a:t>Extensive Property Damage- any item that must be replaced</a:t>
            </a:r>
            <a:endParaRPr lang="en-US"/>
          </a:p>
          <a:p>
            <a:endParaRPr lang="en-US">
              <a:cs typeface="Arial"/>
            </a:endParaRPr>
          </a:p>
          <a:p>
            <a:endParaRPr lang="en-US"/>
          </a:p>
        </p:txBody>
      </p:sp>
    </p:spTree>
    <p:extLst>
      <p:ext uri="{BB962C8B-B14F-4D97-AF65-F5344CB8AC3E}">
        <p14:creationId xmlns:p14="http://schemas.microsoft.com/office/powerpoint/2010/main" val="2028642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B22C1C-3E83-4698-A8D4-2FB0F83991E2}"/>
              </a:ext>
            </a:extLst>
          </p:cNvPr>
          <p:cNvSpPr>
            <a:spLocks noGrp="1"/>
          </p:cNvSpPr>
          <p:nvPr>
            <p:ph type="sldNum" sz="quarter" idx="12"/>
          </p:nvPr>
        </p:nvSpPr>
        <p:spPr/>
        <p:txBody>
          <a:bodyPr/>
          <a:lstStyle/>
          <a:p>
            <a:pPr>
              <a:defRPr/>
            </a:pPr>
            <a:fld id="{730BC213-5722-4D45-BD59-FB3A49FE6377}" type="slidenum">
              <a:rPr lang="en-US" smtClean="0"/>
              <a:pPr>
                <a:defRPr/>
              </a:pPr>
              <a:t>19</a:t>
            </a:fld>
            <a:endParaRPr lang="en-US"/>
          </a:p>
        </p:txBody>
      </p:sp>
      <p:sp>
        <p:nvSpPr>
          <p:cNvPr id="5" name="TextBox 4">
            <a:extLst>
              <a:ext uri="{FF2B5EF4-FFF2-40B4-BE49-F238E27FC236}">
                <a16:creationId xmlns:a16="http://schemas.microsoft.com/office/drawing/2014/main" id="{3716D64C-E620-A87E-A5A8-B7FC3F5C75CA}"/>
              </a:ext>
            </a:extLst>
          </p:cNvPr>
          <p:cNvSpPr txBox="1"/>
          <p:nvPr/>
        </p:nvSpPr>
        <p:spPr>
          <a:xfrm>
            <a:off x="512379" y="512379"/>
            <a:ext cx="5373413"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lgn="l"/>
            <a:endParaRPr lang="en-US">
              <a:cs typeface="Arial"/>
            </a:endParaRPr>
          </a:p>
          <a:p>
            <a:pPr marL="285750" indent="-285750">
              <a:buFont typeface="Arial,Sans-Serif"/>
              <a:buChar char="•"/>
            </a:pPr>
            <a:r>
              <a:rPr lang="en-US" sz="1200">
                <a:latin typeface="Times New Roman"/>
                <a:cs typeface="Times New Roman"/>
              </a:rPr>
              <a:t>The Manager or Director must contact the guardian of the individual. Guardians should be notified within 2 hours of the incident.</a:t>
            </a:r>
          </a:p>
          <a:p>
            <a:endParaRPr lang="en-US">
              <a:cs typeface="Arial"/>
            </a:endParaRPr>
          </a:p>
          <a:p>
            <a:pPr marL="285750" indent="-285750">
              <a:buFont typeface="Arial,Sans-Serif"/>
              <a:buChar char="•"/>
            </a:pPr>
            <a:r>
              <a:rPr lang="en-US" sz="1200">
                <a:latin typeface="Times New Roman"/>
                <a:cs typeface="Times New Roman"/>
              </a:rPr>
              <a:t>If any of the below incidents have occurred the Director, guardian and SLRO must be notified immediately by phone call.</a:t>
            </a:r>
          </a:p>
          <a:p>
            <a:endParaRPr lang="en-US">
              <a:cs typeface="Arial"/>
            </a:endParaRPr>
          </a:p>
          <a:p>
            <a:pPr marL="742950" lvl="1" indent="-285750">
              <a:buFont typeface="Arial,Sans-Serif"/>
              <a:buChar char="•"/>
            </a:pPr>
            <a:r>
              <a:rPr lang="en-US" sz="1200">
                <a:latin typeface="Times New Roman"/>
                <a:cs typeface="Times New Roman"/>
              </a:rPr>
              <a:t>Emergency Room Trip </a:t>
            </a:r>
          </a:p>
          <a:p>
            <a:pPr marL="742950" lvl="1" indent="-285750">
              <a:buFont typeface="Arial,Sans-Serif"/>
              <a:buChar char="•"/>
            </a:pPr>
            <a:r>
              <a:rPr lang="en-US" sz="1200">
                <a:latin typeface="Times New Roman"/>
                <a:cs typeface="Times New Roman"/>
              </a:rPr>
              <a:t>Vehicular Accident</a:t>
            </a:r>
          </a:p>
          <a:p>
            <a:pPr marL="742950" lvl="1" indent="-285750">
              <a:buFont typeface="Arial,Sans-Serif"/>
              <a:buChar char="•"/>
            </a:pPr>
            <a:r>
              <a:rPr lang="en-US" sz="1200">
                <a:latin typeface="Times New Roman"/>
                <a:cs typeface="Times New Roman"/>
              </a:rPr>
              <a:t>Sexual abuse</a:t>
            </a:r>
          </a:p>
          <a:p>
            <a:pPr marL="742950" lvl="1" indent="-285750">
              <a:buFont typeface="Arial,Sans-Serif"/>
              <a:buChar char="•"/>
            </a:pPr>
            <a:r>
              <a:rPr lang="en-US" sz="1200">
                <a:latin typeface="Times New Roman"/>
                <a:cs typeface="Times New Roman"/>
              </a:rPr>
              <a:t>Fire</a:t>
            </a:r>
          </a:p>
          <a:p>
            <a:pPr marL="742950" lvl="1" indent="-285750">
              <a:buFont typeface="Arial,Sans-Serif"/>
              <a:buChar char="•"/>
            </a:pPr>
            <a:r>
              <a:rPr lang="en-US" sz="1200">
                <a:latin typeface="Times New Roman"/>
                <a:cs typeface="Times New Roman"/>
              </a:rPr>
              <a:t>Abuse and neglect</a:t>
            </a:r>
          </a:p>
          <a:p>
            <a:pPr lvl="1"/>
            <a:endParaRPr lang="en-US">
              <a:cs typeface="Arial"/>
            </a:endParaRPr>
          </a:p>
          <a:p>
            <a:pPr marL="285750" indent="-285750">
              <a:buFont typeface="Arial,Sans-Serif"/>
              <a:buChar char="•"/>
            </a:pPr>
            <a:r>
              <a:rPr lang="en-US" sz="1200">
                <a:latin typeface="Times New Roman"/>
                <a:cs typeface="Times New Roman"/>
              </a:rPr>
              <a:t> If the incident is a critical incident the Director will immediately contact SLRO. If after hours or weekends the emergency phone number will need to be called. The Director will also make immediate notification to the Executive Director.  </a:t>
            </a:r>
          </a:p>
          <a:p>
            <a:endParaRPr lang="en-US">
              <a:cs typeface="Arial"/>
            </a:endParaRPr>
          </a:p>
          <a:p>
            <a:pPr marL="285750" indent="-285750">
              <a:buFont typeface="Arial,Sans-Serif"/>
              <a:buChar char="•"/>
            </a:pPr>
            <a:r>
              <a:rPr lang="en-US" sz="1200">
                <a:latin typeface="Times New Roman"/>
                <a:cs typeface="Times New Roman"/>
              </a:rPr>
              <a:t>If staff fails to complete the EMT or notify the Manager about a reportable incident progressive disciplinary action will occur up to and including termination. </a:t>
            </a:r>
          </a:p>
          <a:p>
            <a:endParaRPr lang="en-US">
              <a:cs typeface="Arial"/>
            </a:endParaRPr>
          </a:p>
          <a:p>
            <a:pPr marL="285750" indent="-285750">
              <a:buFont typeface="Arial,Sans-Serif"/>
              <a:buChar char="•"/>
            </a:pPr>
            <a:r>
              <a:rPr lang="en-US" sz="1200">
                <a:latin typeface="Times New Roman"/>
                <a:cs typeface="Times New Roman"/>
              </a:rPr>
              <a:t>If the incident is suspect abuse/neglect/misuse of funds the abuse/neglect policy and procedure should be followed as well. </a:t>
            </a:r>
          </a:p>
          <a:p>
            <a:endParaRPr lang="en-US">
              <a:cs typeface="Arial"/>
            </a:endParaRPr>
          </a:p>
          <a:p>
            <a:endParaRPr lang="en-US">
              <a:cs typeface="Arial"/>
            </a:endParaRPr>
          </a:p>
          <a:p>
            <a:endParaRPr lang="en-US">
              <a:cs typeface="Arial"/>
            </a:endParaRPr>
          </a:p>
        </p:txBody>
      </p:sp>
    </p:spTree>
    <p:extLst>
      <p:ext uri="{BB962C8B-B14F-4D97-AF65-F5344CB8AC3E}">
        <p14:creationId xmlns:p14="http://schemas.microsoft.com/office/powerpoint/2010/main" val="3534857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600700" cy="1524000"/>
          </a:xfrm>
        </p:spPr>
        <p:txBody>
          <a:bodyPr>
            <a:normAutofit fontScale="90000"/>
          </a:bodyPr>
          <a:lstStyle/>
          <a:p>
            <a:pPr algn="ctr">
              <a:defRPr/>
            </a:pPr>
            <a:br>
              <a:rPr lang="en-US" sz="4800" b="1">
                <a:effectLst>
                  <a:outerShdw blurRad="38100" dist="38100" dir="2700000" algn="tl">
                    <a:srgbClr val="000000">
                      <a:alpha val="43137"/>
                    </a:srgbClr>
                  </a:outerShdw>
                </a:effectLst>
                <a:latin typeface="Calibri" pitchFamily="34" charset="0"/>
                <a:cs typeface="Calibri" pitchFamily="34" charset="0"/>
              </a:rPr>
            </a:br>
            <a:br>
              <a:rPr lang="en-US" sz="4800" b="1">
                <a:effectLst>
                  <a:outerShdw blurRad="38100" dist="38100" dir="2700000" algn="tl">
                    <a:srgbClr val="000000">
                      <a:alpha val="43137"/>
                    </a:srgbClr>
                  </a:outerShdw>
                </a:effectLst>
                <a:latin typeface="Calibri" pitchFamily="34" charset="0"/>
                <a:cs typeface="Calibri" pitchFamily="34" charset="0"/>
              </a:rPr>
            </a:br>
            <a:r>
              <a:rPr lang="en-US" sz="4800" b="1">
                <a:solidFill>
                  <a:schemeClr val="tx1"/>
                </a:solidFill>
                <a:effectLst>
                  <a:outerShdw blurRad="38100" dist="38100" dir="2700000" algn="tl">
                    <a:srgbClr val="000000">
                      <a:alpha val="43137"/>
                    </a:srgbClr>
                  </a:outerShdw>
                </a:effectLst>
                <a:latin typeface="Calibri"/>
                <a:cs typeface="Calibri"/>
              </a:rPr>
              <a:t>What is an EMT and why do we have to complete one?</a:t>
            </a:r>
            <a:br>
              <a:rPr lang="en-US" sz="4800">
                <a:latin typeface="Calibri" pitchFamily="34" charset="0"/>
                <a:cs typeface="Calibri" pitchFamily="34" charset="0"/>
              </a:rPr>
            </a:br>
            <a:br>
              <a:rPr lang="en-US" sz="4800">
                <a:latin typeface="Calibri" pitchFamily="34" charset="0"/>
                <a:cs typeface="Calibri" pitchFamily="34" charset="0"/>
              </a:rPr>
            </a:br>
            <a:endParaRPr lang="en-US" sz="4400" b="1">
              <a:solidFill>
                <a:schemeClr val="tx1"/>
              </a:solidFill>
              <a:effectLst>
                <a:outerShdw blurRad="38100" dist="38100" dir="2700000" algn="tl">
                  <a:srgbClr val="000000">
                    <a:alpha val="43137"/>
                  </a:srgbClr>
                </a:outerShdw>
              </a:effectLst>
              <a:latin typeface="Calibri" pitchFamily="34" charset="0"/>
              <a:cs typeface="Calibri" pitchFamily="34" charset="0"/>
            </a:endParaRPr>
          </a:p>
        </p:txBody>
      </p:sp>
      <p:sp>
        <p:nvSpPr>
          <p:cNvPr id="3" name="Content Placeholder 2"/>
          <p:cNvSpPr>
            <a:spLocks noGrp="1"/>
          </p:cNvSpPr>
          <p:nvPr>
            <p:ph idx="1"/>
          </p:nvPr>
        </p:nvSpPr>
        <p:spPr>
          <a:xfrm>
            <a:off x="228600" y="2743200"/>
            <a:ext cx="6019800" cy="5867400"/>
          </a:xfrm>
        </p:spPr>
        <p:txBody>
          <a:bodyPr vert="horz" lIns="91440" tIns="45720" rIns="91440" bIns="45720" rtlCol="0" anchor="t">
            <a:normAutofit/>
          </a:bodyPr>
          <a:lstStyle/>
          <a:p>
            <a:pPr marL="274320" indent="-274320" eaLnBrk="1" fontAlgn="auto" hangingPunct="1">
              <a:spcAft>
                <a:spcPts val="0"/>
              </a:spcAft>
              <a:buFont typeface="Wingdings"/>
              <a:buChar char=""/>
              <a:defRPr/>
            </a:pPr>
            <a:r>
              <a:rPr lang="en-US" sz="2800" dirty="0">
                <a:latin typeface="Calibri"/>
                <a:cs typeface="Calibri"/>
              </a:rPr>
              <a:t>EMT (Event Management Tracking Form).</a:t>
            </a:r>
          </a:p>
          <a:p>
            <a:pPr marL="274320" indent="-274320">
              <a:buFont typeface="Wingdings"/>
              <a:buChar char=""/>
              <a:defRPr/>
            </a:pPr>
            <a:r>
              <a:rPr lang="en-US" sz="2800" dirty="0">
                <a:latin typeface="Calibri"/>
                <a:cs typeface="Calibri"/>
              </a:rPr>
              <a:t>The purpose of EMTs is to enable DMH/SB40 boards to track what happens to individuals.</a:t>
            </a:r>
          </a:p>
          <a:p>
            <a:pPr marL="274320" indent="-274320">
              <a:buFont typeface="Wingdings"/>
              <a:buChar char=""/>
              <a:defRPr/>
            </a:pPr>
            <a:r>
              <a:rPr lang="en-US" sz="2800" dirty="0">
                <a:latin typeface="Calibri"/>
                <a:cs typeface="Calibri"/>
              </a:rPr>
              <a:t>BIS also uses EMTs as a means of gathering information about individual-related incidents and med errors.</a:t>
            </a:r>
          </a:p>
          <a:p>
            <a:pPr marL="274320" indent="-274320">
              <a:buFont typeface="Wingdings"/>
              <a:buChar char=""/>
              <a:defRPr/>
            </a:pPr>
            <a:r>
              <a:rPr lang="en-US" sz="2800" dirty="0">
                <a:latin typeface="Calibri"/>
                <a:cs typeface="Calibri"/>
              </a:rPr>
              <a:t>Correct information on EMTs is essential for agency tracking purposes and quality enhancement.</a:t>
            </a:r>
          </a:p>
          <a:p>
            <a:pPr marL="0" indent="0" eaLnBrk="1" fontAlgn="auto" hangingPunct="1">
              <a:spcAft>
                <a:spcPts val="0"/>
              </a:spcAft>
              <a:buFont typeface="Wingdings" pitchFamily="2" charset="2"/>
              <a:buNone/>
              <a:defRPr/>
            </a:pPr>
            <a:endParaRPr lang="en-US" dirty="0">
              <a:latin typeface="Calibri" pitchFamily="34" charset="0"/>
              <a:cs typeface="Calibri" pitchFamily="34" charset="0"/>
            </a:endParaRPr>
          </a:p>
        </p:txBody>
      </p:sp>
      <p:sp>
        <p:nvSpPr>
          <p:cNvPr id="92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74A864F-6719-46B5-968D-148DFC0DB9EE}"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8B1FEB9-1ACC-420D-A181-5653B9E7F545}" type="slidenum">
              <a:rPr lang="en-US" altLang="en-US" smtClean="0">
                <a:solidFill>
                  <a:srgbClr val="FFFFFF"/>
                </a:solidFill>
              </a:rPr>
              <a:pPr/>
              <a:t>20</a:t>
            </a:fld>
            <a:endParaRPr lang="en-US" altLang="en-US">
              <a:solidFill>
                <a:srgbClr val="FFFFFF"/>
              </a:solidFill>
            </a:endParaRPr>
          </a:p>
        </p:txBody>
      </p:sp>
      <p:sp>
        <p:nvSpPr>
          <p:cNvPr id="25603" name="TextBox 2"/>
          <p:cNvSpPr txBox="1">
            <a:spLocks noChangeArrowheads="1"/>
          </p:cNvSpPr>
          <p:nvPr/>
        </p:nvSpPr>
        <p:spPr bwMode="auto">
          <a:xfrm>
            <a:off x="838200" y="990600"/>
            <a:ext cx="4953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4" name="TextBox 3"/>
          <p:cNvSpPr txBox="1"/>
          <p:nvPr/>
        </p:nvSpPr>
        <p:spPr>
          <a:xfrm>
            <a:off x="466725" y="152400"/>
            <a:ext cx="5695950" cy="569387"/>
          </a:xfrm>
          <a:prstGeom prst="rect">
            <a:avLst/>
          </a:prstGeom>
          <a:noFill/>
        </p:spPr>
        <p:txBody>
          <a:bodyPr lIns="91440" tIns="45720" rIns="91440" bIns="45720" anchor="t">
            <a:spAutoFit/>
          </a:bodyPr>
          <a:lstStyle/>
          <a:p>
            <a:pPr algn="ctr">
              <a:defRPr/>
            </a:pPr>
            <a:r>
              <a:rPr lang="en-US" sz="3100" b="1">
                <a:effectLst>
                  <a:outerShdw blurRad="38100" dist="38100" dir="2700000" algn="tl">
                    <a:srgbClr val="000000">
                      <a:alpha val="43137"/>
                    </a:srgbClr>
                  </a:outerShdw>
                </a:effectLst>
                <a:latin typeface="Calibri"/>
                <a:cs typeface="Calibri"/>
              </a:rPr>
              <a:t>The EMT is complete, now what?</a:t>
            </a:r>
          </a:p>
        </p:txBody>
      </p:sp>
      <p:sp>
        <p:nvSpPr>
          <p:cNvPr id="6" name="TextBox 5"/>
          <p:cNvSpPr txBox="1"/>
          <p:nvPr/>
        </p:nvSpPr>
        <p:spPr>
          <a:xfrm>
            <a:off x="593271" y="731312"/>
            <a:ext cx="5695950" cy="3022366"/>
          </a:xfrm>
          <a:prstGeom prst="rect">
            <a:avLst/>
          </a:prstGeom>
          <a:noFill/>
        </p:spPr>
        <p:txBody>
          <a:bodyPr wrap="square" lIns="91440" tIns="45720" rIns="91440" bIns="45720" anchor="t">
            <a:spAutoFit/>
          </a:bodyPr>
          <a:lstStyle/>
          <a:p>
            <a:pPr lvl="1">
              <a:defRPr/>
            </a:pPr>
            <a:r>
              <a:rPr lang="en-US" sz="1600" dirty="0">
                <a:latin typeface="Calibri" pitchFamily="34" charset="0"/>
                <a:cs typeface="Calibri" pitchFamily="34" charset="0"/>
              </a:rPr>
              <a:t>If it is a Med Error or injury to the client, the Community RN should also be included on this email. </a:t>
            </a:r>
          </a:p>
          <a:p>
            <a:pPr lvl="1">
              <a:defRPr/>
            </a:pPr>
            <a:endParaRPr lang="en-US" sz="1600" dirty="0">
              <a:latin typeface="Calibri"/>
              <a:cs typeface="Calibri"/>
            </a:endParaRPr>
          </a:p>
          <a:p>
            <a:pPr lvl="1">
              <a:defRPr/>
            </a:pPr>
            <a:r>
              <a:rPr lang="en-US" sz="1600" dirty="0">
                <a:latin typeface="Calibri"/>
                <a:cs typeface="Calibri"/>
              </a:rPr>
              <a:t>If a staff injury is involved (i.e., Workman’s Comp) then the HR Director should also be copied on the email. If staff refuse medical treatment complete Refusal of Treatment Form.</a:t>
            </a:r>
          </a:p>
          <a:p>
            <a:pPr lvl="1">
              <a:defRPr/>
            </a:pPr>
            <a:endParaRPr lang="en-US" sz="1600" dirty="0">
              <a:latin typeface="Calibri"/>
              <a:cs typeface="Calibri"/>
            </a:endParaRPr>
          </a:p>
          <a:p>
            <a:pPr marL="457200" marR="0">
              <a:lnSpc>
                <a:spcPct val="115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defRPr/>
            </a:pPr>
            <a:endParaRPr lang="en-US" sz="1600" dirty="0">
              <a:latin typeface="Calibri" pitchFamily="34" charset="0"/>
              <a:cs typeface="Calibri" pitchFamily="34" charset="0"/>
            </a:endParaRPr>
          </a:p>
          <a:p>
            <a:pPr marL="342900" indent="-342900">
              <a:buFont typeface="Arial" panose="020B0604020202020204" pitchFamily="34" charset="0"/>
              <a:buChar char="•"/>
              <a:defRPr/>
            </a:pPr>
            <a:endParaRPr lang="en-US" sz="2000" dirty="0">
              <a:latin typeface="Calibri" pitchFamily="34" charset="0"/>
              <a:cs typeface="Calibri" pitchFamily="34" charset="0"/>
            </a:endParaRPr>
          </a:p>
          <a:p>
            <a:pPr marL="342900" indent="-342900">
              <a:buFont typeface="Arial" panose="020B0604020202020204" pitchFamily="34" charset="0"/>
              <a:buChar char="•"/>
              <a:defRPr/>
            </a:pPr>
            <a:endParaRPr lang="en-US" sz="2400" dirty="0">
              <a:latin typeface="Calibri" pitchFamily="34" charset="0"/>
              <a:cs typeface="Calibri" pitchFamily="34" charset="0"/>
            </a:endParaRPr>
          </a:p>
        </p:txBody>
      </p:sp>
      <p:pic>
        <p:nvPicPr>
          <p:cNvPr id="2" name="Picture 2">
            <a:extLst>
              <a:ext uri="{FF2B5EF4-FFF2-40B4-BE49-F238E27FC236}">
                <a16:creationId xmlns:a16="http://schemas.microsoft.com/office/drawing/2014/main" id="{1F8E78D8-1611-4494-3A90-497E4DF66F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44093"/>
            <a:ext cx="4953000" cy="60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730BC213-5722-4D45-BD59-FB3A49FE6377}" type="slidenum">
              <a:rPr lang="en-US" smtClean="0"/>
              <a:pPr>
                <a:defRPr/>
              </a:pPr>
              <a:t>21</a:t>
            </a:fld>
            <a:endParaRPr lang="en-US"/>
          </a:p>
        </p:txBody>
      </p:sp>
      <p:graphicFrame>
        <p:nvGraphicFramePr>
          <p:cNvPr id="3" name="Table 2">
            <a:extLst>
              <a:ext uri="{FF2B5EF4-FFF2-40B4-BE49-F238E27FC236}">
                <a16:creationId xmlns:a16="http://schemas.microsoft.com/office/drawing/2014/main" id="{3743B2E4-A884-D5F0-6458-582E5B058B37}"/>
              </a:ext>
            </a:extLst>
          </p:cNvPr>
          <p:cNvGraphicFramePr>
            <a:graphicFrameLocks noGrp="1"/>
          </p:cNvGraphicFramePr>
          <p:nvPr>
            <p:extLst>
              <p:ext uri="{D42A27DB-BD31-4B8C-83A1-F6EECF244321}">
                <p14:modId xmlns:p14="http://schemas.microsoft.com/office/powerpoint/2010/main" val="2177118276"/>
              </p:ext>
            </p:extLst>
          </p:nvPr>
        </p:nvGraphicFramePr>
        <p:xfrm>
          <a:off x="326571" y="1110342"/>
          <a:ext cx="5731329" cy="7729431"/>
        </p:xfrm>
        <a:graphic>
          <a:graphicData uri="http://schemas.openxmlformats.org/drawingml/2006/table">
            <a:tbl>
              <a:tblPr firstRow="1" firstCol="1" bandRow="1">
                <a:tableStyleId>{5C22544A-7EE6-4342-B048-85BDC9FD1C3A}</a:tableStyleId>
              </a:tblPr>
              <a:tblGrid>
                <a:gridCol w="2837530">
                  <a:extLst>
                    <a:ext uri="{9D8B030D-6E8A-4147-A177-3AD203B41FA5}">
                      <a16:colId xmlns:a16="http://schemas.microsoft.com/office/drawing/2014/main" val="3787889251"/>
                    </a:ext>
                  </a:extLst>
                </a:gridCol>
                <a:gridCol w="2893799">
                  <a:extLst>
                    <a:ext uri="{9D8B030D-6E8A-4147-A177-3AD203B41FA5}">
                      <a16:colId xmlns:a16="http://schemas.microsoft.com/office/drawing/2014/main" val="486705336"/>
                    </a:ext>
                  </a:extLst>
                </a:gridCol>
              </a:tblGrid>
              <a:tr h="315252">
                <a:tc>
                  <a:txBody>
                    <a:bodyPr/>
                    <a:lstStyle/>
                    <a:p>
                      <a:pPr marL="0" marR="0">
                        <a:lnSpc>
                          <a:spcPct val="107000"/>
                        </a:lnSpc>
                        <a:spcBef>
                          <a:spcPts val="0"/>
                        </a:spcBef>
                        <a:spcAft>
                          <a:spcPts val="0"/>
                        </a:spcAft>
                      </a:pPr>
                      <a:r>
                        <a:rPr lang="en-US" sz="1400" dirty="0">
                          <a:effectLst/>
                        </a:rPr>
                        <a:t>Injured staff – requesting medical attention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tc>
                  <a:txBody>
                    <a:bodyPr/>
                    <a:lstStyle/>
                    <a:p>
                      <a:pPr marL="0" marR="0">
                        <a:lnSpc>
                          <a:spcPct val="107000"/>
                        </a:lnSpc>
                        <a:spcBef>
                          <a:spcPts val="0"/>
                        </a:spcBef>
                        <a:spcAft>
                          <a:spcPts val="0"/>
                        </a:spcAft>
                      </a:pPr>
                      <a:r>
                        <a:rPr lang="en-US" sz="1400">
                          <a:effectLst/>
                        </a:rPr>
                        <a:t>Injured staff – declining medical attention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554145560"/>
                  </a:ext>
                </a:extLst>
              </a:tr>
              <a:tr h="645150">
                <a:tc>
                  <a:txBody>
                    <a:bodyPr/>
                    <a:lstStyle/>
                    <a:p>
                      <a:pPr marL="0" marR="0">
                        <a:lnSpc>
                          <a:spcPct val="107000"/>
                        </a:lnSpc>
                        <a:spcBef>
                          <a:spcPts val="0"/>
                        </a:spcBef>
                        <a:spcAft>
                          <a:spcPts val="0"/>
                        </a:spcAft>
                      </a:pPr>
                      <a:r>
                        <a:rPr lang="en-US" sz="1400">
                          <a:effectLst/>
                        </a:rPr>
                        <a:t>Ask staff if they are ok or in need of medical attention. If yes, continue to next step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tc>
                  <a:txBody>
                    <a:bodyPr/>
                    <a:lstStyle/>
                    <a:p>
                      <a:pPr marL="0" marR="0">
                        <a:lnSpc>
                          <a:spcPct val="107000"/>
                        </a:lnSpc>
                        <a:spcBef>
                          <a:spcPts val="0"/>
                        </a:spcBef>
                        <a:spcAft>
                          <a:spcPts val="0"/>
                        </a:spcAft>
                      </a:pPr>
                      <a:r>
                        <a:rPr lang="en-US" sz="1400" dirty="0">
                          <a:effectLst/>
                        </a:rPr>
                        <a:t>Ask staff if they are ok or in need of medical attention. If no, continue to next step.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4116833723"/>
                  </a:ext>
                </a:extLst>
              </a:tr>
              <a:tr h="313584">
                <a:tc>
                  <a:txBody>
                    <a:bodyPr/>
                    <a:lstStyle/>
                    <a:p>
                      <a:pPr marL="342900" marR="0" lvl="0" indent="-342900">
                        <a:lnSpc>
                          <a:spcPct val="107000"/>
                        </a:lnSpc>
                        <a:spcBef>
                          <a:spcPts val="0"/>
                        </a:spcBef>
                        <a:spcAft>
                          <a:spcPts val="0"/>
                        </a:spcAft>
                        <a:buFont typeface="+mj-lt"/>
                        <a:buAutoNum type="arabicParenR"/>
                      </a:pPr>
                      <a:r>
                        <a:rPr lang="en-US" sz="1400" dirty="0">
                          <a:effectLst/>
                        </a:rPr>
                        <a:t>MEM auth form (signed or electronic)</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1833" marR="61833" marT="0" marB="0"/>
                </a:tc>
                <a:tc>
                  <a:txBody>
                    <a:bodyPr/>
                    <a:lstStyle/>
                    <a:p>
                      <a:pPr marL="0" marR="0" lvl="0" indent="0">
                        <a:lnSpc>
                          <a:spcPct val="107000"/>
                        </a:lnSpc>
                        <a:spcBef>
                          <a:spcPts val="0"/>
                        </a:spcBef>
                        <a:spcAft>
                          <a:spcPts val="0"/>
                        </a:spcAft>
                        <a:buFont typeface="+mj-l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1263091890"/>
                  </a:ext>
                </a:extLst>
              </a:tr>
              <a:tr h="645150">
                <a:tc>
                  <a:txBody>
                    <a:bodyPr/>
                    <a:lstStyle/>
                    <a:p>
                      <a:pPr marL="0" marR="0">
                        <a:lnSpc>
                          <a:spcPct val="107000"/>
                        </a:lnSpc>
                        <a:spcBef>
                          <a:spcPts val="0"/>
                        </a:spcBef>
                        <a:spcAft>
                          <a:spcPts val="0"/>
                        </a:spcAft>
                      </a:pPr>
                      <a:r>
                        <a:rPr lang="en-US" sz="1400" dirty="0">
                          <a:effectLst/>
                        </a:rPr>
                        <a:t> 2)  Incident report form or  (insurance based clients) EMT form (DMH clients)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tc>
                  <a:txBody>
                    <a:bodyPr/>
                    <a:lstStyle/>
                    <a:p>
                      <a:pPr marL="0" marR="0">
                        <a:lnSpc>
                          <a:spcPct val="107000"/>
                        </a:lnSpc>
                        <a:spcBef>
                          <a:spcPts val="0"/>
                        </a:spcBef>
                        <a:spcAft>
                          <a:spcPts val="0"/>
                        </a:spcAft>
                      </a:pPr>
                      <a:r>
                        <a:rPr lang="en-US" sz="1400" dirty="0">
                          <a:effectLst/>
                        </a:rPr>
                        <a:t> 2)  Incident report form or  (insurance based clients) EMT form (DMH clients)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1046545718"/>
                  </a:ext>
                </a:extLst>
              </a:tr>
              <a:tr h="1633171">
                <a:tc>
                  <a:txBody>
                    <a:bodyPr/>
                    <a:lstStyle/>
                    <a:p>
                      <a:pPr marL="342900" marR="0" lvl="0" indent="-342900">
                        <a:lnSpc>
                          <a:spcPct val="107000"/>
                        </a:lnSpc>
                        <a:spcBef>
                          <a:spcPts val="0"/>
                        </a:spcBef>
                        <a:spcAft>
                          <a:spcPts val="0"/>
                        </a:spcAft>
                        <a:buFont typeface="+mj-lt"/>
                        <a:buAutoNum type="arabicParenR"/>
                      </a:pPr>
                      <a:r>
                        <a:rPr lang="en-US" sz="1400" dirty="0">
                          <a:effectLst/>
                        </a:rPr>
                        <a:t>WC injury questionnaire: completed by Site Supervisor; if site supervisor not available injured employee can complete it. Written statement must be provided by injured employee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1833" marR="61833" marT="0" marB="0"/>
                </a:tc>
                <a:tc>
                  <a:txBody>
                    <a:bodyPr/>
                    <a:lstStyle/>
                    <a:p>
                      <a:pPr marL="0" marR="0" lvl="0" indent="0">
                        <a:lnSpc>
                          <a:spcPct val="107000"/>
                        </a:lnSpc>
                        <a:spcBef>
                          <a:spcPts val="0"/>
                        </a:spcBef>
                        <a:spcAft>
                          <a:spcPts val="0"/>
                        </a:spcAft>
                        <a:buFont typeface="+mj-lt"/>
                        <a:buNone/>
                      </a:pPr>
                      <a:r>
                        <a:rPr lang="en-US" sz="1400" dirty="0">
                          <a:effectLst/>
                        </a:rPr>
                        <a:t>3)WC medical treatment refusal form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2455708420"/>
                  </a:ext>
                </a:extLst>
              </a:tr>
              <a:tr h="645150">
                <a:tc>
                  <a:txBody>
                    <a:bodyPr/>
                    <a:lstStyle/>
                    <a:p>
                      <a:pPr marL="0" marR="0">
                        <a:lnSpc>
                          <a:spcPct val="107000"/>
                        </a:lnSpc>
                        <a:spcBef>
                          <a:spcPts val="0"/>
                        </a:spcBef>
                        <a:spcAft>
                          <a:spcPts val="0"/>
                        </a:spcAft>
                      </a:pPr>
                      <a:r>
                        <a:rPr lang="en-US" sz="1400" dirty="0">
                          <a:effectLst/>
                        </a:rPr>
                        <a:t>        7) Send employee to approved Urgent Care facilities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dirty="0">
                          <a:effectLst/>
                        </a:rPr>
                        <a:t>4)Turn in all completed items to Jamie, HR Director 24-hours of incident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1216198518"/>
                  </a:ext>
                </a:extLst>
              </a:tr>
              <a:tr h="643479">
                <a:tc>
                  <a:txBody>
                    <a:bodyPr/>
                    <a:lstStyle/>
                    <a:p>
                      <a:pPr marL="342900" marR="0" lvl="0" indent="-342900">
                        <a:lnSpc>
                          <a:spcPct val="107000"/>
                        </a:lnSpc>
                        <a:spcBef>
                          <a:spcPts val="0"/>
                        </a:spcBef>
                        <a:spcAft>
                          <a:spcPts val="0"/>
                        </a:spcAft>
                        <a:buFont typeface="Symbol" panose="05050102010706020507" pitchFamily="18" charset="2"/>
                        <a:buChar char=""/>
                      </a:pPr>
                      <a:r>
                        <a:rPr lang="en-US" sz="1400">
                          <a:effectLst/>
                        </a:rPr>
                        <a:t>Inform staff that they must submit to a drug and alcohol test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1833" marR="61833" marT="0" marB="0"/>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1890147641"/>
                  </a:ext>
                </a:extLst>
              </a:tr>
              <a:tr h="1633171">
                <a:tc>
                  <a:txBody>
                    <a:bodyPr/>
                    <a:lstStyle/>
                    <a:p>
                      <a:pPr marL="342900" marR="0" lvl="0" indent="-342900">
                        <a:lnSpc>
                          <a:spcPct val="107000"/>
                        </a:lnSpc>
                        <a:spcBef>
                          <a:spcPts val="0"/>
                        </a:spcBef>
                        <a:spcAft>
                          <a:spcPts val="0"/>
                        </a:spcAft>
                        <a:buFont typeface="Symbol" panose="05050102010706020507" pitchFamily="18" charset="2"/>
                        <a:buChar char=""/>
                      </a:pPr>
                      <a:r>
                        <a:rPr lang="en-US" sz="1400">
                          <a:effectLst/>
                        </a:rPr>
                        <a:t>Contact the Concentra Urgent care of their choice to let them know to expect the employee and that they need to have a drug and alcohol test completed prior to seeing a doctor</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1833" marR="61833" marT="0" marB="0"/>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3187520227"/>
                  </a:ext>
                </a:extLst>
              </a:tr>
              <a:tr h="645150">
                <a:tc>
                  <a:txBody>
                    <a:bodyPr/>
                    <a:lstStyle/>
                    <a:p>
                      <a:pPr marL="0" marR="0">
                        <a:lnSpc>
                          <a:spcPct val="107000"/>
                        </a:lnSpc>
                        <a:spcBef>
                          <a:spcPts val="0"/>
                        </a:spcBef>
                        <a:spcAft>
                          <a:spcPts val="0"/>
                        </a:spcAft>
                      </a:pPr>
                      <a:r>
                        <a:rPr lang="en-US" sz="1400" dirty="0">
                          <a:effectLst/>
                        </a:rPr>
                        <a:t>Turn in all completed items to HR Director 24-hours of incident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tc>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833" marR="61833" marT="0" marB="0"/>
                </a:tc>
                <a:extLst>
                  <a:ext uri="{0D108BD9-81ED-4DB2-BD59-A6C34878D82A}">
                    <a16:rowId xmlns:a16="http://schemas.microsoft.com/office/drawing/2014/main" val="2639242889"/>
                  </a:ext>
                </a:extLst>
              </a:tr>
            </a:tbl>
          </a:graphicData>
        </a:graphic>
      </p:graphicFrame>
      <p:sp>
        <p:nvSpPr>
          <p:cNvPr id="4" name="TextBox 3">
            <a:extLst>
              <a:ext uri="{FF2B5EF4-FFF2-40B4-BE49-F238E27FC236}">
                <a16:creationId xmlns:a16="http://schemas.microsoft.com/office/drawing/2014/main" id="{72410149-6C9B-4056-961C-C3A61C6DC5A1}"/>
              </a:ext>
            </a:extLst>
          </p:cNvPr>
          <p:cNvSpPr txBox="1"/>
          <p:nvPr/>
        </p:nvSpPr>
        <p:spPr>
          <a:xfrm>
            <a:off x="457200" y="195943"/>
            <a:ext cx="5943600" cy="369332"/>
          </a:xfrm>
          <a:prstGeom prst="rect">
            <a:avLst/>
          </a:prstGeom>
          <a:noFill/>
        </p:spPr>
        <p:txBody>
          <a:bodyPr wrap="square" rtlCol="0">
            <a:spAutoFit/>
          </a:bodyPr>
          <a:lstStyle/>
          <a:p>
            <a:pPr algn="ctr"/>
            <a:r>
              <a:rPr lang="en-US" b="1" dirty="0"/>
              <a:t>Quick</a:t>
            </a:r>
            <a:r>
              <a:rPr lang="en-US" dirty="0"/>
              <a:t> </a:t>
            </a:r>
            <a:r>
              <a:rPr lang="en-US" b="1" dirty="0"/>
              <a:t>Guide</a:t>
            </a:r>
            <a:r>
              <a:rPr lang="en-US" dirty="0"/>
              <a:t> </a:t>
            </a:r>
            <a:r>
              <a:rPr lang="en-US" b="1" dirty="0"/>
              <a:t>to</a:t>
            </a:r>
            <a:r>
              <a:rPr lang="en-US" dirty="0"/>
              <a:t> </a:t>
            </a:r>
            <a:r>
              <a:rPr lang="en-US" b="1" dirty="0"/>
              <a:t>Work</a:t>
            </a:r>
            <a:r>
              <a:rPr lang="en-US" dirty="0"/>
              <a:t> </a:t>
            </a:r>
            <a:r>
              <a:rPr lang="en-US" b="1" dirty="0"/>
              <a:t>Injuries</a:t>
            </a:r>
          </a:p>
        </p:txBody>
      </p:sp>
    </p:spTree>
    <p:extLst>
      <p:ext uri="{BB962C8B-B14F-4D97-AF65-F5344CB8AC3E}">
        <p14:creationId xmlns:p14="http://schemas.microsoft.com/office/powerpoint/2010/main" val="270201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Rot="1" noChangeArrowheads="1"/>
          </p:cNvSpPr>
          <p:nvPr>
            <p:ph type="title"/>
          </p:nvPr>
        </p:nvSpPr>
        <p:spPr>
          <a:xfrm>
            <a:off x="400050" y="0"/>
            <a:ext cx="6057900" cy="1524000"/>
          </a:xfrm>
        </p:spPr>
        <p:txBody>
          <a:bodyPr/>
          <a:lstStyle/>
          <a:p>
            <a:pPr algn="ctr" eaLnBrk="1" fontAlgn="auto" hangingPunct="1">
              <a:spcAft>
                <a:spcPts val="0"/>
              </a:spcAft>
              <a:defRPr/>
            </a:pPr>
            <a:r>
              <a:rPr lang="en-US" sz="4000" b="1">
                <a:solidFill>
                  <a:schemeClr val="tx1"/>
                </a:solidFill>
                <a:effectLst>
                  <a:outerShdw blurRad="38100" dist="38100" dir="2700000" algn="tl">
                    <a:srgbClr val="000000">
                      <a:alpha val="43137"/>
                    </a:srgbClr>
                  </a:outerShdw>
                </a:effectLst>
                <a:latin typeface="Calibri" pitchFamily="34" charset="0"/>
                <a:cs typeface="Calibri" pitchFamily="34" charset="0"/>
              </a:rPr>
              <a:t>   How Many Forms? </a:t>
            </a:r>
            <a:r>
              <a:rPr lang="en-US" sz="5400">
                <a:solidFill>
                  <a:srgbClr val="F7F9F5"/>
                </a:solidFill>
              </a:rPr>
              <a:t>	</a:t>
            </a:r>
          </a:p>
        </p:txBody>
      </p:sp>
      <p:sp>
        <p:nvSpPr>
          <p:cNvPr id="26627" name="Rectangle 3"/>
          <p:cNvSpPr>
            <a:spLocks noGrp="1" noRot="1" noChangeArrowheads="1"/>
          </p:cNvSpPr>
          <p:nvPr>
            <p:ph idx="1"/>
          </p:nvPr>
        </p:nvSpPr>
        <p:spPr>
          <a:xfrm>
            <a:off x="381000" y="1295400"/>
            <a:ext cx="5772150" cy="6273800"/>
          </a:xfrm>
        </p:spPr>
        <p:txBody>
          <a:bodyPr vert="horz" lIns="91440" tIns="45720" rIns="91440" bIns="45720" rtlCol="0" anchor="t">
            <a:normAutofit/>
          </a:bodyPr>
          <a:lstStyle/>
          <a:p>
            <a:r>
              <a:rPr lang="en-US" altLang="en-US" sz="2800">
                <a:latin typeface="Calibri"/>
                <a:ea typeface="Calibri" pitchFamily="34" charset="0"/>
                <a:cs typeface="Calibri"/>
              </a:rPr>
              <a:t>General Rule:  One incident, One EMT </a:t>
            </a:r>
            <a:endParaRPr lang="en-US" altLang="en-US" sz="2800">
              <a:latin typeface="Calibri" pitchFamily="34" charset="0"/>
              <a:ea typeface="Calibri" pitchFamily="34" charset="0"/>
              <a:cs typeface="Calibri" pitchFamily="34" charset="0"/>
            </a:endParaRPr>
          </a:p>
          <a:p>
            <a:r>
              <a:rPr lang="en-US" altLang="en-US" sz="2800">
                <a:latin typeface="Calibri"/>
                <a:ea typeface="Calibri" pitchFamily="34" charset="0"/>
                <a:cs typeface="Calibri"/>
              </a:rPr>
              <a:t>However, if more than one person was injured or directly involved in the incident or multiple guardians need to  be contacted, then an EMT must be completed for each individual (i.e. a vehicle accident where 3 people were injured, there will be a report completed for each person, if 2 people elope together, both guardians contacted, therefore 2 reports, etc.).</a:t>
            </a:r>
          </a:p>
        </p:txBody>
      </p:sp>
      <p:sp>
        <p:nvSpPr>
          <p:cNvPr id="2662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E9F4593-4D82-4CF0-A90D-59208DA8527C}" type="slidenum">
              <a:rPr lang="en-US" altLang="en-US" smtClean="0">
                <a:solidFill>
                  <a:srgbClr val="FFFFFF"/>
                </a:solidFill>
              </a:rPr>
              <a:pPr/>
              <a:t>22</a:t>
            </a:fld>
            <a:endParaRPr lang="en-US" altLang="en-US">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Rot="1" noChangeArrowheads="1"/>
          </p:cNvSpPr>
          <p:nvPr>
            <p:ph type="title"/>
          </p:nvPr>
        </p:nvSpPr>
        <p:spPr>
          <a:xfrm>
            <a:off x="381000" y="228600"/>
            <a:ext cx="5867400" cy="1524000"/>
          </a:xfrm>
        </p:spPr>
        <p:txBody>
          <a:bodyPr/>
          <a:lstStyle/>
          <a:p>
            <a:pPr algn="ctr" eaLnBrk="1" fontAlgn="auto" hangingPunct="1">
              <a:spcAft>
                <a:spcPts val="0"/>
              </a:spcAft>
              <a:defRPr/>
            </a:pPr>
            <a:r>
              <a:rPr lang="en-US" sz="4400" b="1">
                <a:solidFill>
                  <a:schemeClr val="tx1"/>
                </a:solidFill>
                <a:effectLst>
                  <a:outerShdw blurRad="38100" dist="38100" dir="2700000" algn="tl">
                    <a:srgbClr val="000000">
                      <a:alpha val="43137"/>
                    </a:srgbClr>
                  </a:outerShdw>
                </a:effectLst>
                <a:latin typeface="Calibri" pitchFamily="34" charset="0"/>
                <a:cs typeface="Calibri" pitchFamily="34" charset="0"/>
              </a:rPr>
              <a:t>Some Final Thoughts</a:t>
            </a:r>
          </a:p>
        </p:txBody>
      </p:sp>
      <p:sp>
        <p:nvSpPr>
          <p:cNvPr id="27651" name="Rectangle 3"/>
          <p:cNvSpPr>
            <a:spLocks noGrp="1" noRot="1" noChangeArrowheads="1"/>
          </p:cNvSpPr>
          <p:nvPr>
            <p:ph idx="1"/>
          </p:nvPr>
        </p:nvSpPr>
        <p:spPr>
          <a:xfrm>
            <a:off x="228600" y="1676400"/>
            <a:ext cx="5981700" cy="6497639"/>
          </a:xfrm>
        </p:spPr>
        <p:txBody>
          <a:bodyPr vert="horz" lIns="91440" tIns="45720" rIns="91440" bIns="45720" rtlCol="0" anchor="t">
            <a:normAutofit/>
          </a:bodyPr>
          <a:lstStyle/>
          <a:p>
            <a:pPr>
              <a:lnSpc>
                <a:spcPct val="90000"/>
              </a:lnSpc>
            </a:pPr>
            <a:r>
              <a:rPr lang="en-US" altLang="en-US" sz="2800">
                <a:latin typeface="Calibri"/>
                <a:ea typeface="Calibri" pitchFamily="34" charset="0"/>
                <a:cs typeface="Calibri"/>
              </a:rPr>
              <a:t>The witness to the event must initiate the EMT process prior to the end of the scheduled shift.  This may be completed by writing a statement, reporting the details of the event via telephone to the ISL Manager or ISL Director, etc. </a:t>
            </a:r>
          </a:p>
          <a:p>
            <a:pPr eaLnBrk="1" hangingPunct="1">
              <a:lnSpc>
                <a:spcPct val="90000"/>
              </a:lnSpc>
            </a:pPr>
            <a:r>
              <a:rPr lang="en-US" altLang="en-US" sz="2800">
                <a:latin typeface="Calibri"/>
                <a:ea typeface="Calibri" pitchFamily="34" charset="0"/>
                <a:cs typeface="Calibri"/>
              </a:rPr>
              <a:t>Proper EMT documentation is an important part of everyone’s job.</a:t>
            </a:r>
          </a:p>
          <a:p>
            <a:pPr eaLnBrk="1" hangingPunct="1">
              <a:lnSpc>
                <a:spcPct val="90000"/>
              </a:lnSpc>
            </a:pPr>
            <a:r>
              <a:rPr lang="en-US" altLang="en-US" sz="2800">
                <a:latin typeface="Calibri" pitchFamily="34" charset="0"/>
                <a:ea typeface="Calibri" pitchFamily="34" charset="0"/>
                <a:cs typeface="Calibri" pitchFamily="34" charset="0"/>
              </a:rPr>
              <a:t>Accuracy is essential.</a:t>
            </a:r>
          </a:p>
          <a:p>
            <a:pPr eaLnBrk="1" hangingPunct="1">
              <a:lnSpc>
                <a:spcPct val="90000"/>
              </a:lnSpc>
            </a:pPr>
            <a:r>
              <a:rPr lang="en-US" altLang="en-US" sz="2800">
                <a:latin typeface="Calibri" pitchFamily="34" charset="0"/>
                <a:ea typeface="Calibri" pitchFamily="34" charset="0"/>
                <a:cs typeface="Calibri" pitchFamily="34" charset="0"/>
              </a:rPr>
              <a:t>All reporting of the event must be detailed.</a:t>
            </a:r>
          </a:p>
          <a:p>
            <a:pPr eaLnBrk="1" hangingPunct="1">
              <a:lnSpc>
                <a:spcPct val="90000"/>
              </a:lnSpc>
            </a:pPr>
            <a:r>
              <a:rPr lang="en-US" altLang="en-US" sz="2800">
                <a:latin typeface="Calibri"/>
                <a:ea typeface="Calibri" pitchFamily="34" charset="0"/>
                <a:cs typeface="Calibri"/>
              </a:rPr>
              <a:t>The proper chain of command must be notified when an EMT is completed.</a:t>
            </a:r>
          </a:p>
          <a:p>
            <a:pPr eaLnBrk="1" hangingPunct="1">
              <a:lnSpc>
                <a:spcPct val="90000"/>
              </a:lnSpc>
              <a:buFont typeface="Wingdings" pitchFamily="2" charset="2"/>
              <a:buNone/>
            </a:pPr>
            <a:endParaRPr lang="en-US" altLang="en-US"/>
          </a:p>
          <a:p>
            <a:pPr eaLnBrk="1" hangingPunct="1">
              <a:lnSpc>
                <a:spcPct val="90000"/>
              </a:lnSpc>
            </a:pPr>
            <a:endParaRPr lang="en-US" altLang="en-US"/>
          </a:p>
        </p:txBody>
      </p:sp>
      <p:sp>
        <p:nvSpPr>
          <p:cNvPr id="2765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5BF2F8B-E010-4225-96CE-47C5E0733A42}" type="slidenum">
              <a:rPr lang="en-US" altLang="en-US" smtClean="0">
                <a:solidFill>
                  <a:srgbClr val="FFFFFF"/>
                </a:solidFill>
              </a:rPr>
              <a:pPr/>
              <a:t>23</a:t>
            </a:fld>
            <a:endParaRPr lang="en-US" altLang="en-US">
              <a:solidFill>
                <a:srgbClr val="FFFFFF"/>
              </a:solidFill>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5715000" cy="3824816"/>
          </a:xfrm>
        </p:spPr>
        <p:txBody>
          <a:bodyPr/>
          <a:lstStyle/>
          <a:p>
            <a:r>
              <a:rPr lang="en-US"/>
              <a:t>Questions?</a:t>
            </a:r>
            <a:br>
              <a:rPr lang="en-US"/>
            </a:br>
            <a:br>
              <a:rPr lang="en-US"/>
            </a:br>
            <a:r>
              <a:rPr lang="en-US"/>
              <a:t>Examples.</a:t>
            </a:r>
          </a:p>
        </p:txBody>
      </p:sp>
      <p:sp>
        <p:nvSpPr>
          <p:cNvPr id="4" name="Slide Number Placeholder 3"/>
          <p:cNvSpPr>
            <a:spLocks noGrp="1"/>
          </p:cNvSpPr>
          <p:nvPr>
            <p:ph type="sldNum" sz="quarter" idx="12"/>
          </p:nvPr>
        </p:nvSpPr>
        <p:spPr/>
        <p:txBody>
          <a:bodyPr/>
          <a:lstStyle/>
          <a:p>
            <a:pPr>
              <a:defRPr/>
            </a:pPr>
            <a:fld id="{6F13576E-DD2A-47B7-9C49-CF4DA669673E}" type="slidenum">
              <a:rPr lang="en-US" smtClean="0"/>
              <a:pPr>
                <a:defRPr/>
              </a:pPr>
              <a:t>24</a:t>
            </a:fld>
            <a:endParaRPr lang="en-US"/>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3400" y="6781800"/>
            <a:ext cx="5330139" cy="2104456"/>
          </a:xfrm>
          <a:prstGeom prst="rect">
            <a:avLst/>
          </a:prstGeom>
        </p:spPr>
      </p:pic>
    </p:spTree>
    <p:extLst>
      <p:ext uri="{BB962C8B-B14F-4D97-AF65-F5344CB8AC3E}">
        <p14:creationId xmlns:p14="http://schemas.microsoft.com/office/powerpoint/2010/main" val="961542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5600700" cy="1524000"/>
          </a:xfrm>
        </p:spPr>
        <p:txBody>
          <a:bodyPr>
            <a:noAutofit/>
          </a:bodyPr>
          <a:lstStyle/>
          <a:p>
            <a:pPr algn="ctr" eaLnBrk="1" fontAlgn="auto" hangingPunct="1">
              <a:spcAft>
                <a:spcPts val="0"/>
              </a:spcAft>
              <a:defRPr/>
            </a:pPr>
            <a:br>
              <a:rPr lang="en-US" sz="4000" dirty="0">
                <a:effectLst>
                  <a:outerShdw blurRad="38100" dist="38100" dir="2700000" algn="tl">
                    <a:srgbClr val="000000">
                      <a:alpha val="43137"/>
                    </a:srgbClr>
                  </a:outerShdw>
                </a:effectLst>
                <a:latin typeface="Calibri" pitchFamily="34" charset="0"/>
                <a:cs typeface="Calibri" pitchFamily="34" charset="0"/>
              </a:rPr>
            </a:br>
            <a:br>
              <a:rPr lang="en-US" sz="4000" dirty="0">
                <a:effectLst>
                  <a:outerShdw blurRad="38100" dist="38100" dir="2700000" algn="tl">
                    <a:srgbClr val="000000">
                      <a:alpha val="43137"/>
                    </a:srgbClr>
                  </a:outerShdw>
                </a:effectLst>
                <a:latin typeface="Calibri" pitchFamily="34" charset="0"/>
                <a:cs typeface="Calibri" pitchFamily="34" charset="0"/>
              </a:rPr>
            </a:br>
            <a:r>
              <a:rPr lang="en-US" sz="4000" b="1" dirty="0">
                <a:solidFill>
                  <a:schemeClr val="tx1"/>
                </a:solidFill>
                <a:effectLst>
                  <a:outerShdw blurRad="38100" dist="38100" dir="2700000" algn="tl">
                    <a:srgbClr val="000000">
                      <a:alpha val="43137"/>
                    </a:srgbClr>
                  </a:outerShdw>
                </a:effectLst>
                <a:latin typeface="Calibri" pitchFamily="34" charset="0"/>
                <a:cs typeface="Calibri" pitchFamily="34" charset="0"/>
              </a:rPr>
              <a:t>So, an incident happened with a BIS client, now what?</a:t>
            </a:r>
          </a:p>
        </p:txBody>
      </p:sp>
      <p:sp>
        <p:nvSpPr>
          <p:cNvPr id="10243" name="Content Placeholder 2"/>
          <p:cNvSpPr>
            <a:spLocks noGrp="1"/>
          </p:cNvSpPr>
          <p:nvPr>
            <p:ph idx="1"/>
          </p:nvPr>
        </p:nvSpPr>
        <p:spPr>
          <a:xfrm>
            <a:off x="304800" y="3276600"/>
            <a:ext cx="6019800" cy="5029200"/>
          </a:xfrm>
        </p:spPr>
        <p:txBody>
          <a:bodyPr vert="horz" lIns="91440" tIns="45720" rIns="91440" bIns="45720" rtlCol="0" anchor="t">
            <a:normAutofit/>
          </a:bodyPr>
          <a:lstStyle/>
          <a:p>
            <a:pPr eaLnBrk="1" hangingPunct="1"/>
            <a:endParaRPr lang="en-US" altLang="en-US" dirty="0">
              <a:latin typeface="Calibri" pitchFamily="34" charset="0"/>
              <a:ea typeface="Calibri" pitchFamily="34" charset="0"/>
              <a:cs typeface="Calibri" pitchFamily="34" charset="0"/>
            </a:endParaRPr>
          </a:p>
          <a:p>
            <a:pPr eaLnBrk="1" hangingPunct="1"/>
            <a:r>
              <a:rPr lang="en-US" altLang="en-US" dirty="0">
                <a:latin typeface="Calibri"/>
                <a:ea typeface="Calibri" pitchFamily="34" charset="0"/>
                <a:cs typeface="Calibri"/>
              </a:rPr>
              <a:t>First, we want to make sure the client is safe, and all necessary treatment has been provided.</a:t>
            </a:r>
          </a:p>
          <a:p>
            <a:pPr eaLnBrk="1" hangingPunct="1"/>
            <a:r>
              <a:rPr lang="en-US" altLang="en-US" dirty="0">
                <a:latin typeface="Calibri"/>
                <a:ea typeface="Calibri" pitchFamily="34" charset="0"/>
                <a:cs typeface="Calibri"/>
              </a:rPr>
              <a:t>Second, notify your supervisor by phone.</a:t>
            </a:r>
          </a:p>
          <a:p>
            <a:pPr eaLnBrk="1" hangingPunct="1"/>
            <a:r>
              <a:rPr lang="en-US" altLang="en-US" dirty="0">
                <a:latin typeface="Calibri"/>
                <a:ea typeface="Calibri" pitchFamily="34" charset="0"/>
                <a:cs typeface="Calibri"/>
              </a:rPr>
              <a:t>Lastly, an EMT must be completed and submitted by the end of your shift.</a:t>
            </a:r>
          </a:p>
          <a:p>
            <a:pPr eaLnBrk="1" hangingPunct="1"/>
            <a:r>
              <a:rPr lang="en-US" altLang="en-US" dirty="0">
                <a:latin typeface="Calibri"/>
                <a:ea typeface="Calibri" pitchFamily="34" charset="0"/>
                <a:cs typeface="Calibri"/>
              </a:rPr>
              <a:t>The management team will need to submit the EMT to DMH/SB40 Board within 24 hours.</a:t>
            </a:r>
          </a:p>
          <a:p>
            <a:pPr marL="457200" lvl="1" indent="0" eaLnBrk="1" hangingPunct="1">
              <a:buFont typeface="Wingdings 2" pitchFamily="18" charset="2"/>
              <a:buNone/>
            </a:pPr>
            <a:r>
              <a:rPr lang="en-US" altLang="en-US" b="1" i="1" dirty="0">
                <a:latin typeface="Calibri" pitchFamily="34" charset="0"/>
                <a:ea typeface="Calibri" pitchFamily="34" charset="0"/>
                <a:cs typeface="Calibri" pitchFamily="34" charset="0"/>
              </a:rPr>
              <a:t>	</a:t>
            </a:r>
          </a:p>
        </p:txBody>
      </p:sp>
      <p:sp>
        <p:nvSpPr>
          <p:cNvPr id="102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8F13812-4883-4927-A46B-0967C557BA3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4000" b="1">
                <a:solidFill>
                  <a:schemeClr val="tx1"/>
                </a:solidFill>
                <a:effectLst>
                  <a:outerShdw blurRad="38100" dist="38100" dir="2700000" algn="tl">
                    <a:srgbClr val="000000">
                      <a:alpha val="43137"/>
                    </a:srgbClr>
                  </a:outerShdw>
                </a:effectLst>
                <a:latin typeface="Calibri"/>
                <a:cs typeface="Calibri"/>
              </a:rPr>
              <a:t>Who is Responsible for completing the EMT?</a:t>
            </a:r>
          </a:p>
        </p:txBody>
      </p:sp>
      <p:sp>
        <p:nvSpPr>
          <p:cNvPr id="11267" name="Content Placeholder 2"/>
          <p:cNvSpPr>
            <a:spLocks noGrp="1"/>
          </p:cNvSpPr>
          <p:nvPr>
            <p:ph sz="half" idx="2"/>
          </p:nvPr>
        </p:nvSpPr>
        <p:spPr/>
        <p:txBody>
          <a:bodyPr vert="horz" lIns="91440" tIns="45720" rIns="91440" bIns="45720" rtlCol="0" anchor="t">
            <a:normAutofit fontScale="70000" lnSpcReduction="20000"/>
          </a:bodyPr>
          <a:lstStyle/>
          <a:p>
            <a:r>
              <a:rPr lang="en-US" altLang="en-US" dirty="0">
                <a:latin typeface="Calibri"/>
                <a:ea typeface="Calibri" pitchFamily="34" charset="0"/>
                <a:cs typeface="Calibri"/>
              </a:rPr>
              <a:t>The staff on shift is responsible for completing the EMT. If there was a discovery situation, the staff who discovered the event/injury will complete the EMT and submit it thru Setworks. </a:t>
            </a:r>
          </a:p>
          <a:p>
            <a:pPr marL="114300" indent="0">
              <a:buNone/>
            </a:pPr>
            <a:endParaRPr lang="en-US" altLang="en-US" dirty="0">
              <a:latin typeface="Calibri" pitchFamily="34" charset="0"/>
              <a:ea typeface="Calibri" pitchFamily="34" charset="0"/>
              <a:cs typeface="Calibri" pitchFamily="34" charset="0"/>
            </a:endParaRPr>
          </a:p>
          <a:p>
            <a:r>
              <a:rPr lang="en-US" altLang="en-US" dirty="0">
                <a:latin typeface="Calibri"/>
                <a:ea typeface="Calibri" pitchFamily="34" charset="0"/>
                <a:cs typeface="Calibri"/>
              </a:rPr>
              <a:t>EMTs must be completed by the end of your shift through Setworks.</a:t>
            </a:r>
          </a:p>
          <a:p>
            <a:pPr marL="114300" indent="0">
              <a:buNone/>
            </a:pPr>
            <a:endParaRPr lang="en-US" altLang="en-US" dirty="0">
              <a:latin typeface="Calibri" pitchFamily="34" charset="0"/>
              <a:ea typeface="Calibri" pitchFamily="34" charset="0"/>
              <a:cs typeface="Calibri" pitchFamily="34" charset="0"/>
            </a:endParaRPr>
          </a:p>
          <a:p>
            <a:r>
              <a:rPr lang="en-US" altLang="en-US" dirty="0">
                <a:latin typeface="Calibri"/>
                <a:ea typeface="Calibri" pitchFamily="34" charset="0"/>
                <a:cs typeface="Calibri"/>
              </a:rPr>
              <a:t>The staff that witnesses the incident </a:t>
            </a:r>
            <a:r>
              <a:rPr lang="en-US" altLang="en-US" i="1" dirty="0">
                <a:latin typeface="Calibri"/>
                <a:ea typeface="Calibri" pitchFamily="34" charset="0"/>
                <a:cs typeface="Calibri"/>
              </a:rPr>
              <a:t>does not </a:t>
            </a:r>
            <a:r>
              <a:rPr lang="en-US" altLang="en-US" dirty="0">
                <a:latin typeface="Calibri"/>
                <a:ea typeface="Calibri" pitchFamily="34" charset="0"/>
                <a:cs typeface="Calibri"/>
              </a:rPr>
              <a:t>have to be the staff to write the report, but it is preferred. Witness can fill out their own report with statement. </a:t>
            </a:r>
            <a:endParaRPr lang="en-US" altLang="en-US" dirty="0">
              <a:latin typeface="Calibri"/>
              <a:ea typeface="Calibri" pitchFamily="34" charset="0"/>
              <a:cs typeface="Calibri" pitchFamily="34" charset="0"/>
            </a:endParaRPr>
          </a:p>
        </p:txBody>
      </p:sp>
      <p:sp>
        <p:nvSpPr>
          <p:cNvPr id="6" name="Content Placeholder 5"/>
          <p:cNvSpPr>
            <a:spLocks noGrp="1"/>
          </p:cNvSpPr>
          <p:nvPr>
            <p:ph sz="quarter" idx="4"/>
          </p:nvPr>
        </p:nvSpPr>
        <p:spPr>
          <a:xfrm>
            <a:off x="3314700" y="2899833"/>
            <a:ext cx="2755231" cy="5557142"/>
          </a:xfrm>
        </p:spPr>
        <p:txBody>
          <a:bodyPr vert="horz" lIns="91440" tIns="45720" rIns="91440" bIns="45720" rtlCol="0" anchor="t">
            <a:noAutofit/>
          </a:bodyPr>
          <a:lstStyle/>
          <a:p>
            <a:r>
              <a:rPr lang="en-US" altLang="en-US" sz="1700" dirty="0">
                <a:latin typeface="Calibri"/>
                <a:ea typeface="Calibri" pitchFamily="34" charset="0"/>
                <a:cs typeface="Calibri"/>
              </a:rPr>
              <a:t>The witness can provide a detailed description of the events to the reporter to complete the EMT.</a:t>
            </a:r>
          </a:p>
          <a:p>
            <a:endParaRPr lang="en-US" altLang="en-US" sz="1700" dirty="0">
              <a:latin typeface="Calibri"/>
              <a:ea typeface="Calibri" pitchFamily="34" charset="0"/>
              <a:cs typeface="Calibri"/>
            </a:endParaRPr>
          </a:p>
          <a:p>
            <a:r>
              <a:rPr lang="en-US" altLang="en-US" sz="1700" dirty="0">
                <a:latin typeface="Calibri"/>
                <a:ea typeface="Calibri" pitchFamily="34" charset="0"/>
                <a:cs typeface="Calibri"/>
              </a:rPr>
              <a:t>The site supervisor should be notified of the event and the manager will notify the guardian and Case Manager.</a:t>
            </a:r>
            <a:endParaRPr lang="en-US" altLang="en-US" sz="1700" dirty="0">
              <a:cs typeface="Calibri"/>
            </a:endParaRP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1E20E86-9193-4E92-B35B-205A3760207A}" type="slidenum">
              <a:rPr lang="en-US" altLang="en-US" smtClean="0">
                <a:solidFill>
                  <a:srgbClr val="FFFFFF"/>
                </a:solidFill>
              </a:rPr>
              <a:pPr/>
              <a:t>4</a:t>
            </a:fld>
            <a:endParaRPr lang="en-US" altLang="en-US">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FCCE9F8-3202-440E-A1D0-01450614DB75}" type="slidenum">
              <a:rPr lang="en-US" altLang="en-US" smtClean="0">
                <a:solidFill>
                  <a:srgbClr val="FFFFFF"/>
                </a:solidFill>
              </a:rPr>
              <a:pPr/>
              <a:t>5</a:t>
            </a:fld>
            <a:endParaRPr lang="en-US" altLang="en-US">
              <a:solidFill>
                <a:srgbClr val="FFFFFF"/>
              </a:solidFill>
            </a:endParaRPr>
          </a:p>
        </p:txBody>
      </p:sp>
      <p:sp>
        <p:nvSpPr>
          <p:cNvPr id="15363" name="Rectangle 9"/>
          <p:cNvSpPr>
            <a:spLocks noChangeArrowheads="1"/>
          </p:cNvSpPr>
          <p:nvPr/>
        </p:nvSpPr>
        <p:spPr bwMode="auto">
          <a:xfrm>
            <a:off x="228600" y="914400"/>
            <a:ext cx="5943600" cy="8279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sz="1400" b="1" i="1" dirty="0">
              <a:latin typeface="Calibri" pitchFamily="34" charset="0"/>
              <a:ea typeface="Calibri" pitchFamily="34" charset="0"/>
              <a:cs typeface="Calibri" pitchFamily="34" charset="0"/>
            </a:endParaRPr>
          </a:p>
          <a:p>
            <a:r>
              <a:rPr lang="en-US" altLang="en-US" sz="1400" b="1" i="1" dirty="0">
                <a:latin typeface="Calibri" pitchFamily="34" charset="0"/>
                <a:ea typeface="Calibri" pitchFamily="34" charset="0"/>
                <a:cs typeface="Calibri" pitchFamily="34" charset="0"/>
              </a:rPr>
              <a:t>From the following list of DMH definitions, choose only one incident type that best describes the event:</a:t>
            </a:r>
          </a:p>
          <a:p>
            <a:r>
              <a:rPr lang="en-US" sz="1400" b="1" u="sng" dirty="0">
                <a:latin typeface="Calibri"/>
                <a:cs typeface="Calibri"/>
              </a:rPr>
              <a:t>Fill out an Event Report Form for any of the following categories and contact the supervisor; supervisors contacts Guardian: </a:t>
            </a:r>
            <a:endParaRPr lang="en-US" sz="1400" dirty="0">
              <a:latin typeface="Calibri"/>
              <a:cs typeface="Calibri"/>
            </a:endParaRPr>
          </a:p>
          <a:p>
            <a:endParaRPr lang="en-US" sz="1400" dirty="0">
              <a:effectLst/>
              <a:latin typeface="Calibri" panose="020F0502020204030204" pitchFamily="34" charset="0"/>
            </a:endParaRPr>
          </a:p>
          <a:p>
            <a:r>
              <a:rPr lang="en-US" sz="1400" b="1" dirty="0">
                <a:latin typeface="Calibri" panose="020F0502020204030204" pitchFamily="34" charset="0"/>
              </a:rPr>
              <a:t>Reportable Category #1</a:t>
            </a:r>
            <a:r>
              <a:rPr lang="en-US" sz="1400" dirty="0">
                <a:latin typeface="Calibri" panose="020F0502020204030204" pitchFamily="34" charset="0"/>
              </a:rPr>
              <a:t>: All events where there is a report, allegation, or suspicion that an individual has been subjected to Misuse of Consumer Funds/Property, Neglect, Physical Abuse, Sexual Abuse, or Verbal Abuse.</a:t>
            </a:r>
            <a:endParaRPr lang="en-US" sz="1400" dirty="0">
              <a:effectLst/>
              <a:latin typeface="Calibri" panose="020F0502020204030204" pitchFamily="34" charset="0"/>
            </a:endParaRPr>
          </a:p>
          <a:p>
            <a:endParaRPr lang="en-US" sz="1400" dirty="0">
              <a:effectLst/>
              <a:latin typeface="Calibri" panose="020F0502020204030204" pitchFamily="34" charset="0"/>
            </a:endParaRPr>
          </a:p>
          <a:p>
            <a:r>
              <a:rPr lang="en-US" sz="1400" b="1" dirty="0">
                <a:latin typeface="Calibri" panose="020F0502020204030204" pitchFamily="34" charset="0"/>
              </a:rPr>
              <a:t>Reportable Category #2:</a:t>
            </a:r>
            <a:r>
              <a:rPr lang="en-US" sz="1400" dirty="0">
                <a:latin typeface="Calibri" panose="020F0502020204030204" pitchFamily="34" charset="0"/>
              </a:rPr>
              <a:t> All…</a:t>
            </a:r>
            <a:endParaRPr lang="en-US" sz="1400" dirty="0">
              <a:effectLst/>
              <a:latin typeface="Calibri" panose="020F0502020204030204" pitchFamily="34" charset="0"/>
            </a:endParaRPr>
          </a:p>
          <a:p>
            <a:pPr marL="1200150" lvl="2" indent="-285750">
              <a:buFont typeface="Arial" panose="020B0604020202020204" pitchFamily="34" charset="0"/>
              <a:buChar char="•"/>
            </a:pPr>
            <a:r>
              <a:rPr lang="en-US" sz="1400" dirty="0">
                <a:latin typeface="Calibri" panose="020F0502020204030204" pitchFamily="34" charset="0"/>
              </a:rPr>
              <a:t>Emergency Room Visits</a:t>
            </a:r>
            <a:endParaRPr lang="en-US" sz="1400" dirty="0">
              <a:effectLst/>
              <a:latin typeface="Calibri" panose="020F0502020204030204" pitchFamily="34" charset="0"/>
            </a:endParaRPr>
          </a:p>
          <a:p>
            <a:pPr marL="1200150" lvl="2" indent="-285750">
              <a:buFont typeface="Arial" panose="020B0604020202020204" pitchFamily="34" charset="0"/>
              <a:buChar char="•"/>
            </a:pPr>
            <a:r>
              <a:rPr lang="en-US" sz="1400" dirty="0">
                <a:latin typeface="Calibri" panose="020F0502020204030204" pitchFamily="34" charset="0"/>
              </a:rPr>
              <a:t>Non-scheduled Hospitalizations</a:t>
            </a:r>
            <a:endParaRPr lang="en-US" sz="1400" dirty="0">
              <a:effectLst/>
              <a:latin typeface="Calibri" panose="020F0502020204030204" pitchFamily="34" charset="0"/>
            </a:endParaRPr>
          </a:p>
          <a:p>
            <a:pPr marL="1200150" lvl="2" indent="-285750">
              <a:buFont typeface="Arial" panose="020B0604020202020204" pitchFamily="34" charset="0"/>
              <a:buChar char="•"/>
            </a:pPr>
            <a:r>
              <a:rPr lang="en-US" sz="1400" dirty="0">
                <a:latin typeface="Calibri" panose="020F0502020204030204" pitchFamily="34" charset="0"/>
              </a:rPr>
              <a:t>Deaths of Individuals Served by DMH</a:t>
            </a:r>
            <a:endParaRPr lang="en-US" sz="1400" dirty="0">
              <a:effectLst/>
              <a:latin typeface="Calibri" panose="020F0502020204030204" pitchFamily="34" charset="0"/>
            </a:endParaRPr>
          </a:p>
          <a:p>
            <a:pPr marL="1200150" lvl="2" indent="-285750">
              <a:buFont typeface="Arial" panose="020B0604020202020204" pitchFamily="34" charset="0"/>
              <a:buChar char="•"/>
            </a:pPr>
            <a:r>
              <a:rPr lang="en-US" sz="1400" dirty="0">
                <a:latin typeface="Calibri" panose="020F0502020204030204" pitchFamily="34" charset="0"/>
              </a:rPr>
              <a:t>Medication Errors that Reach an Individual (NOT documentation errors)</a:t>
            </a:r>
            <a:endParaRPr lang="en-US" sz="1400" dirty="0">
              <a:effectLst/>
              <a:latin typeface="Calibri" panose="020F0502020204030204" pitchFamily="34" charset="0"/>
            </a:endParaRPr>
          </a:p>
          <a:p>
            <a:pPr marL="1200150" lvl="2" indent="-285750">
              <a:buFont typeface="Arial" panose="020B0604020202020204" pitchFamily="34" charset="0"/>
              <a:buChar char="•"/>
            </a:pPr>
            <a:r>
              <a:rPr lang="en-US" sz="1400" dirty="0">
                <a:latin typeface="Calibri"/>
                <a:cs typeface="Calibri"/>
              </a:rPr>
              <a:t>Incidents of Falls</a:t>
            </a:r>
            <a:endParaRPr lang="en-US" sz="1400" dirty="0">
              <a:effectLst/>
              <a:latin typeface="Calibri"/>
              <a:cs typeface="Calibri"/>
            </a:endParaRPr>
          </a:p>
          <a:p>
            <a:pPr marL="1200150" lvl="2" indent="-285750">
              <a:buFont typeface="Arial" panose="020B0604020202020204" pitchFamily="34" charset="0"/>
              <a:buChar char="•"/>
            </a:pPr>
            <a:r>
              <a:rPr lang="en-US" sz="1400" dirty="0">
                <a:latin typeface="Calibri" panose="020F0502020204030204" pitchFamily="34" charset="0"/>
              </a:rPr>
              <a:t>Uses of Emergency Procedures</a:t>
            </a:r>
            <a:endParaRPr lang="en-US" sz="1400" dirty="0">
              <a:effectLst/>
              <a:latin typeface="Calibri" panose="020F0502020204030204" pitchFamily="34" charset="0"/>
            </a:endParaRPr>
          </a:p>
          <a:p>
            <a:pPr lvl="3"/>
            <a:r>
              <a:rPr lang="en-US" sz="1400" dirty="0">
                <a:latin typeface="Calibri" panose="020F0502020204030204" pitchFamily="34" charset="0"/>
              </a:rPr>
              <a:t>Chemical Restraint</a:t>
            </a:r>
            <a:endParaRPr lang="en-US" sz="1400" dirty="0">
              <a:effectLst/>
              <a:latin typeface="Calibri" panose="020F0502020204030204" pitchFamily="34" charset="0"/>
            </a:endParaRPr>
          </a:p>
          <a:p>
            <a:pPr lvl="3"/>
            <a:r>
              <a:rPr lang="en-US" sz="1400" dirty="0">
                <a:latin typeface="Calibri" panose="020F0502020204030204" pitchFamily="34" charset="0"/>
              </a:rPr>
              <a:t>Manual Restraint</a:t>
            </a:r>
            <a:endParaRPr lang="en-US" sz="1400" dirty="0">
              <a:effectLst/>
              <a:latin typeface="Calibri" panose="020F0502020204030204" pitchFamily="34" charset="0"/>
            </a:endParaRPr>
          </a:p>
          <a:p>
            <a:pPr lvl="3"/>
            <a:r>
              <a:rPr lang="en-US" sz="1400" dirty="0">
                <a:latin typeface="Calibri" panose="020F0502020204030204" pitchFamily="34" charset="0"/>
              </a:rPr>
              <a:t>Mechanical Restraint</a:t>
            </a:r>
            <a:endParaRPr lang="en-US" sz="1400" dirty="0">
              <a:effectLst/>
              <a:latin typeface="Calibri" panose="020F0502020204030204" pitchFamily="34" charset="0"/>
            </a:endParaRPr>
          </a:p>
          <a:p>
            <a:pPr lvl="3"/>
            <a:r>
              <a:rPr lang="en-US" sz="1400" dirty="0">
                <a:latin typeface="Calibri" panose="020F0502020204030204" pitchFamily="34" charset="0"/>
              </a:rPr>
              <a:t>Time Out Procedures</a:t>
            </a:r>
            <a:endParaRPr lang="en-US" sz="1400" dirty="0">
              <a:effectLst/>
              <a:latin typeface="Calibri" panose="020F0502020204030204" pitchFamily="34" charset="0"/>
            </a:endParaRPr>
          </a:p>
          <a:p>
            <a:endParaRPr lang="en-US" sz="1400" dirty="0">
              <a:effectLst/>
              <a:latin typeface="Calibri" panose="020F0502020204030204" pitchFamily="34" charset="0"/>
            </a:endParaRPr>
          </a:p>
          <a:p>
            <a:r>
              <a:rPr lang="en-US" sz="1400" b="1" dirty="0">
                <a:latin typeface="Calibri" panose="020F0502020204030204" pitchFamily="34" charset="0"/>
              </a:rPr>
              <a:t>Reportable Category #3:</a:t>
            </a:r>
            <a:r>
              <a:rPr lang="en-US" sz="1400" dirty="0">
                <a:latin typeface="Calibri" panose="020F0502020204030204" pitchFamily="34" charset="0"/>
              </a:rPr>
              <a:t> All events where there is Law Enforcement or emergency personnel involvement when the DMH consumer is either the victim or alleged perpetrator, or Law Enforcement is support in the event.</a:t>
            </a:r>
            <a:endParaRPr lang="en-US" sz="1400" dirty="0">
              <a:effectLst/>
              <a:latin typeface="Calibri" panose="020F0502020204030204" pitchFamily="34" charset="0"/>
            </a:endParaRPr>
          </a:p>
          <a:p>
            <a:endParaRPr lang="en-US" sz="1400" dirty="0">
              <a:effectLst/>
              <a:latin typeface="Calibri" panose="020F0502020204030204" pitchFamily="34" charset="0"/>
            </a:endParaRPr>
          </a:p>
          <a:p>
            <a:r>
              <a:rPr lang="en-US" sz="1400" b="1" dirty="0">
                <a:latin typeface="Calibri" panose="020F0502020204030204" pitchFamily="34" charset="0"/>
              </a:rPr>
              <a:t>Reportable Category #4:</a:t>
            </a:r>
            <a:r>
              <a:rPr lang="en-US" sz="1400" dirty="0">
                <a:latin typeface="Calibri" panose="020F0502020204030204" pitchFamily="34" charset="0"/>
              </a:rPr>
              <a:t> All events that result in disruption of DMH service due to fire, theft, or natural disaster resulting in extensive property damage or loss.</a:t>
            </a:r>
            <a:endParaRPr lang="en-US" sz="1400" dirty="0">
              <a:effectLst/>
              <a:latin typeface="Calibri" panose="020F0502020204030204" pitchFamily="34" charset="0"/>
            </a:endParaRPr>
          </a:p>
          <a:p>
            <a:endParaRPr lang="en-US" sz="1400" dirty="0">
              <a:effectLst/>
              <a:latin typeface="Calibri" panose="020F0502020204030204" pitchFamily="34" charset="0"/>
            </a:endParaRPr>
          </a:p>
          <a:p>
            <a:r>
              <a:rPr lang="en-US" sz="1400" b="1" dirty="0">
                <a:latin typeface="Calibri" panose="020F0502020204030204" pitchFamily="34" charset="0"/>
              </a:rPr>
              <a:t>Reportable Category #5</a:t>
            </a:r>
            <a:r>
              <a:rPr lang="en-US" sz="1400" dirty="0">
                <a:latin typeface="Calibri" panose="020F0502020204030204" pitchFamily="34" charset="0"/>
              </a:rPr>
              <a:t>: All events where there is sexual conduct involving an individual, and it is alleged, suspected or reported that one of the parties is not a consenting participant.</a:t>
            </a:r>
            <a:endParaRPr lang="en-US" sz="1400" dirty="0">
              <a:effectLst/>
              <a:latin typeface="Calibri" panose="020F0502020204030204" pitchFamily="34" charset="0"/>
            </a:endParaRPr>
          </a:p>
          <a:p>
            <a:endParaRPr lang="en-US" sz="1400" dirty="0">
              <a:effectLst/>
              <a:latin typeface="Calibri" panose="020F0502020204030204" pitchFamily="34" charset="0"/>
            </a:endParaRPr>
          </a:p>
          <a:p>
            <a:endParaRPr lang="en-US" sz="1400" dirty="0">
              <a:latin typeface="Calibri" panose="020F0502020204030204" pitchFamily="34" charset="0"/>
            </a:endParaRPr>
          </a:p>
          <a:p>
            <a:endParaRPr lang="en-US" altLang="en-US" sz="1400" b="1" i="1" dirty="0">
              <a:latin typeface="Calibri" pitchFamily="34" charset="0"/>
              <a:ea typeface="Calibri" pitchFamily="34" charset="0"/>
              <a:cs typeface="Calibri" pitchFamily="34" charset="0"/>
            </a:endParaRPr>
          </a:p>
          <a:p>
            <a:endParaRPr lang="en-US" altLang="en-US" sz="1400" b="1" i="1" dirty="0">
              <a:latin typeface="Calibri" pitchFamily="34" charset="0"/>
              <a:ea typeface="Calibri" pitchFamily="34" charset="0"/>
              <a:cs typeface="Calibri" pitchFamily="34" charset="0"/>
            </a:endParaRPr>
          </a:p>
        </p:txBody>
      </p:sp>
      <p:sp>
        <p:nvSpPr>
          <p:cNvPr id="2" name="Rectangle 1"/>
          <p:cNvSpPr/>
          <p:nvPr/>
        </p:nvSpPr>
        <p:spPr>
          <a:xfrm>
            <a:off x="228600" y="4011"/>
            <a:ext cx="5939589" cy="523220"/>
          </a:xfrm>
          <a:prstGeom prst="rect">
            <a:avLst/>
          </a:prstGeom>
        </p:spPr>
        <p:txBody>
          <a:bodyPr wrap="square" lIns="91440" tIns="45720" rIns="91440" bIns="45720" anchor="t">
            <a:spAutoFit/>
          </a:bodyPr>
          <a:lstStyle/>
          <a:p>
            <a:r>
              <a:rPr lang="en-US" sz="2800" b="1" dirty="0">
                <a:effectLst>
                  <a:outerShdw blurRad="38100" dist="38100" dir="2700000" algn="tl">
                    <a:srgbClr val="000000">
                      <a:alpha val="43137"/>
                    </a:srgbClr>
                  </a:outerShdw>
                </a:effectLst>
                <a:latin typeface="+mn-lt"/>
              </a:rPr>
              <a:t>Reasons to Complete an EMT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9232071-F7BE-4E64-9DE1-916B306E9BF1}" type="slidenum">
              <a:rPr lang="en-US" altLang="en-US" smtClean="0">
                <a:solidFill>
                  <a:srgbClr val="FFFFFF"/>
                </a:solidFill>
              </a:rPr>
              <a:pPr/>
              <a:t>6</a:t>
            </a:fld>
            <a:endParaRPr lang="en-US" altLang="en-US">
              <a:solidFill>
                <a:srgbClr val="FFFFFF"/>
              </a:solidFill>
            </a:endParaRPr>
          </a:p>
        </p:txBody>
      </p:sp>
      <p:sp>
        <p:nvSpPr>
          <p:cNvPr id="2" name="Rectangle 1"/>
          <p:cNvSpPr/>
          <p:nvPr/>
        </p:nvSpPr>
        <p:spPr>
          <a:xfrm>
            <a:off x="329738" y="228600"/>
            <a:ext cx="6096000" cy="5047536"/>
          </a:xfrm>
          <a:prstGeom prst="rect">
            <a:avLst/>
          </a:prstGeom>
        </p:spPr>
        <p:txBody>
          <a:bodyPr wrap="square" lIns="91440" tIns="45720" rIns="91440" bIns="45720" anchor="t">
            <a:spAutoFit/>
          </a:bodyPr>
          <a:lstStyle/>
          <a:p>
            <a:r>
              <a:rPr lang="en-US" sz="1400" b="1">
                <a:latin typeface="Calibri"/>
                <a:cs typeface="Calibri"/>
              </a:rPr>
              <a:t>Reportable Category #6:</a:t>
            </a:r>
            <a:r>
              <a:rPr lang="en-US" sz="1400">
                <a:latin typeface="Calibri"/>
                <a:cs typeface="Calibri"/>
              </a:rPr>
              <a:t> All events where there is any threat or action, verbal or non-verbal, which conveys a significant risk of immediate harm or injury and results in reasonable concern that such harm will be inflicted.</a:t>
            </a:r>
            <a:endParaRPr lang="en-US" sz="1400">
              <a:effectLst/>
              <a:latin typeface="Calibri"/>
              <a:cs typeface="Calibri"/>
            </a:endParaRPr>
          </a:p>
          <a:p>
            <a:endParaRPr lang="en-US" sz="1400">
              <a:effectLst/>
              <a:latin typeface="Calibri" panose="020F0502020204030204" pitchFamily="34" charset="0"/>
            </a:endParaRPr>
          </a:p>
          <a:p>
            <a:r>
              <a:rPr lang="en-US" sz="1400" b="1">
                <a:latin typeface="Calibri" panose="020F0502020204030204" pitchFamily="34" charset="0"/>
              </a:rPr>
              <a:t>Reportable Category #7:</a:t>
            </a:r>
            <a:r>
              <a:rPr lang="en-US" sz="1400">
                <a:latin typeface="Calibri" panose="020F0502020204030204" pitchFamily="34" charset="0"/>
              </a:rPr>
              <a:t>  All events where the consumer ingests a non-food item (any item that is not food, water, medication, or other commonly ingestible items).</a:t>
            </a:r>
            <a:endParaRPr lang="en-US" sz="1400">
              <a:effectLst/>
              <a:latin typeface="Calibri" panose="020F0502020204030204" pitchFamily="34" charset="0"/>
            </a:endParaRPr>
          </a:p>
          <a:p>
            <a:endParaRPr lang="en-US" sz="1400">
              <a:effectLst/>
              <a:latin typeface="Calibri" panose="020F0502020204030204" pitchFamily="34" charset="0"/>
            </a:endParaRPr>
          </a:p>
          <a:p>
            <a:r>
              <a:rPr lang="en-US" sz="1400" b="1">
                <a:latin typeface="Calibri" panose="020F0502020204030204" pitchFamily="34" charset="0"/>
              </a:rPr>
              <a:t>Reportable Category #8:</a:t>
            </a:r>
            <a:r>
              <a:rPr lang="en-US" sz="1400">
                <a:latin typeface="Calibri" panose="020F0502020204030204" pitchFamily="34" charset="0"/>
              </a:rPr>
              <a:t> All events that result in a need for an individual to receive life-saving intervention or medical/psychiatric emergency intervention.</a:t>
            </a:r>
            <a:endParaRPr lang="en-US" sz="1400">
              <a:effectLst/>
              <a:latin typeface="Calibri" panose="020F0502020204030204" pitchFamily="34" charset="0"/>
            </a:endParaRPr>
          </a:p>
          <a:p>
            <a:endParaRPr lang="en-US" sz="1400">
              <a:effectLst/>
              <a:latin typeface="Calibri" panose="020F0502020204030204" pitchFamily="34" charset="0"/>
            </a:endParaRPr>
          </a:p>
          <a:p>
            <a:endParaRPr lang="en-US" sz="1400">
              <a:effectLst/>
              <a:latin typeface="Calibri" panose="020F0502020204030204" pitchFamily="34" charset="0"/>
            </a:endParaRPr>
          </a:p>
          <a:p>
            <a:r>
              <a:rPr lang="en-US" sz="1400" b="1">
                <a:latin typeface="Calibri" panose="020F0502020204030204" pitchFamily="34" charset="0"/>
              </a:rPr>
              <a:t> DMH Event Report Form should still be filled out for the following:</a:t>
            </a:r>
            <a:endParaRPr lang="en-US" sz="1400">
              <a:effectLst/>
              <a:latin typeface="Calibri" panose="020F0502020204030204" pitchFamily="34" charset="0"/>
            </a:endParaRPr>
          </a:p>
          <a:p>
            <a:pPr marL="742950" lvl="1" indent="-285750">
              <a:buFont typeface="Arial" panose="020B0604020202020204" pitchFamily="34" charset="0"/>
              <a:buChar char="•"/>
            </a:pPr>
            <a:r>
              <a:rPr lang="en-US" sz="1400">
                <a:latin typeface="Calibri"/>
                <a:cs typeface="Calibri"/>
              </a:rPr>
              <a:t>Behavior of an </a:t>
            </a:r>
            <a:r>
              <a:rPr lang="en-US" sz="1400" b="1">
                <a:latin typeface="Calibri"/>
                <a:cs typeface="Calibri"/>
              </a:rPr>
              <a:t>unusual nature </a:t>
            </a:r>
            <a:r>
              <a:rPr lang="en-US" sz="1400">
                <a:latin typeface="Calibri"/>
                <a:cs typeface="Calibri"/>
              </a:rPr>
              <a:t>for the individual</a:t>
            </a:r>
            <a:endParaRPr lang="en-US" sz="1400">
              <a:effectLst/>
              <a:latin typeface="Calibri" panose="020F0502020204030204" pitchFamily="34" charset="0"/>
              <a:cs typeface="Calibri"/>
            </a:endParaRPr>
          </a:p>
          <a:p>
            <a:pPr marL="742950" lvl="1" indent="-285750">
              <a:buFont typeface="Arial" panose="020B0604020202020204" pitchFamily="34" charset="0"/>
              <a:buChar char="•"/>
            </a:pPr>
            <a:r>
              <a:rPr lang="en-US" sz="1400">
                <a:latin typeface="Calibri"/>
                <a:cs typeface="Calibri"/>
              </a:rPr>
              <a:t>Individual escalations that result in injury of staff or individual</a:t>
            </a:r>
            <a:endParaRPr lang="en-US" sz="1400">
              <a:effectLst/>
              <a:latin typeface="Calibri"/>
              <a:cs typeface="Calibri"/>
            </a:endParaRPr>
          </a:p>
          <a:p>
            <a:pPr marL="742950" lvl="1" indent="-285750">
              <a:buFont typeface="Arial" panose="020B0604020202020204" pitchFamily="34" charset="0"/>
              <a:buChar char="•"/>
            </a:pPr>
            <a:r>
              <a:rPr lang="en-US" sz="1400">
                <a:latin typeface="Calibri" panose="020F0502020204030204" pitchFamily="34" charset="0"/>
              </a:rPr>
              <a:t>Property Damage that results in an item needing replacement (including staff, consumer, and community property)</a:t>
            </a:r>
            <a:endParaRPr lang="en-US" sz="1400">
              <a:effectLst/>
              <a:latin typeface="Calibri" panose="020F0502020204030204" pitchFamily="34" charset="0"/>
            </a:endParaRPr>
          </a:p>
          <a:p>
            <a:pPr marL="742950" lvl="1" indent="-285750">
              <a:buFont typeface="Arial" panose="020B0604020202020204" pitchFamily="34" charset="0"/>
              <a:buChar char="•"/>
            </a:pPr>
            <a:r>
              <a:rPr lang="en-US" sz="1400">
                <a:latin typeface="Calibri" panose="020F0502020204030204" pitchFamily="34" charset="0"/>
              </a:rPr>
              <a:t>Elopement</a:t>
            </a:r>
            <a:endParaRPr lang="en-US" sz="1400">
              <a:effectLst/>
              <a:latin typeface="Calibri" panose="020F0502020204030204" pitchFamily="34" charset="0"/>
            </a:endParaRPr>
          </a:p>
          <a:p>
            <a:pPr marL="742950" lvl="1" indent="-285750">
              <a:buFont typeface="Arial" panose="020B0604020202020204" pitchFamily="34" charset="0"/>
              <a:buChar char="•"/>
            </a:pPr>
            <a:r>
              <a:rPr lang="en-US" sz="1400">
                <a:latin typeface="Calibri"/>
                <a:cs typeface="Calibri"/>
              </a:rPr>
              <a:t>Vehicle collisions or accidents where an  individual is present in an involved vehicle</a:t>
            </a:r>
            <a:endParaRPr lang="en-US" sz="1400">
              <a:effectLst/>
              <a:latin typeface="Calibri"/>
              <a:cs typeface="Calibri"/>
            </a:endParaRPr>
          </a:p>
          <a:p>
            <a:pPr marL="742950" lvl="1" indent="-285750">
              <a:buFont typeface="Arial" panose="020B0604020202020204" pitchFamily="34" charset="0"/>
              <a:buChar char="•"/>
            </a:pPr>
            <a:r>
              <a:rPr lang="en-US" sz="1400">
                <a:latin typeface="Calibri"/>
                <a:cs typeface="Calibri"/>
              </a:rPr>
              <a:t>Falls or drops by the individual</a:t>
            </a:r>
            <a:endParaRPr lang="en-US" sz="1400">
              <a:effectLst/>
              <a:latin typeface="Calibri" panose="020F0502020204030204" pitchFamily="34" charset="0"/>
              <a:cs typeface="Calibri"/>
            </a:endParaRPr>
          </a:p>
          <a:p>
            <a:pPr marL="742950" lvl="1" indent="-285750">
              <a:buFont typeface="Arial" panose="020B0604020202020204" pitchFamily="34" charset="0"/>
              <a:buChar char="•"/>
            </a:pPr>
            <a:r>
              <a:rPr lang="en-US" sz="1400">
                <a:latin typeface="Calibri"/>
                <a:cs typeface="Calibri"/>
              </a:rPr>
              <a:t>Individual altercation</a:t>
            </a:r>
          </a:p>
          <a:p>
            <a:pPr marL="742950" lvl="1" indent="-285750">
              <a:buFont typeface="Arial" panose="020B0604020202020204" pitchFamily="34" charset="0"/>
              <a:buChar char="•"/>
            </a:pPr>
            <a:r>
              <a:rPr lang="en-US" sz="1400">
                <a:latin typeface="Calibri" panose="020F0502020204030204" pitchFamily="34" charset="0"/>
              </a:rPr>
              <a:t>Any other situations that staff deems necessary to report</a:t>
            </a:r>
            <a:endParaRPr lang="en-US" sz="1400">
              <a:effectLst/>
              <a:latin typeface="Calibri" panose="020F0502020204030204" pitchFamily="34" charset="0"/>
            </a:endParaRPr>
          </a:p>
        </p:txBody>
      </p:sp>
      <p:pic>
        <p:nvPicPr>
          <p:cNvPr id="3" name="Picture 2" descr="A screenshot of a computer&#10;&#10;AI-generated content may be incorrect.">
            <a:extLst>
              <a:ext uri="{FF2B5EF4-FFF2-40B4-BE49-F238E27FC236}">
                <a16:creationId xmlns:a16="http://schemas.microsoft.com/office/drawing/2014/main" id="{5632456D-242E-9A75-3C56-7D496B4CD1AB}"/>
              </a:ext>
            </a:extLst>
          </p:cNvPr>
          <p:cNvPicPr>
            <a:picLocks noChangeAspect="1"/>
          </p:cNvPicPr>
          <p:nvPr/>
        </p:nvPicPr>
        <p:blipFill>
          <a:blip r:embed="rId3"/>
          <a:stretch>
            <a:fillRect/>
          </a:stretch>
        </p:blipFill>
        <p:spPr>
          <a:xfrm>
            <a:off x="5043" y="5269845"/>
            <a:ext cx="3028950" cy="3566273"/>
          </a:xfrm>
          <a:prstGeom prst="rect">
            <a:avLst/>
          </a:prstGeom>
        </p:spPr>
      </p:pic>
      <p:pic>
        <p:nvPicPr>
          <p:cNvPr id="4" name="Picture 3" descr="A screenshot of a computer&#10;&#10;AI-generated content may be incorrect.">
            <a:extLst>
              <a:ext uri="{FF2B5EF4-FFF2-40B4-BE49-F238E27FC236}">
                <a16:creationId xmlns:a16="http://schemas.microsoft.com/office/drawing/2014/main" id="{B9A69ED0-48C4-BB32-1C9B-8D521655F361}"/>
              </a:ext>
            </a:extLst>
          </p:cNvPr>
          <p:cNvPicPr>
            <a:picLocks noChangeAspect="1"/>
          </p:cNvPicPr>
          <p:nvPr/>
        </p:nvPicPr>
        <p:blipFill>
          <a:blip r:embed="rId4"/>
          <a:stretch>
            <a:fillRect/>
          </a:stretch>
        </p:blipFill>
        <p:spPr>
          <a:xfrm>
            <a:off x="2332786" y="5275450"/>
            <a:ext cx="4048127" cy="354162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D2277C-2D09-43D3-B088-917F4001A185}" type="slidenum">
              <a:rPr lang="en-US" altLang="en-US" smtClean="0">
                <a:solidFill>
                  <a:srgbClr val="FFFFFF"/>
                </a:solidFill>
              </a:rPr>
              <a:pPr/>
              <a:t>7</a:t>
            </a:fld>
            <a:endParaRPr lang="en-US" altLang="en-US">
              <a:solidFill>
                <a:srgbClr val="FFFFFF"/>
              </a:solidFill>
            </a:endParaRPr>
          </a:p>
        </p:txBody>
      </p:sp>
      <p:sp>
        <p:nvSpPr>
          <p:cNvPr id="17412" name="TextBox 4"/>
          <p:cNvSpPr txBox="1">
            <a:spLocks noChangeArrowheads="1"/>
          </p:cNvSpPr>
          <p:nvPr/>
        </p:nvSpPr>
        <p:spPr bwMode="auto">
          <a:xfrm>
            <a:off x="357763" y="408716"/>
            <a:ext cx="5715000" cy="6924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b="1" dirty="0">
                <a:latin typeface="Calibri"/>
                <a:ea typeface="Calibri"/>
                <a:cs typeface="Calibri"/>
              </a:rPr>
              <a:t>If the event is considered a DMH Critical Incident, you'll mark critical on Setworks. Critical Incidents are defined as follows:</a:t>
            </a:r>
            <a:endParaRPr lang="en-US" sz="1600" dirty="0">
              <a:latin typeface="Calibri"/>
              <a:ea typeface="Calibri"/>
              <a:cs typeface="Calibri"/>
            </a:endParaRPr>
          </a:p>
          <a:p>
            <a:endParaRPr lang="en-US" sz="1600" b="1">
              <a:latin typeface="Calibri"/>
              <a:cs typeface="Calibri"/>
            </a:endParaRPr>
          </a:p>
          <a:p>
            <a:pPr marL="1200150" lvl="2" indent="-285750">
              <a:buFont typeface="Arial" panose="020B0604020202020204" pitchFamily="34" charset="0"/>
              <a:buChar char="•"/>
            </a:pPr>
            <a:r>
              <a:rPr lang="en-US" sz="1600" dirty="0">
                <a:latin typeface="Calibri"/>
                <a:cs typeface="Calibri"/>
              </a:rPr>
              <a:t>Death of an individual suspected to be other than natural causes.</a:t>
            </a:r>
            <a:endParaRPr lang="en-US" sz="1600" dirty="0">
              <a:latin typeface="Calibri"/>
              <a:ea typeface="Calibri"/>
              <a:cs typeface="Calibri"/>
            </a:endParaRPr>
          </a:p>
          <a:p>
            <a:pPr marL="1200150" lvl="2" indent="-285750">
              <a:buFont typeface="Arial" panose="020B0604020202020204" pitchFamily="34" charset="0"/>
              <a:buChar char="•"/>
            </a:pPr>
            <a:r>
              <a:rPr lang="en-US" sz="1600" dirty="0">
                <a:latin typeface="Calibri"/>
                <a:cs typeface="Calibri"/>
              </a:rPr>
              <a:t>Injury to an individual.</a:t>
            </a:r>
            <a:endParaRPr lang="en-US" sz="1600" dirty="0">
              <a:latin typeface="Calibri"/>
              <a:ea typeface="Calibri"/>
              <a:cs typeface="Calibri"/>
            </a:endParaRPr>
          </a:p>
          <a:p>
            <a:pPr marL="1200150" lvl="2" indent="-285750">
              <a:buFont typeface="Arial" panose="020B0604020202020204" pitchFamily="34" charset="0"/>
              <a:buChar char="•"/>
            </a:pPr>
            <a:r>
              <a:rPr lang="en-US" sz="1600" dirty="0">
                <a:latin typeface="Calibri"/>
                <a:cs typeface="Calibri"/>
              </a:rPr>
              <a:t>Any incident of abuse/neglect, including abuse/neglect involving death, serious injury, and sexual abuse.</a:t>
            </a:r>
            <a:endParaRPr lang="en-US" sz="1600" dirty="0">
              <a:latin typeface="Calibri"/>
              <a:ea typeface="Calibri"/>
              <a:cs typeface="Calibri"/>
            </a:endParaRPr>
          </a:p>
          <a:p>
            <a:pPr marL="1200150" lvl="2" indent="-285750">
              <a:buFont typeface="Arial" panose="020B0604020202020204" pitchFamily="34" charset="0"/>
              <a:buChar char="•"/>
            </a:pPr>
            <a:r>
              <a:rPr lang="en-US" sz="1600" dirty="0">
                <a:latin typeface="Calibri"/>
                <a:cs typeface="Calibri"/>
              </a:rPr>
              <a:t>Selling food stamps; individual offering to buy staff anything (gifts, food, household items, etc.)</a:t>
            </a:r>
            <a:endParaRPr lang="en-US" sz="1600" dirty="0">
              <a:latin typeface="Calibri"/>
              <a:ea typeface="Calibri"/>
              <a:cs typeface="Calibri"/>
            </a:endParaRPr>
          </a:p>
          <a:p>
            <a:pPr marL="1200150" lvl="2" indent="-285750">
              <a:buFont typeface="Arial" panose="020B0604020202020204" pitchFamily="34" charset="0"/>
              <a:buChar char="•"/>
            </a:pPr>
            <a:r>
              <a:rPr lang="en-US" sz="1600" dirty="0">
                <a:latin typeface="Calibri"/>
                <a:cs typeface="Calibri"/>
              </a:rPr>
              <a:t>Suicide attempt resulting in an injury requiring medical intervention</a:t>
            </a:r>
            <a:endParaRPr lang="en-US" sz="1600" dirty="0">
              <a:latin typeface="Calibri"/>
              <a:ea typeface="Calibri"/>
              <a:cs typeface="Calibri"/>
            </a:endParaRPr>
          </a:p>
          <a:p>
            <a:pPr marL="1200150" lvl="2" indent="-285750">
              <a:buFont typeface="Arial" panose="020B0604020202020204" pitchFamily="34" charset="0"/>
              <a:buChar char="•"/>
            </a:pPr>
            <a:r>
              <a:rPr lang="en-US" sz="1600" dirty="0">
                <a:latin typeface="Calibri"/>
                <a:ea typeface="Calibri"/>
                <a:cs typeface="Calibri"/>
              </a:rPr>
              <a:t>Elopement with law enforcement contacted or involved</a:t>
            </a:r>
            <a:endParaRPr lang="en-US" sz="1600">
              <a:latin typeface="Calibri"/>
              <a:ea typeface="Calibri"/>
              <a:cs typeface="Calibri"/>
            </a:endParaRPr>
          </a:p>
          <a:p>
            <a:pPr marL="1200150" lvl="2" indent="-285750">
              <a:buFont typeface="Arial" panose="020B0604020202020204" pitchFamily="34" charset="0"/>
              <a:buChar char="•"/>
            </a:pPr>
            <a:r>
              <a:rPr lang="en-US" sz="1600" dirty="0">
                <a:latin typeface="Calibri"/>
                <a:cs typeface="Calibri"/>
              </a:rPr>
              <a:t>Criminal activity reported to law enforcement involving an individual as a perpetrator or victim when the activity occurs at a facility. If not at a facility, then the criminal activity is serious (felony, etc.)</a:t>
            </a:r>
            <a:endParaRPr lang="en-US" sz="1600" dirty="0">
              <a:latin typeface="Calibri"/>
              <a:ea typeface="Calibri"/>
              <a:cs typeface="Calibri"/>
            </a:endParaRPr>
          </a:p>
          <a:p>
            <a:pPr marL="1200150" lvl="2" indent="-285750">
              <a:buFont typeface="Arial" panose="020B0604020202020204" pitchFamily="34" charset="0"/>
              <a:buChar char="•"/>
            </a:pPr>
            <a:r>
              <a:rPr lang="en-US" sz="1600" dirty="0">
                <a:latin typeface="Calibri"/>
                <a:ea typeface="Calibri"/>
                <a:cs typeface="Calibri"/>
              </a:rPr>
              <a:t>Fire, theft, or natural disaster resulting in extensive property damage, loss or disruption of service in department state operated facilities. </a:t>
            </a:r>
          </a:p>
          <a:p>
            <a:pPr marL="1200150" lvl="2" indent="-285750">
              <a:buFont typeface="Arial" panose="020B0604020202020204" pitchFamily="34" charset="0"/>
              <a:buChar char="•"/>
            </a:pPr>
            <a:endParaRPr lang="en-US" sz="1600" dirty="0">
              <a:latin typeface="Calibri"/>
              <a:ea typeface="Calibri" pitchFamily="34" charset="0"/>
              <a:cs typeface="Calibri"/>
            </a:endParaRPr>
          </a:p>
          <a:p>
            <a:pPr marL="1200150" lvl="2" indent="-285750">
              <a:buFont typeface="Arial" panose="020B0604020202020204" pitchFamily="34" charset="0"/>
              <a:buChar char="•"/>
            </a:pPr>
            <a:endParaRPr lang="en-US" sz="1600" b="1" dirty="0">
              <a:latin typeface="Calibri" pitchFamily="34" charset="0"/>
              <a:ea typeface="Calibri" pitchFamily="34" charset="0"/>
              <a:cs typeface="Calibri"/>
            </a:endParaRPr>
          </a:p>
          <a:p>
            <a:endParaRPr lang="en-US" altLang="en-US" sz="2800" b="1" i="1" dirty="0">
              <a:latin typeface="Calibri"/>
              <a:ea typeface="Calibri"/>
              <a:cs typeface="Calibri"/>
            </a:endParaRPr>
          </a:p>
        </p:txBody>
      </p:sp>
      <p:pic>
        <p:nvPicPr>
          <p:cNvPr id="2" name="Picture 1" descr="A screenshot of a computer&#10;&#10;AI-generated content may be incorrect.">
            <a:extLst>
              <a:ext uri="{FF2B5EF4-FFF2-40B4-BE49-F238E27FC236}">
                <a16:creationId xmlns:a16="http://schemas.microsoft.com/office/drawing/2014/main" id="{D6558EA8-376B-DCCE-B3DA-CBA680A72232}"/>
              </a:ext>
            </a:extLst>
          </p:cNvPr>
          <p:cNvPicPr>
            <a:picLocks noChangeAspect="1"/>
          </p:cNvPicPr>
          <p:nvPr/>
        </p:nvPicPr>
        <p:blipFill>
          <a:blip r:embed="rId3"/>
          <a:stretch>
            <a:fillRect/>
          </a:stretch>
        </p:blipFill>
        <p:spPr>
          <a:xfrm>
            <a:off x="676890" y="6189406"/>
            <a:ext cx="5270704" cy="288576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7DCDBB8-296F-47CD-A99F-4E47DB65E47F}" type="slidenum">
              <a:rPr lang="en-US" altLang="en-US" smtClean="0">
                <a:solidFill>
                  <a:srgbClr val="FFFFFF"/>
                </a:solidFill>
              </a:rPr>
              <a:pPr/>
              <a:t>8</a:t>
            </a:fld>
            <a:endParaRPr lang="en-US" altLang="en-US">
              <a:solidFill>
                <a:srgbClr val="FFFFFF"/>
              </a:solidFill>
            </a:endParaRPr>
          </a:p>
        </p:txBody>
      </p:sp>
      <p:sp>
        <p:nvSpPr>
          <p:cNvPr id="3" name="TextBox 2"/>
          <p:cNvSpPr txBox="1"/>
          <p:nvPr/>
        </p:nvSpPr>
        <p:spPr>
          <a:xfrm>
            <a:off x="762000" y="228600"/>
            <a:ext cx="5181600" cy="1323439"/>
          </a:xfrm>
          <a:prstGeom prst="rect">
            <a:avLst/>
          </a:prstGeom>
          <a:noFill/>
        </p:spPr>
        <p:txBody>
          <a:bodyPr>
            <a:spAutoFit/>
          </a:bodyPr>
          <a:lstStyle/>
          <a:p>
            <a:pPr algn="ctr">
              <a:defRPr/>
            </a:pPr>
            <a:r>
              <a:rPr lang="en-US" sz="4000">
                <a:effectLst>
                  <a:outerShdw blurRad="38100" dist="38100" dir="2700000" algn="tl">
                    <a:srgbClr val="000000">
                      <a:alpha val="43137"/>
                    </a:srgbClr>
                  </a:outerShdw>
                </a:effectLst>
                <a:latin typeface="Calibri" pitchFamily="34" charset="0"/>
                <a:cs typeface="Calibri" pitchFamily="34" charset="0"/>
              </a:rPr>
              <a:t>What about Medication Errors?</a:t>
            </a:r>
          </a:p>
        </p:txBody>
      </p:sp>
      <p:sp>
        <p:nvSpPr>
          <p:cNvPr id="4" name="TextBox 3"/>
          <p:cNvSpPr txBox="1"/>
          <p:nvPr/>
        </p:nvSpPr>
        <p:spPr>
          <a:xfrm>
            <a:off x="398929" y="4572000"/>
            <a:ext cx="5791200" cy="4524315"/>
          </a:xfrm>
          <a:prstGeom prst="rect">
            <a:avLst/>
          </a:prstGeom>
          <a:noFill/>
        </p:spPr>
        <p:txBody>
          <a:bodyPr lIns="91440" tIns="45720" rIns="91440" bIns="45720" anchor="t">
            <a:spAutoFit/>
          </a:bodyPr>
          <a:lstStyle/>
          <a:p>
            <a:pPr>
              <a:defRPr/>
            </a:pPr>
            <a:r>
              <a:rPr lang="en-US" sz="1600" b="1" dirty="0">
                <a:latin typeface="Calibri" pitchFamily="34" charset="0"/>
                <a:cs typeface="Calibri" pitchFamily="34" charset="0"/>
              </a:rPr>
              <a:t>Notes Regarding Medication Errors:</a:t>
            </a:r>
          </a:p>
          <a:p>
            <a:pPr>
              <a:defRPr/>
            </a:pPr>
            <a:endParaRPr lang="en-US" sz="1600" dirty="0">
              <a:latin typeface="Calibri" pitchFamily="34" charset="0"/>
              <a:cs typeface="Calibri" pitchFamily="34" charset="0"/>
            </a:endParaRPr>
          </a:p>
          <a:p>
            <a:pPr marL="285750" indent="-285750">
              <a:buFont typeface="Arial" pitchFamily="34" charset="0"/>
              <a:buChar char="•"/>
              <a:defRPr/>
            </a:pPr>
            <a:r>
              <a:rPr lang="en-US" sz="1600" dirty="0">
                <a:latin typeface="Calibri"/>
                <a:cs typeface="Calibri"/>
              </a:rPr>
              <a:t>Medication errors are completed on paper forms or in Setworks in each location.</a:t>
            </a:r>
          </a:p>
          <a:p>
            <a:pPr marL="285750" indent="-285750">
              <a:buFont typeface="Arial" pitchFamily="34" charset="0"/>
              <a:buChar char="•"/>
              <a:defRPr/>
            </a:pPr>
            <a:r>
              <a:rPr lang="en-US" sz="1600" dirty="0">
                <a:latin typeface="Calibri"/>
                <a:cs typeface="Calibri"/>
              </a:rPr>
              <a:t>If the medication error occurs when the individual is not in care, it is not an error that we report. </a:t>
            </a:r>
            <a:endParaRPr lang="en-US" sz="1600" dirty="0">
              <a:latin typeface="Calibri" pitchFamily="34" charset="0"/>
              <a:cs typeface="Calibri" pitchFamily="34" charset="0"/>
            </a:endParaRPr>
          </a:p>
          <a:p>
            <a:pPr marL="285750" indent="-285750">
              <a:buFont typeface="Arial" pitchFamily="34" charset="0"/>
              <a:buChar char="•"/>
              <a:defRPr/>
            </a:pPr>
            <a:r>
              <a:rPr lang="en-US" sz="1600" dirty="0">
                <a:latin typeface="Calibri"/>
                <a:cs typeface="Calibri"/>
              </a:rPr>
              <a:t>Managers/Directors will be responsible for determining the severity of the Med error.</a:t>
            </a:r>
          </a:p>
          <a:p>
            <a:pPr marL="742950" lvl="1" indent="-285750">
              <a:buFont typeface="Arial" pitchFamily="34" charset="0"/>
              <a:buChar char="•"/>
              <a:defRPr/>
            </a:pPr>
            <a:r>
              <a:rPr lang="en-US" sz="1600" dirty="0">
                <a:latin typeface="Calibri" pitchFamily="34" charset="0"/>
                <a:cs typeface="Calibri" pitchFamily="34" charset="0"/>
              </a:rPr>
              <a:t>Most med errors will be determined ‘Minimal’ unless medical treatment and/or intervention  is required</a:t>
            </a:r>
          </a:p>
          <a:p>
            <a:pPr marL="742950" lvl="1" indent="-285750">
              <a:buFont typeface="Arial" pitchFamily="34" charset="0"/>
              <a:buChar char="•"/>
              <a:defRPr/>
            </a:pPr>
            <a:r>
              <a:rPr lang="en-US" sz="1600" dirty="0">
                <a:latin typeface="Calibri"/>
                <a:cs typeface="Calibri"/>
              </a:rPr>
              <a:t>Contacting the doctor regarding the med error is not considered medical treatment and/or intervention unless the physician gives an order to counteract the med error (i.e., ER visit, change in dosage schedule, etc.)</a:t>
            </a:r>
          </a:p>
          <a:p>
            <a:pPr marL="742950" lvl="1" indent="-285750">
              <a:buFont typeface="Arial" pitchFamily="34" charset="0"/>
              <a:buChar char="•"/>
              <a:defRPr/>
            </a:pPr>
            <a:r>
              <a:rPr lang="en-US" sz="1600" dirty="0">
                <a:latin typeface="Calibri"/>
                <a:cs typeface="Calibri"/>
              </a:rPr>
              <a:t>Missing a dosage</a:t>
            </a:r>
            <a:endParaRPr lang="en-US" sz="1600" dirty="0">
              <a:latin typeface="Calibri" pitchFamily="34" charset="0"/>
              <a:cs typeface="Calibri" pitchFamily="34" charset="0"/>
            </a:endParaRPr>
          </a:p>
          <a:p>
            <a:pPr marL="742950" lvl="1" indent="-285750">
              <a:buFont typeface="Arial" pitchFamily="34" charset="0"/>
              <a:buChar char="•"/>
              <a:defRPr/>
            </a:pPr>
            <a:r>
              <a:rPr lang="en-US" sz="1600" dirty="0">
                <a:latin typeface="Calibri"/>
                <a:cs typeface="Calibri"/>
              </a:rPr>
              <a:t>Giving an individual the wrong meds</a:t>
            </a:r>
          </a:p>
          <a:p>
            <a:pPr marL="742950" lvl="1" indent="-285750">
              <a:buFont typeface="Arial" pitchFamily="34" charset="0"/>
              <a:buChar char="•"/>
              <a:defRPr/>
            </a:pPr>
            <a:r>
              <a:rPr lang="en-US" sz="1600" dirty="0">
                <a:latin typeface="Calibri"/>
                <a:cs typeface="Calibri"/>
              </a:rPr>
              <a:t>Giving too much medication</a:t>
            </a:r>
          </a:p>
          <a:p>
            <a:pPr marL="742950" lvl="1" indent="-285750">
              <a:buFont typeface="Arial" pitchFamily="34" charset="0"/>
              <a:buChar char="•"/>
              <a:defRPr/>
            </a:pPr>
            <a:r>
              <a:rPr lang="en-US" sz="1600" dirty="0">
                <a:latin typeface="Calibri"/>
                <a:cs typeface="Calibri"/>
              </a:rPr>
              <a:t>Giving discontinued medication</a:t>
            </a:r>
          </a:p>
        </p:txBody>
      </p:sp>
      <p:pic>
        <p:nvPicPr>
          <p:cNvPr id="2" name="Picture 1" descr="A screenshot of a computer&#10;&#10;AI-generated content may be incorrect.">
            <a:extLst>
              <a:ext uri="{FF2B5EF4-FFF2-40B4-BE49-F238E27FC236}">
                <a16:creationId xmlns:a16="http://schemas.microsoft.com/office/drawing/2014/main" id="{29882D50-3016-6228-0EDC-5BB3F65E586D}"/>
              </a:ext>
            </a:extLst>
          </p:cNvPr>
          <p:cNvPicPr>
            <a:picLocks noChangeAspect="1"/>
          </p:cNvPicPr>
          <p:nvPr/>
        </p:nvPicPr>
        <p:blipFill>
          <a:blip r:embed="rId3"/>
          <a:stretch>
            <a:fillRect/>
          </a:stretch>
        </p:blipFill>
        <p:spPr>
          <a:xfrm>
            <a:off x="757436" y="1552331"/>
            <a:ext cx="5064499" cy="306985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22734D6-ECA7-4732-90F0-AA111175D70A}" type="slidenum">
              <a:rPr lang="en-US" altLang="en-US" smtClean="0">
                <a:solidFill>
                  <a:srgbClr val="FFFFFF"/>
                </a:solidFill>
              </a:rPr>
              <a:pPr/>
              <a:t>9</a:t>
            </a:fld>
            <a:endParaRPr lang="en-US" altLang="en-US">
              <a:solidFill>
                <a:srgbClr val="FFFFFF"/>
              </a:solidFill>
            </a:endParaRPr>
          </a:p>
        </p:txBody>
      </p:sp>
      <p:sp>
        <p:nvSpPr>
          <p:cNvPr id="3" name="TextBox 2"/>
          <p:cNvSpPr txBox="1"/>
          <p:nvPr/>
        </p:nvSpPr>
        <p:spPr>
          <a:xfrm>
            <a:off x="255495" y="1210235"/>
            <a:ext cx="5930900" cy="5970865"/>
          </a:xfrm>
          <a:prstGeom prst="rect">
            <a:avLst/>
          </a:prstGeom>
          <a:noFill/>
        </p:spPr>
        <p:txBody>
          <a:bodyPr lIns="91440" tIns="45720" rIns="91440" bIns="45720" anchor="t">
            <a:spAutoFit/>
          </a:bodyPr>
          <a:lstStyle/>
          <a:p>
            <a:pPr marL="285750" indent="-285750">
              <a:buFont typeface="Arial" pitchFamily="34" charset="0"/>
              <a:buChar char="•"/>
              <a:defRPr/>
            </a:pPr>
            <a:endParaRPr lang="en-US" sz="2100" dirty="0">
              <a:latin typeface="Calibri"/>
              <a:ea typeface="Calibri"/>
              <a:cs typeface="Calibri"/>
            </a:endParaRPr>
          </a:p>
          <a:p>
            <a:pPr marL="285750" indent="-285750">
              <a:buFont typeface="Arial" pitchFamily="34" charset="0"/>
              <a:buChar char="•"/>
              <a:defRPr/>
            </a:pPr>
            <a:r>
              <a:rPr lang="en-US" sz="2100" dirty="0">
                <a:latin typeface="Calibri"/>
                <a:cs typeface="Calibri"/>
              </a:rPr>
              <a:t>The Physician’s Written Order should be written exactly how it is on the MAR</a:t>
            </a:r>
            <a:endParaRPr lang="en-US" sz="2100" dirty="0">
              <a:latin typeface="Calibri"/>
              <a:ea typeface="Calibri"/>
              <a:cs typeface="Calibri"/>
            </a:endParaRPr>
          </a:p>
          <a:p>
            <a:pPr marL="285750" indent="-285750">
              <a:buFont typeface="Arial" pitchFamily="34" charset="0"/>
              <a:buChar char="•"/>
              <a:defRPr/>
            </a:pPr>
            <a:r>
              <a:rPr lang="en-US" sz="2100" dirty="0">
                <a:latin typeface="Calibri"/>
                <a:cs typeface="Calibri"/>
              </a:rPr>
              <a:t>Be sure to follow the chain of command within the home.</a:t>
            </a:r>
            <a:endParaRPr lang="en-US" sz="2100" dirty="0">
              <a:latin typeface="Calibri"/>
              <a:ea typeface="Calibri"/>
              <a:cs typeface="Calibri"/>
            </a:endParaRPr>
          </a:p>
          <a:p>
            <a:pPr marL="285750" indent="-285750">
              <a:buFont typeface="Arial" pitchFamily="34" charset="0"/>
              <a:buChar char="•"/>
              <a:defRPr/>
            </a:pPr>
            <a:r>
              <a:rPr lang="en-US" sz="2100" dirty="0">
                <a:latin typeface="Calibri"/>
                <a:cs typeface="Calibri"/>
              </a:rPr>
              <a:t>If this is an abuse/neglect incident, the Manager will notify the ISL Director </a:t>
            </a:r>
            <a:r>
              <a:rPr lang="en-US" sz="2100" b="1" dirty="0">
                <a:latin typeface="Calibri"/>
                <a:cs typeface="Calibri"/>
              </a:rPr>
              <a:t>immediately by phone.</a:t>
            </a:r>
            <a:endParaRPr lang="en-US" sz="2100" b="1" dirty="0">
              <a:latin typeface="Calibri"/>
              <a:ea typeface="Calibri"/>
              <a:cs typeface="Calibri"/>
            </a:endParaRPr>
          </a:p>
          <a:p>
            <a:pPr marL="285750" indent="-285750">
              <a:buFont typeface="Arial" pitchFamily="34" charset="0"/>
              <a:buChar char="•"/>
              <a:defRPr/>
            </a:pPr>
            <a:r>
              <a:rPr lang="en-US" sz="2100" dirty="0">
                <a:latin typeface="Calibri"/>
                <a:cs typeface="Calibri"/>
              </a:rPr>
              <a:t>Quantity is the amount of med given. Variance is how many times the error occurred. </a:t>
            </a:r>
            <a:endParaRPr lang="en-US" sz="2100" dirty="0">
              <a:latin typeface="Calibri"/>
              <a:ea typeface="Calibri"/>
              <a:cs typeface="Calibri"/>
            </a:endParaRPr>
          </a:p>
          <a:p>
            <a:pPr marL="285750" indent="-285750">
              <a:buFont typeface="Arial" pitchFamily="34" charset="0"/>
              <a:buChar char="•"/>
              <a:defRPr/>
            </a:pPr>
            <a:r>
              <a:rPr lang="en-US" sz="2100" dirty="0">
                <a:latin typeface="Calibri"/>
                <a:cs typeface="Calibri"/>
              </a:rPr>
              <a:t>A follow up email must be sent out to both Site Supervisors, Community RN, ISL Manager, Director, and Executive Director providing summary of error. </a:t>
            </a:r>
            <a:endParaRPr lang="en-US" sz="2100" dirty="0">
              <a:latin typeface="Calibri"/>
              <a:ea typeface="Calibri"/>
              <a:cs typeface="Calibri"/>
            </a:endParaRPr>
          </a:p>
          <a:p>
            <a:pPr marL="285750" indent="-285750">
              <a:buFont typeface="Arial" pitchFamily="34" charset="0"/>
              <a:buChar char="•"/>
              <a:defRPr/>
            </a:pPr>
            <a:r>
              <a:rPr lang="en-US" sz="2100" dirty="0">
                <a:latin typeface="Calibri"/>
                <a:cs typeface="Calibri"/>
              </a:rPr>
              <a:t>The guardian and Support Coordinator should be notified separately by the ISL Manager or Department Director. </a:t>
            </a:r>
            <a:endParaRPr lang="en-US" sz="2100" dirty="0">
              <a:latin typeface="Calibri"/>
              <a:ea typeface="Calibri"/>
              <a:cs typeface="Calibri"/>
            </a:endParaRPr>
          </a:p>
          <a:p>
            <a:pPr marL="285750" indent="-285750">
              <a:buFont typeface="Arial" pitchFamily="34" charset="0"/>
              <a:buChar char="•"/>
              <a:defRPr/>
            </a:pPr>
            <a:endParaRPr lang="en-US" sz="2200">
              <a:latin typeface="Calibri" pitchFamily="34" charset="0"/>
              <a:cs typeface="Calibri" pitchFamily="34" charset="0"/>
            </a:endParaRPr>
          </a:p>
          <a:p>
            <a:pPr>
              <a:defRPr/>
            </a:pPr>
            <a:endParaRPr lang="en-US" sz="24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2">
      <a:dk1>
        <a:sysClr val="windowText" lastClr="000000"/>
      </a:dk1>
      <a:lt1>
        <a:sysClr val="window" lastClr="FFFFFF"/>
      </a:lt1>
      <a:dk2>
        <a:srgbClr val="FFC000"/>
      </a:dk2>
      <a:lt2>
        <a:srgbClr val="ACCBF9"/>
      </a:lt2>
      <a:accent1>
        <a:srgbClr val="92D050"/>
      </a:accent1>
      <a:accent2>
        <a:srgbClr val="00B050"/>
      </a:accent2>
      <a:accent3>
        <a:srgbClr val="00B0F0"/>
      </a:accent3>
      <a:accent4>
        <a:srgbClr val="4A66AC"/>
      </a:accent4>
      <a:accent5>
        <a:srgbClr val="FFC000"/>
      </a:accent5>
      <a:accent6>
        <a:srgbClr val="FFC00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363</TotalTime>
  <Words>3891</Words>
  <Application>Microsoft Office PowerPoint</Application>
  <PresentationFormat>On-screen Show (4:3)</PresentationFormat>
  <Paragraphs>368</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 Event Management Report Form Training  </vt:lpstr>
      <vt:lpstr>  What is an EMT and why do we have to complete one?  </vt:lpstr>
      <vt:lpstr>  So, an incident happened with a BIS client, now what?</vt:lpstr>
      <vt:lpstr>Who is Responsible for completing the EMT?</vt:lpstr>
      <vt:lpstr>PowerPoint Presentation</vt:lpstr>
      <vt:lpstr>PowerPoint Presentation</vt:lpstr>
      <vt:lpstr>PowerPoint Presentation</vt:lpstr>
      <vt:lpstr>PowerPoint Presentation</vt:lpstr>
      <vt:lpstr>PowerPoint Presentation</vt:lpstr>
      <vt:lpstr>PowerPoint Presentation</vt:lpstr>
      <vt:lpstr>Follow Up 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How Many Forms?  </vt:lpstr>
      <vt:lpstr>Some Final Thoughts</vt:lpstr>
      <vt:lpstr>Questions?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Event Report Form</dc:title>
  <dc:creator>Mike Davidson</dc:creator>
  <cp:lastModifiedBy>Jamie Klamert</cp:lastModifiedBy>
  <cp:revision>69</cp:revision>
  <cp:lastPrinted>2014-09-19T15:46:45Z</cp:lastPrinted>
  <dcterms:created xsi:type="dcterms:W3CDTF">2014-09-03T17:42:53Z</dcterms:created>
  <dcterms:modified xsi:type="dcterms:W3CDTF">2025-06-03T17:40:42Z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