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65"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178" autoAdjust="0"/>
  </p:normalViewPr>
  <p:slideViewPr>
    <p:cSldViewPr>
      <p:cViewPr varScale="1">
        <p:scale>
          <a:sx n="59" d="100"/>
          <a:sy n="59" d="100"/>
        </p:scale>
        <p:origin x="189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156CDE-AAE4-42A4-A7F7-441353E5FBEC}" type="datetimeFigureOut">
              <a:rPr lang="en-US" smtClean="0"/>
              <a:t>8/27/2024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F7CC0D-B6D5-4EED-AC93-D80AC65AAB2F}" type="slidenum">
              <a:rPr lang="en-US" smtClean="0"/>
              <a:t>‹#›</a:t>
            </a:fld>
            <a:endParaRPr lang="en-US"/>
          </a:p>
        </p:txBody>
      </p:sp>
    </p:spTree>
    <p:extLst>
      <p:ext uri="{BB962C8B-B14F-4D97-AF65-F5344CB8AC3E}">
        <p14:creationId xmlns:p14="http://schemas.microsoft.com/office/powerpoint/2010/main" val="166445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Statistics</a:t>
            </a:r>
            <a:r>
              <a:rPr lang="en-US" baseline="0" dirty="0"/>
              <a:t> from the Residential Director Core Training on Recognizing, Reporting and Preventing abuse and neglect</a:t>
            </a:r>
          </a:p>
          <a:p>
            <a:r>
              <a:rPr lang="en-US" baseline="0" dirty="0"/>
              <a:t>Illinois department of Human Services</a:t>
            </a:r>
            <a:endParaRPr lang="en-US" dirty="0"/>
          </a:p>
        </p:txBody>
      </p:sp>
      <p:sp>
        <p:nvSpPr>
          <p:cNvPr id="4" name="Slide Number Placeholder 3"/>
          <p:cNvSpPr>
            <a:spLocks noGrp="1"/>
          </p:cNvSpPr>
          <p:nvPr>
            <p:ph type="sldNum" sz="quarter" idx="10"/>
          </p:nvPr>
        </p:nvSpPr>
        <p:spPr/>
        <p:txBody>
          <a:bodyPr/>
          <a:lstStyle/>
          <a:p>
            <a:fld id="{40F7CC0D-B6D5-4EED-AC93-D80AC65AAB2F}" type="slidenum">
              <a:rPr lang="en-US" smtClean="0"/>
              <a:t>2</a:t>
            </a:fld>
            <a:endParaRPr lang="en-US"/>
          </a:p>
        </p:txBody>
      </p:sp>
    </p:spTree>
    <p:extLst>
      <p:ext uri="{BB962C8B-B14F-4D97-AF65-F5344CB8AC3E}">
        <p14:creationId xmlns:p14="http://schemas.microsoft.com/office/powerpoint/2010/main" val="232403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Remember, these are DMH’s definitions, but also include abuse a client may face from a family member or friend.</a:t>
            </a:r>
          </a:p>
          <a:p>
            <a:pPr eaLnBrk="1" hangingPunct="1"/>
            <a:r>
              <a:rPr lang="en-US"/>
              <a:t> </a:t>
            </a:r>
          </a:p>
          <a:p>
            <a:pPr eaLnBrk="1" hangingPunct="1"/>
            <a:r>
              <a:rPr lang="en-US"/>
              <a:t>Any time a staff person engages in any type of activity as described above with an individual supported.  Sexual contact is never permitted between staff and consumer.</a:t>
            </a:r>
          </a:p>
        </p:txBody>
      </p:sp>
      <p:sp>
        <p:nvSpPr>
          <p:cNvPr id="4915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B22B97D2-327F-4964-A4EC-FEF2492E923F}" type="slidenum">
              <a:rPr lang="en-US" smtClean="0">
                <a:latin typeface="Arial" charset="0"/>
              </a:rPr>
              <a:pPr eaLnBrk="1" hangingPunct="1"/>
              <a:t>12</a:t>
            </a:fld>
            <a:endParaRPr lang="en-US">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F7E285-FFDE-418F-BE94-B5E669BDA391}" type="slidenum">
              <a:rPr lang="en-US" smtClean="0"/>
              <a:t>13</a:t>
            </a:fld>
            <a:endParaRPr lang="en-US"/>
          </a:p>
        </p:txBody>
      </p:sp>
    </p:spTree>
    <p:extLst>
      <p:ext uri="{BB962C8B-B14F-4D97-AF65-F5344CB8AC3E}">
        <p14:creationId xmlns:p14="http://schemas.microsoft.com/office/powerpoint/2010/main" val="18851903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6451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cs typeface="Arial" charset="0"/>
              </a:defRPr>
            </a:lvl1pPr>
            <a:lvl2pPr marL="729057" indent="-280406" eaLnBrk="0" hangingPunct="0">
              <a:defRPr>
                <a:solidFill>
                  <a:schemeClr val="tx1"/>
                </a:solidFill>
                <a:latin typeface="Tahoma" pitchFamily="34" charset="0"/>
                <a:cs typeface="Arial" charset="0"/>
              </a:defRPr>
            </a:lvl2pPr>
            <a:lvl3pPr marL="1121626" indent="-224325" eaLnBrk="0" hangingPunct="0">
              <a:defRPr>
                <a:solidFill>
                  <a:schemeClr val="tx1"/>
                </a:solidFill>
                <a:latin typeface="Tahoma" pitchFamily="34" charset="0"/>
                <a:cs typeface="Arial" charset="0"/>
              </a:defRPr>
            </a:lvl3pPr>
            <a:lvl4pPr marL="1570276" indent="-224325" eaLnBrk="0" hangingPunct="0">
              <a:defRPr>
                <a:solidFill>
                  <a:schemeClr val="tx1"/>
                </a:solidFill>
                <a:latin typeface="Tahoma" pitchFamily="34" charset="0"/>
                <a:cs typeface="Arial" charset="0"/>
              </a:defRPr>
            </a:lvl4pPr>
            <a:lvl5pPr marL="2018927" indent="-224325" eaLnBrk="0" hangingPunct="0">
              <a:defRPr>
                <a:solidFill>
                  <a:schemeClr val="tx1"/>
                </a:solidFill>
                <a:latin typeface="Tahoma" pitchFamily="34" charset="0"/>
                <a:cs typeface="Arial" charset="0"/>
              </a:defRPr>
            </a:lvl5pPr>
            <a:lvl6pPr marL="2467577" indent="-224325" eaLnBrk="0" fontAlgn="base" hangingPunct="0">
              <a:spcBef>
                <a:spcPct val="0"/>
              </a:spcBef>
              <a:spcAft>
                <a:spcPct val="0"/>
              </a:spcAft>
              <a:defRPr>
                <a:solidFill>
                  <a:schemeClr val="tx1"/>
                </a:solidFill>
                <a:latin typeface="Tahoma" pitchFamily="34" charset="0"/>
                <a:cs typeface="Arial" charset="0"/>
              </a:defRPr>
            </a:lvl6pPr>
            <a:lvl7pPr marL="2916227" indent="-224325" eaLnBrk="0" fontAlgn="base" hangingPunct="0">
              <a:spcBef>
                <a:spcPct val="0"/>
              </a:spcBef>
              <a:spcAft>
                <a:spcPct val="0"/>
              </a:spcAft>
              <a:defRPr>
                <a:solidFill>
                  <a:schemeClr val="tx1"/>
                </a:solidFill>
                <a:latin typeface="Tahoma" pitchFamily="34" charset="0"/>
                <a:cs typeface="Arial" charset="0"/>
              </a:defRPr>
            </a:lvl7pPr>
            <a:lvl8pPr marL="3364878" indent="-224325" eaLnBrk="0" fontAlgn="base" hangingPunct="0">
              <a:spcBef>
                <a:spcPct val="0"/>
              </a:spcBef>
              <a:spcAft>
                <a:spcPct val="0"/>
              </a:spcAft>
              <a:defRPr>
                <a:solidFill>
                  <a:schemeClr val="tx1"/>
                </a:solidFill>
                <a:latin typeface="Tahoma" pitchFamily="34" charset="0"/>
                <a:cs typeface="Arial" charset="0"/>
              </a:defRPr>
            </a:lvl8pPr>
            <a:lvl9pPr marL="3813528" indent="-224325"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C6F8FD08-476A-4760-AC94-651ED062020C}" type="slidenum">
              <a:rPr lang="en-US" smtClean="0">
                <a:latin typeface="Arial" charset="0"/>
              </a:rPr>
              <a:pPr eaLnBrk="1" hangingPunct="1"/>
              <a:t>15</a:t>
            </a:fld>
            <a:endParaRPr lang="en-US">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You have to report if you see or suspect</a:t>
            </a:r>
            <a:r>
              <a:rPr lang="en-US" baseline="0" dirty="0"/>
              <a:t> someone has been abused or neglected!  We are mandated reporters working at BIS. If you don’t report you could lose your job and possibly your ability to work in the field.</a:t>
            </a:r>
            <a:endParaRPr lang="en-US" dirty="0"/>
          </a:p>
        </p:txBody>
      </p:sp>
      <p:sp>
        <p:nvSpPr>
          <p:cNvPr id="6554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cs typeface="Arial" charset="0"/>
              </a:defRPr>
            </a:lvl1pPr>
            <a:lvl2pPr marL="729057" indent="-280406" eaLnBrk="0" hangingPunct="0">
              <a:defRPr>
                <a:solidFill>
                  <a:schemeClr val="tx1"/>
                </a:solidFill>
                <a:latin typeface="Tahoma" pitchFamily="34" charset="0"/>
                <a:cs typeface="Arial" charset="0"/>
              </a:defRPr>
            </a:lvl2pPr>
            <a:lvl3pPr marL="1121626" indent="-224325" eaLnBrk="0" hangingPunct="0">
              <a:defRPr>
                <a:solidFill>
                  <a:schemeClr val="tx1"/>
                </a:solidFill>
                <a:latin typeface="Tahoma" pitchFamily="34" charset="0"/>
                <a:cs typeface="Arial" charset="0"/>
              </a:defRPr>
            </a:lvl3pPr>
            <a:lvl4pPr marL="1570276" indent="-224325" eaLnBrk="0" hangingPunct="0">
              <a:defRPr>
                <a:solidFill>
                  <a:schemeClr val="tx1"/>
                </a:solidFill>
                <a:latin typeface="Tahoma" pitchFamily="34" charset="0"/>
                <a:cs typeface="Arial" charset="0"/>
              </a:defRPr>
            </a:lvl4pPr>
            <a:lvl5pPr marL="2018927" indent="-224325" eaLnBrk="0" hangingPunct="0">
              <a:defRPr>
                <a:solidFill>
                  <a:schemeClr val="tx1"/>
                </a:solidFill>
                <a:latin typeface="Tahoma" pitchFamily="34" charset="0"/>
                <a:cs typeface="Arial" charset="0"/>
              </a:defRPr>
            </a:lvl5pPr>
            <a:lvl6pPr marL="2467577" indent="-224325" eaLnBrk="0" fontAlgn="base" hangingPunct="0">
              <a:spcBef>
                <a:spcPct val="0"/>
              </a:spcBef>
              <a:spcAft>
                <a:spcPct val="0"/>
              </a:spcAft>
              <a:defRPr>
                <a:solidFill>
                  <a:schemeClr val="tx1"/>
                </a:solidFill>
                <a:latin typeface="Tahoma" pitchFamily="34" charset="0"/>
                <a:cs typeface="Arial" charset="0"/>
              </a:defRPr>
            </a:lvl6pPr>
            <a:lvl7pPr marL="2916227" indent="-224325" eaLnBrk="0" fontAlgn="base" hangingPunct="0">
              <a:spcBef>
                <a:spcPct val="0"/>
              </a:spcBef>
              <a:spcAft>
                <a:spcPct val="0"/>
              </a:spcAft>
              <a:defRPr>
                <a:solidFill>
                  <a:schemeClr val="tx1"/>
                </a:solidFill>
                <a:latin typeface="Tahoma" pitchFamily="34" charset="0"/>
                <a:cs typeface="Arial" charset="0"/>
              </a:defRPr>
            </a:lvl7pPr>
            <a:lvl8pPr marL="3364878" indent="-224325" eaLnBrk="0" fontAlgn="base" hangingPunct="0">
              <a:spcBef>
                <a:spcPct val="0"/>
              </a:spcBef>
              <a:spcAft>
                <a:spcPct val="0"/>
              </a:spcAft>
              <a:defRPr>
                <a:solidFill>
                  <a:schemeClr val="tx1"/>
                </a:solidFill>
                <a:latin typeface="Tahoma" pitchFamily="34" charset="0"/>
                <a:cs typeface="Arial" charset="0"/>
              </a:defRPr>
            </a:lvl8pPr>
            <a:lvl9pPr marL="3813528" indent="-224325"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CE2C582E-A189-4BEC-A115-1D3F3116498A}" type="slidenum">
              <a:rPr lang="en-US" smtClean="0">
                <a:latin typeface="Arial" charset="0"/>
              </a:rPr>
              <a:pPr eaLnBrk="1" hangingPunct="1"/>
              <a:t>16</a:t>
            </a:fld>
            <a:endParaRPr lang="en-US">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Protect the person from harm, stop the abuse or get the person to safety if neglect is the issue.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One the person is safe,</a:t>
            </a:r>
            <a:r>
              <a:rPr lang="en-US" sz="1200" baseline="0" dirty="0"/>
              <a:t> verbally report the incident or what you suspect to your supervisor.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Complete an event report as instructed by your Supervisor or provided required information so your supervisor can complete it.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Follow you supervisor’s instructions in regards to distributing the form, making a doctor’s appointment, or making any additional contacts.</a:t>
            </a:r>
            <a:endParaRPr lang="en-US" sz="1200" dirty="0"/>
          </a:p>
          <a:p>
            <a:endParaRPr lang="en-US" dirty="0"/>
          </a:p>
        </p:txBody>
      </p:sp>
      <p:sp>
        <p:nvSpPr>
          <p:cNvPr id="6656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cs typeface="Arial" charset="0"/>
              </a:defRPr>
            </a:lvl1pPr>
            <a:lvl2pPr marL="729057" indent="-280406" eaLnBrk="0" hangingPunct="0">
              <a:defRPr>
                <a:solidFill>
                  <a:schemeClr val="tx1"/>
                </a:solidFill>
                <a:latin typeface="Tahoma" pitchFamily="34" charset="0"/>
                <a:cs typeface="Arial" charset="0"/>
              </a:defRPr>
            </a:lvl2pPr>
            <a:lvl3pPr marL="1121626" indent="-224325" eaLnBrk="0" hangingPunct="0">
              <a:defRPr>
                <a:solidFill>
                  <a:schemeClr val="tx1"/>
                </a:solidFill>
                <a:latin typeface="Tahoma" pitchFamily="34" charset="0"/>
                <a:cs typeface="Arial" charset="0"/>
              </a:defRPr>
            </a:lvl3pPr>
            <a:lvl4pPr marL="1570276" indent="-224325" eaLnBrk="0" hangingPunct="0">
              <a:defRPr>
                <a:solidFill>
                  <a:schemeClr val="tx1"/>
                </a:solidFill>
                <a:latin typeface="Tahoma" pitchFamily="34" charset="0"/>
                <a:cs typeface="Arial" charset="0"/>
              </a:defRPr>
            </a:lvl4pPr>
            <a:lvl5pPr marL="2018927" indent="-224325" eaLnBrk="0" hangingPunct="0">
              <a:defRPr>
                <a:solidFill>
                  <a:schemeClr val="tx1"/>
                </a:solidFill>
                <a:latin typeface="Tahoma" pitchFamily="34" charset="0"/>
                <a:cs typeface="Arial" charset="0"/>
              </a:defRPr>
            </a:lvl5pPr>
            <a:lvl6pPr marL="2467577" indent="-224325" eaLnBrk="0" fontAlgn="base" hangingPunct="0">
              <a:spcBef>
                <a:spcPct val="0"/>
              </a:spcBef>
              <a:spcAft>
                <a:spcPct val="0"/>
              </a:spcAft>
              <a:defRPr>
                <a:solidFill>
                  <a:schemeClr val="tx1"/>
                </a:solidFill>
                <a:latin typeface="Tahoma" pitchFamily="34" charset="0"/>
                <a:cs typeface="Arial" charset="0"/>
              </a:defRPr>
            </a:lvl6pPr>
            <a:lvl7pPr marL="2916227" indent="-224325" eaLnBrk="0" fontAlgn="base" hangingPunct="0">
              <a:spcBef>
                <a:spcPct val="0"/>
              </a:spcBef>
              <a:spcAft>
                <a:spcPct val="0"/>
              </a:spcAft>
              <a:defRPr>
                <a:solidFill>
                  <a:schemeClr val="tx1"/>
                </a:solidFill>
                <a:latin typeface="Tahoma" pitchFamily="34" charset="0"/>
                <a:cs typeface="Arial" charset="0"/>
              </a:defRPr>
            </a:lvl7pPr>
            <a:lvl8pPr marL="3364878" indent="-224325" eaLnBrk="0" fontAlgn="base" hangingPunct="0">
              <a:spcBef>
                <a:spcPct val="0"/>
              </a:spcBef>
              <a:spcAft>
                <a:spcPct val="0"/>
              </a:spcAft>
              <a:defRPr>
                <a:solidFill>
                  <a:schemeClr val="tx1"/>
                </a:solidFill>
                <a:latin typeface="Tahoma" pitchFamily="34" charset="0"/>
                <a:cs typeface="Arial" charset="0"/>
              </a:defRPr>
            </a:lvl8pPr>
            <a:lvl9pPr marL="3813528" indent="-224325"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72F142A1-35F7-4DEC-8BB7-ED69A735B9BC}" type="slidenum">
              <a:rPr lang="en-US" smtClean="0">
                <a:latin typeface="Arial" charset="0"/>
              </a:rPr>
              <a:pPr eaLnBrk="1" hangingPunct="1"/>
              <a:t>17</a:t>
            </a:fld>
            <a:endParaRPr lang="en-US">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1" dirty="0"/>
              <a:t>Above are the state guidelines.  BIS can terminate your employment for failing to report abuse and/or knowingly allowing abuse to continue without reporting.</a:t>
            </a:r>
          </a:p>
          <a:p>
            <a:endParaRPr lang="en-US" dirty="0"/>
          </a:p>
        </p:txBody>
      </p:sp>
      <p:sp>
        <p:nvSpPr>
          <p:cNvPr id="6758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cs typeface="Arial" charset="0"/>
              </a:defRPr>
            </a:lvl1pPr>
            <a:lvl2pPr marL="729057" indent="-280406" eaLnBrk="0" hangingPunct="0">
              <a:defRPr>
                <a:solidFill>
                  <a:schemeClr val="tx1"/>
                </a:solidFill>
                <a:latin typeface="Tahoma" pitchFamily="34" charset="0"/>
                <a:cs typeface="Arial" charset="0"/>
              </a:defRPr>
            </a:lvl2pPr>
            <a:lvl3pPr marL="1121626" indent="-224325" eaLnBrk="0" hangingPunct="0">
              <a:defRPr>
                <a:solidFill>
                  <a:schemeClr val="tx1"/>
                </a:solidFill>
                <a:latin typeface="Tahoma" pitchFamily="34" charset="0"/>
                <a:cs typeface="Arial" charset="0"/>
              </a:defRPr>
            </a:lvl3pPr>
            <a:lvl4pPr marL="1570276" indent="-224325" eaLnBrk="0" hangingPunct="0">
              <a:defRPr>
                <a:solidFill>
                  <a:schemeClr val="tx1"/>
                </a:solidFill>
                <a:latin typeface="Tahoma" pitchFamily="34" charset="0"/>
                <a:cs typeface="Arial" charset="0"/>
              </a:defRPr>
            </a:lvl4pPr>
            <a:lvl5pPr marL="2018927" indent="-224325" eaLnBrk="0" hangingPunct="0">
              <a:defRPr>
                <a:solidFill>
                  <a:schemeClr val="tx1"/>
                </a:solidFill>
                <a:latin typeface="Tahoma" pitchFamily="34" charset="0"/>
                <a:cs typeface="Arial" charset="0"/>
              </a:defRPr>
            </a:lvl5pPr>
            <a:lvl6pPr marL="2467577" indent="-224325" eaLnBrk="0" fontAlgn="base" hangingPunct="0">
              <a:spcBef>
                <a:spcPct val="0"/>
              </a:spcBef>
              <a:spcAft>
                <a:spcPct val="0"/>
              </a:spcAft>
              <a:defRPr>
                <a:solidFill>
                  <a:schemeClr val="tx1"/>
                </a:solidFill>
                <a:latin typeface="Tahoma" pitchFamily="34" charset="0"/>
                <a:cs typeface="Arial" charset="0"/>
              </a:defRPr>
            </a:lvl6pPr>
            <a:lvl7pPr marL="2916227" indent="-224325" eaLnBrk="0" fontAlgn="base" hangingPunct="0">
              <a:spcBef>
                <a:spcPct val="0"/>
              </a:spcBef>
              <a:spcAft>
                <a:spcPct val="0"/>
              </a:spcAft>
              <a:defRPr>
                <a:solidFill>
                  <a:schemeClr val="tx1"/>
                </a:solidFill>
                <a:latin typeface="Tahoma" pitchFamily="34" charset="0"/>
                <a:cs typeface="Arial" charset="0"/>
              </a:defRPr>
            </a:lvl7pPr>
            <a:lvl8pPr marL="3364878" indent="-224325" eaLnBrk="0" fontAlgn="base" hangingPunct="0">
              <a:spcBef>
                <a:spcPct val="0"/>
              </a:spcBef>
              <a:spcAft>
                <a:spcPct val="0"/>
              </a:spcAft>
              <a:defRPr>
                <a:solidFill>
                  <a:schemeClr val="tx1"/>
                </a:solidFill>
                <a:latin typeface="Tahoma" pitchFamily="34" charset="0"/>
                <a:cs typeface="Arial" charset="0"/>
              </a:defRPr>
            </a:lvl8pPr>
            <a:lvl9pPr marL="3813528" indent="-224325"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2FBD4CA8-E03B-424B-B4F0-676C7FB1AD1D}" type="slidenum">
              <a:rPr lang="en-US" smtClean="0">
                <a:latin typeface="Arial" charset="0"/>
              </a:rPr>
              <a:pPr eaLnBrk="1" hangingPunct="1"/>
              <a:t>18</a:t>
            </a:fld>
            <a:endParaRPr lang="en-US">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6861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cs typeface="Arial" charset="0"/>
              </a:defRPr>
            </a:lvl1pPr>
            <a:lvl2pPr marL="729057" indent="-280406" eaLnBrk="0" hangingPunct="0">
              <a:defRPr>
                <a:solidFill>
                  <a:schemeClr val="tx1"/>
                </a:solidFill>
                <a:latin typeface="Tahoma" pitchFamily="34" charset="0"/>
                <a:cs typeface="Arial" charset="0"/>
              </a:defRPr>
            </a:lvl2pPr>
            <a:lvl3pPr marL="1121626" indent="-224325" eaLnBrk="0" hangingPunct="0">
              <a:defRPr>
                <a:solidFill>
                  <a:schemeClr val="tx1"/>
                </a:solidFill>
                <a:latin typeface="Tahoma" pitchFamily="34" charset="0"/>
                <a:cs typeface="Arial" charset="0"/>
              </a:defRPr>
            </a:lvl3pPr>
            <a:lvl4pPr marL="1570276" indent="-224325" eaLnBrk="0" hangingPunct="0">
              <a:defRPr>
                <a:solidFill>
                  <a:schemeClr val="tx1"/>
                </a:solidFill>
                <a:latin typeface="Tahoma" pitchFamily="34" charset="0"/>
                <a:cs typeface="Arial" charset="0"/>
              </a:defRPr>
            </a:lvl4pPr>
            <a:lvl5pPr marL="2018927" indent="-224325" eaLnBrk="0" hangingPunct="0">
              <a:defRPr>
                <a:solidFill>
                  <a:schemeClr val="tx1"/>
                </a:solidFill>
                <a:latin typeface="Tahoma" pitchFamily="34" charset="0"/>
                <a:cs typeface="Arial" charset="0"/>
              </a:defRPr>
            </a:lvl5pPr>
            <a:lvl6pPr marL="2467577" indent="-224325" eaLnBrk="0" fontAlgn="base" hangingPunct="0">
              <a:spcBef>
                <a:spcPct val="0"/>
              </a:spcBef>
              <a:spcAft>
                <a:spcPct val="0"/>
              </a:spcAft>
              <a:defRPr>
                <a:solidFill>
                  <a:schemeClr val="tx1"/>
                </a:solidFill>
                <a:latin typeface="Tahoma" pitchFamily="34" charset="0"/>
                <a:cs typeface="Arial" charset="0"/>
              </a:defRPr>
            </a:lvl6pPr>
            <a:lvl7pPr marL="2916227" indent="-224325" eaLnBrk="0" fontAlgn="base" hangingPunct="0">
              <a:spcBef>
                <a:spcPct val="0"/>
              </a:spcBef>
              <a:spcAft>
                <a:spcPct val="0"/>
              </a:spcAft>
              <a:defRPr>
                <a:solidFill>
                  <a:schemeClr val="tx1"/>
                </a:solidFill>
                <a:latin typeface="Tahoma" pitchFamily="34" charset="0"/>
                <a:cs typeface="Arial" charset="0"/>
              </a:defRPr>
            </a:lvl7pPr>
            <a:lvl8pPr marL="3364878" indent="-224325" eaLnBrk="0" fontAlgn="base" hangingPunct="0">
              <a:spcBef>
                <a:spcPct val="0"/>
              </a:spcBef>
              <a:spcAft>
                <a:spcPct val="0"/>
              </a:spcAft>
              <a:defRPr>
                <a:solidFill>
                  <a:schemeClr val="tx1"/>
                </a:solidFill>
                <a:latin typeface="Tahoma" pitchFamily="34" charset="0"/>
                <a:cs typeface="Arial" charset="0"/>
              </a:defRPr>
            </a:lvl8pPr>
            <a:lvl9pPr marL="3813528" indent="-224325"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E3268203-59B6-4699-9862-2B41F7CD1731}" type="slidenum">
              <a:rPr lang="en-US" smtClean="0">
                <a:latin typeface="Arial" charset="0"/>
              </a:rPr>
              <a:pPr eaLnBrk="1" hangingPunct="1"/>
              <a:t>19</a:t>
            </a:fld>
            <a:endParaRPr lang="en-US">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6963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cs typeface="Arial" charset="0"/>
              </a:defRPr>
            </a:lvl1pPr>
            <a:lvl2pPr marL="729057" indent="-280406" eaLnBrk="0" hangingPunct="0">
              <a:defRPr>
                <a:solidFill>
                  <a:schemeClr val="tx1"/>
                </a:solidFill>
                <a:latin typeface="Tahoma" pitchFamily="34" charset="0"/>
                <a:cs typeface="Arial" charset="0"/>
              </a:defRPr>
            </a:lvl2pPr>
            <a:lvl3pPr marL="1121626" indent="-224325" eaLnBrk="0" hangingPunct="0">
              <a:defRPr>
                <a:solidFill>
                  <a:schemeClr val="tx1"/>
                </a:solidFill>
                <a:latin typeface="Tahoma" pitchFamily="34" charset="0"/>
                <a:cs typeface="Arial" charset="0"/>
              </a:defRPr>
            </a:lvl3pPr>
            <a:lvl4pPr marL="1570276" indent="-224325" eaLnBrk="0" hangingPunct="0">
              <a:defRPr>
                <a:solidFill>
                  <a:schemeClr val="tx1"/>
                </a:solidFill>
                <a:latin typeface="Tahoma" pitchFamily="34" charset="0"/>
                <a:cs typeface="Arial" charset="0"/>
              </a:defRPr>
            </a:lvl4pPr>
            <a:lvl5pPr marL="2018927" indent="-224325" eaLnBrk="0" hangingPunct="0">
              <a:defRPr>
                <a:solidFill>
                  <a:schemeClr val="tx1"/>
                </a:solidFill>
                <a:latin typeface="Tahoma" pitchFamily="34" charset="0"/>
                <a:cs typeface="Arial" charset="0"/>
              </a:defRPr>
            </a:lvl5pPr>
            <a:lvl6pPr marL="2467577" indent="-224325" eaLnBrk="0" fontAlgn="base" hangingPunct="0">
              <a:spcBef>
                <a:spcPct val="0"/>
              </a:spcBef>
              <a:spcAft>
                <a:spcPct val="0"/>
              </a:spcAft>
              <a:defRPr>
                <a:solidFill>
                  <a:schemeClr val="tx1"/>
                </a:solidFill>
                <a:latin typeface="Tahoma" pitchFamily="34" charset="0"/>
                <a:cs typeface="Arial" charset="0"/>
              </a:defRPr>
            </a:lvl6pPr>
            <a:lvl7pPr marL="2916227" indent="-224325" eaLnBrk="0" fontAlgn="base" hangingPunct="0">
              <a:spcBef>
                <a:spcPct val="0"/>
              </a:spcBef>
              <a:spcAft>
                <a:spcPct val="0"/>
              </a:spcAft>
              <a:defRPr>
                <a:solidFill>
                  <a:schemeClr val="tx1"/>
                </a:solidFill>
                <a:latin typeface="Tahoma" pitchFamily="34" charset="0"/>
                <a:cs typeface="Arial" charset="0"/>
              </a:defRPr>
            </a:lvl7pPr>
            <a:lvl8pPr marL="3364878" indent="-224325" eaLnBrk="0" fontAlgn="base" hangingPunct="0">
              <a:spcBef>
                <a:spcPct val="0"/>
              </a:spcBef>
              <a:spcAft>
                <a:spcPct val="0"/>
              </a:spcAft>
              <a:defRPr>
                <a:solidFill>
                  <a:schemeClr val="tx1"/>
                </a:solidFill>
                <a:latin typeface="Tahoma" pitchFamily="34" charset="0"/>
                <a:cs typeface="Arial" charset="0"/>
              </a:defRPr>
            </a:lvl8pPr>
            <a:lvl9pPr marL="3813528" indent="-224325"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0634CD6A-85E6-4033-BF3F-F0FAE00DE1D7}" type="slidenum">
              <a:rPr lang="en-US" smtClean="0">
                <a:latin typeface="Arial" charset="0"/>
              </a:rPr>
              <a:pPr eaLnBrk="1" hangingPunct="1"/>
              <a:t>20</a:t>
            </a:fld>
            <a:endParaRPr lang="en-US">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F7E285-FFDE-418F-BE94-B5E669BDA391}" type="slidenum">
              <a:rPr lang="en-US" smtClean="0"/>
              <a:t>21</a:t>
            </a:fld>
            <a:endParaRPr lang="en-US"/>
          </a:p>
        </p:txBody>
      </p:sp>
    </p:spTree>
    <p:extLst>
      <p:ext uri="{BB962C8B-B14F-4D97-AF65-F5344CB8AC3E}">
        <p14:creationId xmlns:p14="http://schemas.microsoft.com/office/powerpoint/2010/main" val="2955263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the group Share.</a:t>
            </a:r>
          </a:p>
          <a:p>
            <a:r>
              <a:rPr lang="en-US" dirty="0"/>
              <a:t>Show</a:t>
            </a:r>
            <a:r>
              <a:rPr lang="en-US" baseline="0" dirty="0"/>
              <a:t> this list.</a:t>
            </a:r>
          </a:p>
        </p:txBody>
      </p:sp>
      <p:sp>
        <p:nvSpPr>
          <p:cNvPr id="4" name="Slide Number Placeholder 3"/>
          <p:cNvSpPr>
            <a:spLocks noGrp="1"/>
          </p:cNvSpPr>
          <p:nvPr>
            <p:ph type="sldNum" sz="quarter" idx="10"/>
          </p:nvPr>
        </p:nvSpPr>
        <p:spPr/>
        <p:txBody>
          <a:bodyPr/>
          <a:lstStyle/>
          <a:p>
            <a:fld id="{40F7CC0D-B6D5-4EED-AC93-D80AC65AAB2F}" type="slidenum">
              <a:rPr lang="en-US" smtClean="0"/>
              <a:t>4</a:t>
            </a:fld>
            <a:endParaRPr lang="en-US"/>
          </a:p>
        </p:txBody>
      </p:sp>
    </p:spTree>
    <p:extLst>
      <p:ext uri="{BB962C8B-B14F-4D97-AF65-F5344CB8AC3E}">
        <p14:creationId xmlns:p14="http://schemas.microsoft.com/office/powerpoint/2010/main" val="934531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group share their</a:t>
            </a:r>
            <a:r>
              <a:rPr lang="en-US" baseline="0" dirty="0"/>
              <a:t> list.</a:t>
            </a:r>
          </a:p>
          <a:p>
            <a:r>
              <a:rPr lang="en-US" baseline="0" dirty="0"/>
              <a:t>Show this list</a:t>
            </a:r>
          </a:p>
          <a:p>
            <a:r>
              <a:rPr lang="en-US" baseline="0" dirty="0"/>
              <a:t>Discuss</a:t>
            </a:r>
            <a:endParaRPr lang="en-US" dirty="0"/>
          </a:p>
        </p:txBody>
      </p:sp>
      <p:sp>
        <p:nvSpPr>
          <p:cNvPr id="4" name="Slide Number Placeholder 3"/>
          <p:cNvSpPr>
            <a:spLocks noGrp="1"/>
          </p:cNvSpPr>
          <p:nvPr>
            <p:ph type="sldNum" sz="quarter" idx="10"/>
          </p:nvPr>
        </p:nvSpPr>
        <p:spPr/>
        <p:txBody>
          <a:bodyPr/>
          <a:lstStyle/>
          <a:p>
            <a:fld id="{40F7CC0D-B6D5-4EED-AC93-D80AC65AAB2F}" type="slidenum">
              <a:rPr lang="en-US" smtClean="0"/>
              <a:t>5</a:t>
            </a:fld>
            <a:endParaRPr lang="en-US"/>
          </a:p>
        </p:txBody>
      </p:sp>
    </p:spTree>
    <p:extLst>
      <p:ext uri="{BB962C8B-B14F-4D97-AF65-F5344CB8AC3E}">
        <p14:creationId xmlns:p14="http://schemas.microsoft.com/office/powerpoint/2010/main" val="609563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Group share their list</a:t>
            </a:r>
          </a:p>
          <a:p>
            <a:r>
              <a:rPr lang="en-US" dirty="0"/>
              <a:t>Show this list</a:t>
            </a:r>
          </a:p>
          <a:p>
            <a:r>
              <a:rPr lang="en-US" dirty="0"/>
              <a:t>Discuss</a:t>
            </a:r>
          </a:p>
        </p:txBody>
      </p:sp>
      <p:sp>
        <p:nvSpPr>
          <p:cNvPr id="4" name="Slide Number Placeholder 3"/>
          <p:cNvSpPr>
            <a:spLocks noGrp="1"/>
          </p:cNvSpPr>
          <p:nvPr>
            <p:ph type="sldNum" sz="quarter" idx="10"/>
          </p:nvPr>
        </p:nvSpPr>
        <p:spPr/>
        <p:txBody>
          <a:bodyPr/>
          <a:lstStyle/>
          <a:p>
            <a:fld id="{40F7CC0D-B6D5-4EED-AC93-D80AC65AAB2F}" type="slidenum">
              <a:rPr lang="en-US" smtClean="0"/>
              <a:t>6</a:t>
            </a:fld>
            <a:endParaRPr lang="en-US"/>
          </a:p>
        </p:txBody>
      </p:sp>
    </p:spTree>
    <p:extLst>
      <p:ext uri="{BB962C8B-B14F-4D97-AF65-F5344CB8AC3E}">
        <p14:creationId xmlns:p14="http://schemas.microsoft.com/office/powerpoint/2010/main" val="963907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Group Share their</a:t>
            </a:r>
            <a:r>
              <a:rPr lang="en-US" baseline="0" dirty="0"/>
              <a:t> list</a:t>
            </a:r>
          </a:p>
          <a:p>
            <a:r>
              <a:rPr lang="en-US" baseline="0" dirty="0"/>
              <a:t>Show this list</a:t>
            </a:r>
          </a:p>
          <a:p>
            <a:r>
              <a:rPr lang="en-US" baseline="0" dirty="0"/>
              <a:t>Discuss</a:t>
            </a:r>
            <a:endParaRPr lang="en-US" dirty="0"/>
          </a:p>
        </p:txBody>
      </p:sp>
      <p:sp>
        <p:nvSpPr>
          <p:cNvPr id="4" name="Slide Number Placeholder 3"/>
          <p:cNvSpPr>
            <a:spLocks noGrp="1"/>
          </p:cNvSpPr>
          <p:nvPr>
            <p:ph type="sldNum" sz="quarter" idx="10"/>
          </p:nvPr>
        </p:nvSpPr>
        <p:spPr/>
        <p:txBody>
          <a:bodyPr/>
          <a:lstStyle/>
          <a:p>
            <a:fld id="{40F7CC0D-B6D5-4EED-AC93-D80AC65AAB2F}" type="slidenum">
              <a:rPr lang="en-US" smtClean="0"/>
              <a:t>7</a:t>
            </a:fld>
            <a:endParaRPr lang="en-US"/>
          </a:p>
        </p:txBody>
      </p:sp>
    </p:spTree>
    <p:extLst>
      <p:ext uri="{BB962C8B-B14F-4D97-AF65-F5344CB8AC3E}">
        <p14:creationId xmlns:p14="http://schemas.microsoft.com/office/powerpoint/2010/main" val="1546312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group share their list</a:t>
            </a:r>
          </a:p>
          <a:p>
            <a:r>
              <a:rPr lang="en-US" dirty="0"/>
              <a:t>Show this list</a:t>
            </a:r>
          </a:p>
          <a:p>
            <a:r>
              <a:rPr lang="en-US" dirty="0"/>
              <a:t>Discuss</a:t>
            </a:r>
          </a:p>
        </p:txBody>
      </p:sp>
      <p:sp>
        <p:nvSpPr>
          <p:cNvPr id="4" name="Slide Number Placeholder 3"/>
          <p:cNvSpPr>
            <a:spLocks noGrp="1"/>
          </p:cNvSpPr>
          <p:nvPr>
            <p:ph type="sldNum" sz="quarter" idx="10"/>
          </p:nvPr>
        </p:nvSpPr>
        <p:spPr/>
        <p:txBody>
          <a:bodyPr/>
          <a:lstStyle/>
          <a:p>
            <a:fld id="{40F7CC0D-B6D5-4EED-AC93-D80AC65AAB2F}" type="slidenum">
              <a:rPr lang="en-US" smtClean="0"/>
              <a:t>8</a:t>
            </a:fld>
            <a:endParaRPr lang="en-US"/>
          </a:p>
        </p:txBody>
      </p:sp>
    </p:spTree>
    <p:extLst>
      <p:ext uri="{BB962C8B-B14F-4D97-AF65-F5344CB8AC3E}">
        <p14:creationId xmlns:p14="http://schemas.microsoft.com/office/powerpoint/2010/main" val="545330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a:t>
            </a:r>
            <a:r>
              <a:rPr lang="en-US" baseline="0" dirty="0"/>
              <a:t> participants to give examples.</a:t>
            </a:r>
          </a:p>
          <a:p>
            <a:r>
              <a:rPr lang="en-US" baseline="0" dirty="0"/>
              <a:t>Definition is in the binder as well.</a:t>
            </a:r>
            <a:endParaRPr lang="en-US" dirty="0"/>
          </a:p>
        </p:txBody>
      </p:sp>
      <p:sp>
        <p:nvSpPr>
          <p:cNvPr id="4" name="Slide Number Placeholder 3"/>
          <p:cNvSpPr>
            <a:spLocks noGrp="1"/>
          </p:cNvSpPr>
          <p:nvPr>
            <p:ph type="sldNum" sz="quarter" idx="10"/>
          </p:nvPr>
        </p:nvSpPr>
        <p:spPr/>
        <p:txBody>
          <a:bodyPr/>
          <a:lstStyle/>
          <a:p>
            <a:fld id="{40F7CC0D-B6D5-4EED-AC93-D80AC65AAB2F}" type="slidenum">
              <a:rPr lang="en-US" smtClean="0"/>
              <a:t>9</a:t>
            </a:fld>
            <a:endParaRPr lang="en-US"/>
          </a:p>
        </p:txBody>
      </p:sp>
    </p:spTree>
    <p:extLst>
      <p:ext uri="{BB962C8B-B14F-4D97-AF65-F5344CB8AC3E}">
        <p14:creationId xmlns:p14="http://schemas.microsoft.com/office/powerpoint/2010/main" val="3606978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Failure of an individual to provide reasonable or necessary services to maintain the physical and mental health of the client when that failure presents either imminent danger to the health, safety or welfare of a client, or a substantial probability, that death or serious physical injury would result. This would include, but is not limited to, failure to provide adequate supervision during an event in which one client causes serious injury to another client.</a:t>
            </a:r>
          </a:p>
          <a:p>
            <a:endParaRPr lang="en-US" b="1" dirty="0"/>
          </a:p>
          <a:p>
            <a:r>
              <a:rPr lang="en-US" b="1" dirty="0"/>
              <a:t>In simple terms:  When we fail to</a:t>
            </a:r>
            <a:r>
              <a:rPr lang="en-US" b="1" baseline="0" dirty="0"/>
              <a:t> do something or provide something (like protective oversight) and that failure causes someone to possibly be placed in danger.  Does not mean the person has to be injured, but the possibility is there.</a:t>
            </a:r>
          </a:p>
          <a:p>
            <a:endParaRPr lang="en-US" b="1" baseline="0" dirty="0"/>
          </a:p>
          <a:p>
            <a:r>
              <a:rPr lang="en-US" b="1" baseline="0" dirty="0"/>
              <a:t>Have participants give examples</a:t>
            </a:r>
            <a:endParaRPr lang="en-US" b="1" dirty="0"/>
          </a:p>
          <a:p>
            <a:endParaRPr lang="en-US" dirty="0"/>
          </a:p>
        </p:txBody>
      </p:sp>
      <p:sp>
        <p:nvSpPr>
          <p:cNvPr id="4096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84BAEFAE-BAB2-4623-9DDA-12D55710D4C6}" type="slidenum">
              <a:rPr lang="en-US" smtClean="0">
                <a:latin typeface="Arial" charset="0"/>
              </a:rPr>
              <a:pPr eaLnBrk="1" hangingPunct="1"/>
              <a:t>10</a:t>
            </a:fld>
            <a:endParaRPr lang="en-US">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a:p>
            <a:pPr algn="ctr" eaLnBrk="1" hangingPunct="1"/>
            <a:r>
              <a:rPr lang="en-US" dirty="0"/>
              <a:t>A person making a threat of physical violence to another person, when such threats are made directly to the person or about a person in the presence of another person.  This can also be defined as calling and person names or using derogatory statements about the person directly to the person or about a person in the </a:t>
            </a:r>
          </a:p>
          <a:p>
            <a:pPr algn="ctr" eaLnBrk="1" hangingPunct="1"/>
            <a:r>
              <a:rPr lang="en-US" dirty="0"/>
              <a:t>presence of another person.</a:t>
            </a:r>
          </a:p>
          <a:p>
            <a:pPr eaLnBrk="1" hangingPunct="1"/>
            <a:endParaRPr lang="en-US" dirty="0"/>
          </a:p>
          <a:p>
            <a:pPr eaLnBrk="1" hangingPunct="1"/>
            <a:r>
              <a:rPr lang="en-US" dirty="0"/>
              <a:t>Remember, these are DMH’s definitions, but also include abuse a client may face from a family member or friend.</a:t>
            </a:r>
          </a:p>
          <a:p>
            <a:pPr eaLnBrk="1" hangingPunct="1"/>
            <a:endParaRPr lang="en-US" dirty="0"/>
          </a:p>
          <a:p>
            <a:pPr eaLnBrk="1" hangingPunct="1"/>
            <a:r>
              <a:rPr lang="en-US" dirty="0"/>
              <a:t>It is also important to realize that verbal abuse can also be classified as being talked down to, being derogatory, or being vulgar to or about a client in their presence or in the presence of anyone else (another client, staff, family, etc.)</a:t>
            </a:r>
          </a:p>
          <a:p>
            <a:pPr eaLnBrk="1" hangingPunct="1"/>
            <a:endParaRPr lang="en-US" dirty="0"/>
          </a:p>
        </p:txBody>
      </p:sp>
      <p:sp>
        <p:nvSpPr>
          <p:cNvPr id="4301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89A41988-8915-4E22-BA80-6E20ACAD969E}" type="slidenum">
              <a:rPr lang="en-US" smtClean="0">
                <a:latin typeface="Arial" charset="0"/>
              </a:rPr>
              <a:pPr eaLnBrk="1" hangingPunct="1"/>
              <a:t>11</a:t>
            </a:fld>
            <a:endParaRPr lang="en-US">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8C0B11B2-167D-452F-8151-5FD48D9210F0}" type="datetimeFigureOut">
              <a:rPr lang="en-US" smtClean="0"/>
              <a:t>8/27/2024</a:t>
            </a:fld>
            <a:endParaRPr lang="en-US"/>
          </a:p>
        </p:txBody>
      </p:sp>
      <p:sp>
        <p:nvSpPr>
          <p:cNvPr id="8" name="Slide Number Placeholder 7"/>
          <p:cNvSpPr>
            <a:spLocks noGrp="1"/>
          </p:cNvSpPr>
          <p:nvPr>
            <p:ph type="sldNum" sz="quarter" idx="11"/>
          </p:nvPr>
        </p:nvSpPr>
        <p:spPr/>
        <p:txBody>
          <a:bodyPr/>
          <a:lstStyle/>
          <a:p>
            <a:fld id="{06264DD4-2F1C-4F2A-B9DE-D7AB108D352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0B11B2-167D-452F-8151-5FD48D9210F0}"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64DD4-2F1C-4F2A-B9DE-D7AB108D352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0B11B2-167D-452F-8151-5FD48D9210F0}"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64DD4-2F1C-4F2A-B9DE-D7AB108D35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0B11B2-167D-452F-8151-5FD48D9210F0}"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64DD4-2F1C-4F2A-B9DE-D7AB108D35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0B11B2-167D-452F-8151-5FD48D9210F0}"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64DD4-2F1C-4F2A-B9DE-D7AB108D352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C0B11B2-167D-452F-8151-5FD48D9210F0}"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64DD4-2F1C-4F2A-B9DE-D7AB108D3528}"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8C0B11B2-167D-452F-8151-5FD48D9210F0}" type="datetimeFigureOut">
              <a:rPr lang="en-US" smtClean="0"/>
              <a:t>8/27/2024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264DD4-2F1C-4F2A-B9DE-D7AB108D3528}"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C0B11B2-167D-452F-8151-5FD48D9210F0}" type="datetimeFigureOut">
              <a:rPr lang="en-US" smtClean="0"/>
              <a:t>8/27/2024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264DD4-2F1C-4F2A-B9DE-D7AB108D352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0B11B2-167D-452F-8151-5FD48D9210F0}" type="datetimeFigureOut">
              <a:rPr lang="en-US" smtClean="0"/>
              <a:t>8/27/2024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264DD4-2F1C-4F2A-B9DE-D7AB108D35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0B11B2-167D-452F-8151-5FD48D9210F0}"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64DD4-2F1C-4F2A-B9DE-D7AB108D35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0B11B2-167D-452F-8151-5FD48D9210F0}"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64DD4-2F1C-4F2A-B9DE-D7AB108D352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8C0B11B2-167D-452F-8151-5FD48D9210F0}" type="datetimeFigureOut">
              <a:rPr lang="en-US" smtClean="0"/>
              <a:t>8/27/2024</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06264DD4-2F1C-4F2A-B9DE-D7AB108D3528}"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Abuse and neglect	</a:t>
            </a:r>
          </a:p>
        </p:txBody>
      </p:sp>
      <p:sp>
        <p:nvSpPr>
          <p:cNvPr id="3" name="Subtitle 2"/>
          <p:cNvSpPr>
            <a:spLocks noGrp="1"/>
          </p:cNvSpPr>
          <p:nvPr>
            <p:ph type="subTitle" idx="1"/>
          </p:nvPr>
        </p:nvSpPr>
        <p:spPr/>
        <p:txBody>
          <a:bodyPr/>
          <a:lstStyle/>
          <a:p>
            <a:r>
              <a:rPr lang="en-US" dirty="0"/>
              <a:t>What do you know?</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8334" y="914400"/>
            <a:ext cx="5330139" cy="2104456"/>
          </a:xfrm>
          <a:prstGeom prst="rect">
            <a:avLst/>
          </a:prstGeom>
        </p:spPr>
      </p:pic>
    </p:spTree>
    <p:extLst>
      <p:ext uri="{BB962C8B-B14F-4D97-AF65-F5344CB8AC3E}">
        <p14:creationId xmlns:p14="http://schemas.microsoft.com/office/powerpoint/2010/main" val="2185387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7543800" cy="1143000"/>
          </a:xfrm>
        </p:spPr>
        <p:txBody>
          <a:bodyPr>
            <a:normAutofit fontScale="90000"/>
          </a:bodyPr>
          <a:lstStyle/>
          <a:p>
            <a:pPr algn="ctr">
              <a:defRPr/>
            </a:pPr>
            <a:br>
              <a:rPr lang="en-US" dirty="0"/>
            </a:br>
            <a:br>
              <a:rPr lang="en-US" dirty="0"/>
            </a:br>
            <a:br>
              <a:rPr lang="en-US" dirty="0"/>
            </a:br>
            <a:br>
              <a:rPr lang="en-US" dirty="0"/>
            </a:br>
            <a:r>
              <a:rPr lang="en-US" dirty="0"/>
              <a:t>What is Neglect?</a:t>
            </a:r>
            <a:br>
              <a:rPr lang="en-US" dirty="0"/>
            </a:br>
            <a:endParaRPr lang="en-US" dirty="0"/>
          </a:p>
        </p:txBody>
      </p:sp>
      <p:sp>
        <p:nvSpPr>
          <p:cNvPr id="3" name="Content Placeholder 2"/>
          <p:cNvSpPr>
            <a:spLocks noGrp="1"/>
          </p:cNvSpPr>
          <p:nvPr>
            <p:ph idx="1"/>
          </p:nvPr>
        </p:nvSpPr>
        <p:spPr>
          <a:xfrm>
            <a:off x="990600" y="2286000"/>
            <a:ext cx="6705600" cy="3581400"/>
          </a:xfrm>
        </p:spPr>
        <p:txBody>
          <a:bodyPr>
            <a:normAutofit/>
          </a:bodyPr>
          <a:lstStyle/>
          <a:p>
            <a:pPr>
              <a:buFont typeface="Arial" pitchFamily="34" charset="0"/>
              <a:buChar char="•"/>
              <a:defRPr/>
            </a:pPr>
            <a:r>
              <a:rPr lang="en-US" dirty="0"/>
              <a:t>Failure to provide reasonable and necessary services</a:t>
            </a:r>
          </a:p>
          <a:p>
            <a:pPr>
              <a:buFont typeface="Arial" pitchFamily="34" charset="0"/>
              <a:buChar char="•"/>
              <a:defRPr/>
            </a:pPr>
            <a:r>
              <a:rPr lang="en-US" dirty="0"/>
              <a:t>Presents imminent danger </a:t>
            </a:r>
          </a:p>
          <a:p>
            <a:pPr>
              <a:buFont typeface="Arial" pitchFamily="34" charset="0"/>
              <a:buChar char="•"/>
              <a:defRPr/>
            </a:pPr>
            <a:r>
              <a:rPr lang="en-US" dirty="0"/>
              <a:t>Substantial probability that death or serious physical injury</a:t>
            </a:r>
          </a:p>
          <a:p>
            <a:pPr>
              <a:buFont typeface="Arial" pitchFamily="34" charset="0"/>
              <a:buChar char="•"/>
              <a:defRPr/>
            </a:pPr>
            <a:r>
              <a:rPr lang="en-US" dirty="0"/>
              <a:t>Failure to provide adequate supervision resulting in a client being injured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19182093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304800" y="838200"/>
            <a:ext cx="7395369" cy="1752600"/>
          </a:xfrm>
        </p:spPr>
        <p:txBody>
          <a:bodyPr>
            <a:normAutofit/>
          </a:bodyPr>
          <a:lstStyle/>
          <a:p>
            <a:pPr algn="ctr" eaLnBrk="1" hangingPunct="1">
              <a:defRPr/>
            </a:pPr>
            <a:r>
              <a:rPr lang="en-US" sz="3600" dirty="0"/>
              <a:t>What is Verbal/Psychological                   </a:t>
            </a:r>
            <a:br>
              <a:rPr lang="en-US" sz="3600" dirty="0"/>
            </a:br>
            <a:r>
              <a:rPr lang="en-US" sz="3600" dirty="0"/>
              <a:t>            Abuse?</a:t>
            </a:r>
          </a:p>
        </p:txBody>
      </p:sp>
      <p:sp>
        <p:nvSpPr>
          <p:cNvPr id="12292" name="Rectangle 3"/>
          <p:cNvSpPr>
            <a:spLocks noGrp="1" noChangeArrowheads="1"/>
          </p:cNvSpPr>
          <p:nvPr>
            <p:ph idx="1"/>
          </p:nvPr>
        </p:nvSpPr>
        <p:spPr>
          <a:xfrm>
            <a:off x="716392" y="2286000"/>
            <a:ext cx="8077200" cy="3429000"/>
          </a:xfrm>
        </p:spPr>
        <p:txBody>
          <a:bodyPr/>
          <a:lstStyle/>
          <a:p>
            <a:pPr algn="ctr" eaLnBrk="1" hangingPunct="1">
              <a:buFontTx/>
              <a:buNone/>
              <a:defRPr/>
            </a:pPr>
            <a:endParaRPr lang="en-US" sz="2800" dirty="0"/>
          </a:p>
          <a:p>
            <a:pPr marL="457200" indent="-457200" eaLnBrk="1" hangingPunct="1">
              <a:buFont typeface="Arial" pitchFamily="34" charset="0"/>
              <a:buChar char="•"/>
              <a:defRPr/>
            </a:pPr>
            <a:r>
              <a:rPr lang="en-US" sz="2800" dirty="0"/>
              <a:t>Threats of physical violence to another person, directly to the person or about the person or in the presence of another person</a:t>
            </a:r>
          </a:p>
          <a:p>
            <a:pPr marL="457200" indent="-457200" eaLnBrk="1" hangingPunct="1">
              <a:buFont typeface="Arial" pitchFamily="34" charset="0"/>
              <a:buChar char="•"/>
              <a:defRPr/>
            </a:pPr>
            <a:r>
              <a:rPr lang="en-US" sz="2800" dirty="0"/>
              <a:t>Calling a person names</a:t>
            </a:r>
          </a:p>
          <a:p>
            <a:pPr marL="457200" indent="-457200" eaLnBrk="1" hangingPunct="1">
              <a:buFont typeface="Arial" pitchFamily="34" charset="0"/>
              <a:buChar char="•"/>
              <a:defRPr/>
            </a:pPr>
            <a:r>
              <a:rPr lang="en-US" sz="2800" dirty="0"/>
              <a:t>Using derogatory statements</a:t>
            </a:r>
          </a:p>
        </p:txBody>
      </p:sp>
      <p:pic>
        <p:nvPicPr>
          <p:cNvPr id="8196" name="Picture 4" descr="MCj0379559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28078" y="304800"/>
            <a:ext cx="154286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40332532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2">
                                            <p:txEl>
                                              <p:pRg st="1" end="1"/>
                                            </p:txEl>
                                          </p:spTgt>
                                        </p:tgtEl>
                                        <p:attrNameLst>
                                          <p:attrName>style.visibility</p:attrName>
                                        </p:attrNameLst>
                                      </p:cBhvr>
                                      <p:to>
                                        <p:strVal val="visible"/>
                                      </p:to>
                                    </p:set>
                                    <p:anim calcmode="lin" valueType="num">
                                      <p:cBhvr additive="base">
                                        <p:cTn id="7" dur="500" fill="hold"/>
                                        <p:tgtEl>
                                          <p:spTgt spid="1229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2">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12292">
                                            <p:txEl>
                                              <p:pRg st="2" end="2"/>
                                            </p:txEl>
                                          </p:spTgt>
                                        </p:tgtEl>
                                        <p:attrNameLst>
                                          <p:attrName>style.visibility</p:attrName>
                                        </p:attrNameLst>
                                      </p:cBhvr>
                                      <p:to>
                                        <p:strVal val="visible"/>
                                      </p:to>
                                    </p:set>
                                    <p:anim calcmode="lin" valueType="num">
                                      <p:cBhvr additive="base">
                                        <p:cTn id="12" dur="500" fill="hold"/>
                                        <p:tgtEl>
                                          <p:spTgt spid="12292">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2292">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12292">
                                            <p:txEl>
                                              <p:pRg st="3" end="3"/>
                                            </p:txEl>
                                          </p:spTgt>
                                        </p:tgtEl>
                                        <p:attrNameLst>
                                          <p:attrName>style.visibility</p:attrName>
                                        </p:attrNameLst>
                                      </p:cBhvr>
                                      <p:to>
                                        <p:strVal val="visible"/>
                                      </p:to>
                                    </p:set>
                                    <p:anim calcmode="lin" valueType="num">
                                      <p:cBhvr additive="base">
                                        <p:cTn id="17" dur="500" fill="hold"/>
                                        <p:tgtEl>
                                          <p:spTgt spid="1229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229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459259" y="892476"/>
            <a:ext cx="8153400" cy="1554162"/>
          </a:xfrm>
        </p:spPr>
        <p:txBody>
          <a:bodyPr>
            <a:normAutofit/>
          </a:bodyPr>
          <a:lstStyle/>
          <a:p>
            <a:pPr algn="ctr" eaLnBrk="1" hangingPunct="1">
              <a:defRPr/>
            </a:pPr>
            <a:br>
              <a:rPr lang="en-US" dirty="0"/>
            </a:br>
            <a:r>
              <a:rPr lang="en-US" dirty="0"/>
              <a:t>What is Sexual Abuse?</a:t>
            </a:r>
          </a:p>
        </p:txBody>
      </p:sp>
      <p:sp>
        <p:nvSpPr>
          <p:cNvPr id="18436" name="Rectangle 3"/>
          <p:cNvSpPr>
            <a:spLocks noGrp="1" noChangeArrowheads="1"/>
          </p:cNvSpPr>
          <p:nvPr>
            <p:ph idx="1"/>
          </p:nvPr>
        </p:nvSpPr>
        <p:spPr>
          <a:xfrm>
            <a:off x="838200" y="2667000"/>
            <a:ext cx="7467600" cy="2438400"/>
          </a:xfrm>
        </p:spPr>
        <p:txBody>
          <a:bodyPr>
            <a:normAutofit/>
          </a:bodyPr>
          <a:lstStyle/>
          <a:p>
            <a:pPr eaLnBrk="1" hangingPunct="1">
              <a:lnSpc>
                <a:spcPct val="90000"/>
              </a:lnSpc>
              <a:buFontTx/>
              <a:buNone/>
              <a:defRPr/>
            </a:pPr>
            <a:r>
              <a:rPr lang="en-US" sz="3600" dirty="0"/>
              <a:t>Any touching, directly or through clothing, of an individual by another individual for sexual purpose or in a sexual manner.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10805854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fade">
                                      <p:cBhvr>
                                        <p:cTn id="7" dur="500"/>
                                        <p:tgtEl>
                                          <p:spTgt spid="1843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43000"/>
            <a:ext cx="7315200" cy="1154097"/>
          </a:xfrm>
        </p:spPr>
        <p:txBody>
          <a:bodyPr>
            <a:normAutofit fontScale="90000"/>
          </a:bodyPr>
          <a:lstStyle/>
          <a:p>
            <a:pPr algn="ctr"/>
            <a:r>
              <a:rPr lang="en-US" dirty="0"/>
              <a:t>Sexual Abuse Includes but is not limited to:</a:t>
            </a:r>
          </a:p>
        </p:txBody>
      </p:sp>
      <p:sp>
        <p:nvSpPr>
          <p:cNvPr id="3" name="Content Placeholder 2"/>
          <p:cNvSpPr>
            <a:spLocks noGrp="1"/>
          </p:cNvSpPr>
          <p:nvPr>
            <p:ph idx="1"/>
          </p:nvPr>
        </p:nvSpPr>
        <p:spPr>
          <a:xfrm>
            <a:off x="533400" y="2209800"/>
            <a:ext cx="8400288" cy="4724400"/>
          </a:xfrm>
        </p:spPr>
        <p:txBody>
          <a:bodyPr>
            <a:normAutofit fontScale="85000" lnSpcReduction="20000"/>
          </a:bodyPr>
          <a:lstStyle/>
          <a:p>
            <a:pPr lvl="2">
              <a:lnSpc>
                <a:spcPct val="90000"/>
              </a:lnSpc>
              <a:defRPr/>
            </a:pPr>
            <a:r>
              <a:rPr lang="en-US" sz="2800" b="1" dirty="0"/>
              <a:t>Kissing </a:t>
            </a:r>
          </a:p>
          <a:p>
            <a:pPr lvl="2">
              <a:lnSpc>
                <a:spcPct val="90000"/>
              </a:lnSpc>
              <a:defRPr/>
            </a:pPr>
            <a:r>
              <a:rPr lang="en-US" sz="2800" b="1" dirty="0"/>
              <a:t>Touching of the genitals, buttocks or breasts</a:t>
            </a:r>
          </a:p>
          <a:p>
            <a:pPr lvl="2">
              <a:lnSpc>
                <a:spcPct val="90000"/>
              </a:lnSpc>
              <a:defRPr/>
            </a:pPr>
            <a:r>
              <a:rPr lang="en-US" sz="2800" b="1" dirty="0"/>
              <a:t>Causing a person to touch another person for sexual purposes;</a:t>
            </a:r>
          </a:p>
          <a:p>
            <a:pPr lvl="2">
              <a:lnSpc>
                <a:spcPct val="90000"/>
              </a:lnSpc>
              <a:defRPr/>
            </a:pPr>
            <a:r>
              <a:rPr lang="en-US" sz="2800" b="1" dirty="0"/>
              <a:t>Promoting or observing for sexual purpose any sexual activity or performance involving other individuals including any play, motion picture, photography, dance, or other visual or written representation </a:t>
            </a:r>
          </a:p>
          <a:p>
            <a:pPr lvl="2">
              <a:lnSpc>
                <a:spcPct val="90000"/>
              </a:lnSpc>
              <a:defRPr/>
            </a:pPr>
            <a:r>
              <a:rPr lang="en-US" sz="2800" b="1" dirty="0"/>
              <a:t>Failing to intervene, or attempting to stop inappropriate sexual activity, or performance between clients;</a:t>
            </a:r>
          </a:p>
          <a:p>
            <a:pPr lvl="2">
              <a:lnSpc>
                <a:spcPct val="90000"/>
              </a:lnSpc>
              <a:defRPr/>
            </a:pPr>
            <a:r>
              <a:rPr lang="en-US" sz="2800" b="1" dirty="0"/>
              <a:t>Encouraging inappropriate sexual activity or performance </a:t>
            </a:r>
          </a:p>
          <a:p>
            <a:pPr lvl="2">
              <a:lnSpc>
                <a:spcPct val="90000"/>
              </a:lnSpc>
              <a:buNone/>
              <a:defRPr/>
            </a:pPr>
            <a:r>
              <a:rPr lang="en-US" sz="2800" b="1" dirty="0"/>
              <a:t>   between clients.</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4397031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arn(inVertical)">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You do?</a:t>
            </a:r>
          </a:p>
        </p:txBody>
      </p:sp>
      <p:sp>
        <p:nvSpPr>
          <p:cNvPr id="3" name="Content Placeholder 2"/>
          <p:cNvSpPr>
            <a:spLocks noGrp="1"/>
          </p:cNvSpPr>
          <p:nvPr>
            <p:ph idx="1"/>
          </p:nvPr>
        </p:nvSpPr>
        <p:spPr/>
        <p:txBody>
          <a:bodyPr/>
          <a:lstStyle/>
          <a:p>
            <a:pPr marL="365760" lvl="0" indent="-283464">
              <a:spcBef>
                <a:spcPts val="600"/>
              </a:spcBef>
              <a:buClr>
                <a:srgbClr val="629DD1"/>
              </a:buClr>
              <a:buSzPct val="80000"/>
              <a:buFont typeface="Wingdings 2"/>
              <a:buChar char=""/>
              <a:defRPr/>
            </a:pPr>
            <a:r>
              <a:rPr lang="en-US" sz="3200" b="0" dirty="0">
                <a:latin typeface="Gill Sans MT"/>
              </a:rPr>
              <a:t>Be observant</a:t>
            </a:r>
          </a:p>
          <a:p>
            <a:pPr marL="365760" lvl="0" indent="-283464">
              <a:spcBef>
                <a:spcPts val="600"/>
              </a:spcBef>
              <a:buClr>
                <a:srgbClr val="629DD1"/>
              </a:buClr>
              <a:buSzPct val="80000"/>
              <a:buFont typeface="Wingdings 2"/>
              <a:buChar char=""/>
              <a:defRPr/>
            </a:pPr>
            <a:r>
              <a:rPr lang="en-US" sz="3200" b="0" dirty="0">
                <a:latin typeface="Gill Sans MT"/>
              </a:rPr>
              <a:t>Watch for physical signs</a:t>
            </a:r>
          </a:p>
          <a:p>
            <a:pPr marL="365760" lvl="0" indent="-283464">
              <a:spcBef>
                <a:spcPts val="600"/>
              </a:spcBef>
              <a:buClr>
                <a:srgbClr val="629DD1"/>
              </a:buClr>
              <a:buSzPct val="80000"/>
              <a:buFont typeface="Wingdings 2"/>
              <a:buChar char=""/>
              <a:defRPr/>
            </a:pPr>
            <a:r>
              <a:rPr lang="en-US" sz="3200" b="0" dirty="0">
                <a:latin typeface="Gill Sans MT"/>
              </a:rPr>
              <a:t>Watch for signs in the environment</a:t>
            </a:r>
          </a:p>
          <a:p>
            <a:pPr marL="365760" lvl="0" indent="-283464">
              <a:spcBef>
                <a:spcPts val="600"/>
              </a:spcBef>
              <a:buClr>
                <a:srgbClr val="629DD1"/>
              </a:buClr>
              <a:buSzPct val="80000"/>
              <a:buFont typeface="Wingdings 2"/>
              <a:buChar char=""/>
              <a:defRPr/>
            </a:pPr>
            <a:r>
              <a:rPr lang="en-US" sz="3200" b="0" dirty="0">
                <a:latin typeface="Gill Sans MT"/>
              </a:rPr>
              <a:t>Is care inadequate?</a:t>
            </a:r>
          </a:p>
          <a:p>
            <a:pPr marL="365760" lvl="0" indent="-283464">
              <a:spcBef>
                <a:spcPts val="600"/>
              </a:spcBef>
              <a:buClr>
                <a:srgbClr val="629DD1"/>
              </a:buClr>
              <a:buSzPct val="80000"/>
              <a:buFont typeface="Wingdings 2"/>
              <a:buChar char=""/>
              <a:defRPr/>
            </a:pPr>
            <a:r>
              <a:rPr lang="en-US" sz="3200" b="0" dirty="0">
                <a:latin typeface="Gill Sans MT"/>
              </a:rPr>
              <a:t>Watch for changes in behavior or emotional state</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2696012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algn="ctr">
              <a:defRPr/>
            </a:pPr>
            <a:r>
              <a:rPr lang="en-US" dirty="0"/>
              <a:t>If a Client Reports Abuse….</a:t>
            </a:r>
          </a:p>
        </p:txBody>
      </p:sp>
      <p:sp>
        <p:nvSpPr>
          <p:cNvPr id="35843" name="Content Placeholder 2"/>
          <p:cNvSpPr>
            <a:spLocks noGrp="1"/>
          </p:cNvSpPr>
          <p:nvPr>
            <p:ph idx="1"/>
          </p:nvPr>
        </p:nvSpPr>
        <p:spPr/>
        <p:txBody>
          <a:bodyPr/>
          <a:lstStyle/>
          <a:p>
            <a:pPr marL="0" indent="0">
              <a:buFontTx/>
              <a:buNone/>
              <a:defRPr/>
            </a:pPr>
            <a:r>
              <a:rPr lang="en-US" b="1" dirty="0"/>
              <a:t>What should you do?</a:t>
            </a:r>
          </a:p>
          <a:p>
            <a:pPr lvl="2">
              <a:defRPr/>
            </a:pPr>
            <a:r>
              <a:rPr lang="en-US" sz="3200" dirty="0"/>
              <a:t>Believe him/her</a:t>
            </a:r>
          </a:p>
          <a:p>
            <a:pPr lvl="2">
              <a:defRPr/>
            </a:pPr>
            <a:r>
              <a:rPr lang="en-US" sz="3200" dirty="0"/>
              <a:t>Protect him/her</a:t>
            </a:r>
          </a:p>
          <a:p>
            <a:pPr lvl="2">
              <a:defRPr/>
            </a:pPr>
            <a:r>
              <a:rPr lang="en-US" sz="3200" dirty="0"/>
              <a:t>Reassure him/her</a:t>
            </a:r>
          </a:p>
          <a:p>
            <a:pPr lvl="2">
              <a:defRPr/>
            </a:pPr>
            <a:r>
              <a:rPr lang="en-US" sz="3200" dirty="0"/>
              <a:t>Report with/for him/her</a:t>
            </a:r>
          </a:p>
        </p:txBody>
      </p:sp>
      <p:pic>
        <p:nvPicPr>
          <p:cNvPr id="8194" name="Picture 2" descr="C:\Documents and Settings\schlotzhauerl\Local Settings\Temporary Internet Files\Content.IE5\IHH4AXSZ\MC90023408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19600" y="4648200"/>
            <a:ext cx="3124200" cy="176618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16132101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1000"/>
                                        <p:tgtEl>
                                          <p:spTgt spid="8194"/>
                                        </p:tgtEl>
                                      </p:cBhvr>
                                    </p:animEffect>
                                    <p:anim calcmode="lin" valueType="num">
                                      <p:cBhvr>
                                        <p:cTn id="8" dur="1000" fill="hold"/>
                                        <p:tgtEl>
                                          <p:spTgt spid="8194"/>
                                        </p:tgtEl>
                                        <p:attrNameLst>
                                          <p:attrName>ppt_x</p:attrName>
                                        </p:attrNameLst>
                                      </p:cBhvr>
                                      <p:tavLst>
                                        <p:tav tm="0">
                                          <p:val>
                                            <p:strVal val="#ppt_x"/>
                                          </p:val>
                                        </p:tav>
                                        <p:tav tm="100000">
                                          <p:val>
                                            <p:strVal val="#ppt_x"/>
                                          </p:val>
                                        </p:tav>
                                      </p:tavLst>
                                    </p:anim>
                                    <p:anim calcmode="lin" valueType="num">
                                      <p:cBhvr>
                                        <p:cTn id="9" dur="1000" fill="hold"/>
                                        <p:tgtEl>
                                          <p:spTgt spid="819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nodeType="clickEffect">
                                  <p:stCondLst>
                                    <p:cond delay="0"/>
                                  </p:stCondLst>
                                  <p:childTnLst>
                                    <p:set>
                                      <p:cBhvr>
                                        <p:cTn id="13" dur="1" fill="hold">
                                          <p:stCondLst>
                                            <p:cond delay="0"/>
                                          </p:stCondLst>
                                        </p:cTn>
                                        <p:tgtEl>
                                          <p:spTgt spid="35843">
                                            <p:txEl>
                                              <p:pRg st="0" end="0"/>
                                            </p:txEl>
                                          </p:spTgt>
                                        </p:tgtEl>
                                        <p:attrNameLst>
                                          <p:attrName>style.visibility</p:attrName>
                                        </p:attrNameLst>
                                      </p:cBhvr>
                                      <p:to>
                                        <p:strVal val="visible"/>
                                      </p:to>
                                    </p:set>
                                    <p:anim calcmode="lin" valueType="num">
                                      <p:cBhvr additive="base">
                                        <p:cTn id="14" dur="500"/>
                                        <p:tgtEl>
                                          <p:spTgt spid="35843">
                                            <p:txEl>
                                              <p:pRg st="0" end="0"/>
                                            </p:txEl>
                                          </p:spTgt>
                                        </p:tgtEl>
                                        <p:attrNameLst>
                                          <p:attrName>ppt_y</p:attrName>
                                        </p:attrNameLst>
                                      </p:cBhvr>
                                      <p:tavLst>
                                        <p:tav tm="0">
                                          <p:val>
                                            <p:strVal val="#ppt_y+#ppt_h*1.125000"/>
                                          </p:val>
                                        </p:tav>
                                        <p:tav tm="100000">
                                          <p:val>
                                            <p:strVal val="#ppt_y"/>
                                          </p:val>
                                        </p:tav>
                                      </p:tavLst>
                                    </p:anim>
                                    <p:animEffect transition="in" filter="wipe(up)">
                                      <p:cBhvr>
                                        <p:cTn id="15" dur="500"/>
                                        <p:tgtEl>
                                          <p:spTgt spid="35843">
                                            <p:txEl>
                                              <p:pRg st="0" end="0"/>
                                            </p:txEl>
                                          </p:spTgt>
                                        </p:tgtEl>
                                      </p:cBhvr>
                                    </p:animEffect>
                                  </p:childTnLst>
                                </p:cTn>
                              </p:par>
                              <p:par>
                                <p:cTn id="16" presetID="12" presetClass="entr" presetSubtype="4" fill="hold" nodeType="withEffect">
                                  <p:stCondLst>
                                    <p:cond delay="0"/>
                                  </p:stCondLst>
                                  <p:childTnLst>
                                    <p:set>
                                      <p:cBhvr>
                                        <p:cTn id="17" dur="1" fill="hold">
                                          <p:stCondLst>
                                            <p:cond delay="0"/>
                                          </p:stCondLst>
                                        </p:cTn>
                                        <p:tgtEl>
                                          <p:spTgt spid="35843">
                                            <p:txEl>
                                              <p:pRg st="1" end="1"/>
                                            </p:txEl>
                                          </p:spTgt>
                                        </p:tgtEl>
                                        <p:attrNameLst>
                                          <p:attrName>style.visibility</p:attrName>
                                        </p:attrNameLst>
                                      </p:cBhvr>
                                      <p:to>
                                        <p:strVal val="visible"/>
                                      </p:to>
                                    </p:set>
                                    <p:anim calcmode="lin" valueType="num">
                                      <p:cBhvr additive="base">
                                        <p:cTn id="18" dur="500"/>
                                        <p:tgtEl>
                                          <p:spTgt spid="35843">
                                            <p:txEl>
                                              <p:pRg st="1" end="1"/>
                                            </p:txEl>
                                          </p:spTgt>
                                        </p:tgtEl>
                                        <p:attrNameLst>
                                          <p:attrName>ppt_y</p:attrName>
                                        </p:attrNameLst>
                                      </p:cBhvr>
                                      <p:tavLst>
                                        <p:tav tm="0">
                                          <p:val>
                                            <p:strVal val="#ppt_y+#ppt_h*1.125000"/>
                                          </p:val>
                                        </p:tav>
                                        <p:tav tm="100000">
                                          <p:val>
                                            <p:strVal val="#ppt_y"/>
                                          </p:val>
                                        </p:tav>
                                      </p:tavLst>
                                    </p:anim>
                                    <p:animEffect transition="in" filter="wipe(up)">
                                      <p:cBhvr>
                                        <p:cTn id="19" dur="500"/>
                                        <p:tgtEl>
                                          <p:spTgt spid="35843">
                                            <p:txEl>
                                              <p:pRg st="1" end="1"/>
                                            </p:txEl>
                                          </p:spTgt>
                                        </p:tgtEl>
                                      </p:cBhvr>
                                    </p:animEffect>
                                  </p:childTnLst>
                                </p:cTn>
                              </p:par>
                              <p:par>
                                <p:cTn id="20" presetID="12" presetClass="entr" presetSubtype="4" fill="hold" nodeType="withEffect">
                                  <p:stCondLst>
                                    <p:cond delay="0"/>
                                  </p:stCondLst>
                                  <p:childTnLst>
                                    <p:set>
                                      <p:cBhvr>
                                        <p:cTn id="21" dur="1" fill="hold">
                                          <p:stCondLst>
                                            <p:cond delay="0"/>
                                          </p:stCondLst>
                                        </p:cTn>
                                        <p:tgtEl>
                                          <p:spTgt spid="35843">
                                            <p:txEl>
                                              <p:pRg st="2" end="2"/>
                                            </p:txEl>
                                          </p:spTgt>
                                        </p:tgtEl>
                                        <p:attrNameLst>
                                          <p:attrName>style.visibility</p:attrName>
                                        </p:attrNameLst>
                                      </p:cBhvr>
                                      <p:to>
                                        <p:strVal val="visible"/>
                                      </p:to>
                                    </p:set>
                                    <p:anim calcmode="lin" valueType="num">
                                      <p:cBhvr additive="base">
                                        <p:cTn id="22" dur="500"/>
                                        <p:tgtEl>
                                          <p:spTgt spid="35843">
                                            <p:txEl>
                                              <p:pRg st="2" end="2"/>
                                            </p:txEl>
                                          </p:spTgt>
                                        </p:tgtEl>
                                        <p:attrNameLst>
                                          <p:attrName>ppt_y</p:attrName>
                                        </p:attrNameLst>
                                      </p:cBhvr>
                                      <p:tavLst>
                                        <p:tav tm="0">
                                          <p:val>
                                            <p:strVal val="#ppt_y+#ppt_h*1.125000"/>
                                          </p:val>
                                        </p:tav>
                                        <p:tav tm="100000">
                                          <p:val>
                                            <p:strVal val="#ppt_y"/>
                                          </p:val>
                                        </p:tav>
                                      </p:tavLst>
                                    </p:anim>
                                    <p:animEffect transition="in" filter="wipe(up)">
                                      <p:cBhvr>
                                        <p:cTn id="23" dur="500"/>
                                        <p:tgtEl>
                                          <p:spTgt spid="35843">
                                            <p:txEl>
                                              <p:pRg st="2" end="2"/>
                                            </p:txEl>
                                          </p:spTgt>
                                        </p:tgtEl>
                                      </p:cBhvr>
                                    </p:animEffect>
                                  </p:childTnLst>
                                </p:cTn>
                              </p:par>
                              <p:par>
                                <p:cTn id="24" presetID="12" presetClass="entr" presetSubtype="4" fill="hold" nodeType="withEffect">
                                  <p:stCondLst>
                                    <p:cond delay="0"/>
                                  </p:stCondLst>
                                  <p:childTnLst>
                                    <p:set>
                                      <p:cBhvr>
                                        <p:cTn id="25" dur="1" fill="hold">
                                          <p:stCondLst>
                                            <p:cond delay="0"/>
                                          </p:stCondLst>
                                        </p:cTn>
                                        <p:tgtEl>
                                          <p:spTgt spid="35843">
                                            <p:txEl>
                                              <p:pRg st="3" end="3"/>
                                            </p:txEl>
                                          </p:spTgt>
                                        </p:tgtEl>
                                        <p:attrNameLst>
                                          <p:attrName>style.visibility</p:attrName>
                                        </p:attrNameLst>
                                      </p:cBhvr>
                                      <p:to>
                                        <p:strVal val="visible"/>
                                      </p:to>
                                    </p:set>
                                    <p:anim calcmode="lin" valueType="num">
                                      <p:cBhvr additive="base">
                                        <p:cTn id="26" dur="500"/>
                                        <p:tgtEl>
                                          <p:spTgt spid="35843">
                                            <p:txEl>
                                              <p:pRg st="3" end="3"/>
                                            </p:txEl>
                                          </p:spTgt>
                                        </p:tgtEl>
                                        <p:attrNameLst>
                                          <p:attrName>ppt_y</p:attrName>
                                        </p:attrNameLst>
                                      </p:cBhvr>
                                      <p:tavLst>
                                        <p:tav tm="0">
                                          <p:val>
                                            <p:strVal val="#ppt_y+#ppt_h*1.125000"/>
                                          </p:val>
                                        </p:tav>
                                        <p:tav tm="100000">
                                          <p:val>
                                            <p:strVal val="#ppt_y"/>
                                          </p:val>
                                        </p:tav>
                                      </p:tavLst>
                                    </p:anim>
                                    <p:animEffect transition="in" filter="wipe(up)">
                                      <p:cBhvr>
                                        <p:cTn id="27" dur="500"/>
                                        <p:tgtEl>
                                          <p:spTgt spid="35843">
                                            <p:txEl>
                                              <p:pRg st="3" end="3"/>
                                            </p:txEl>
                                          </p:spTgt>
                                        </p:tgtEl>
                                      </p:cBhvr>
                                    </p:animEffect>
                                  </p:childTnLst>
                                </p:cTn>
                              </p:par>
                              <p:par>
                                <p:cTn id="28" presetID="12" presetClass="entr" presetSubtype="4" fill="hold" nodeType="withEffect">
                                  <p:stCondLst>
                                    <p:cond delay="0"/>
                                  </p:stCondLst>
                                  <p:childTnLst>
                                    <p:set>
                                      <p:cBhvr>
                                        <p:cTn id="29" dur="1" fill="hold">
                                          <p:stCondLst>
                                            <p:cond delay="0"/>
                                          </p:stCondLst>
                                        </p:cTn>
                                        <p:tgtEl>
                                          <p:spTgt spid="35843">
                                            <p:txEl>
                                              <p:pRg st="4" end="4"/>
                                            </p:txEl>
                                          </p:spTgt>
                                        </p:tgtEl>
                                        <p:attrNameLst>
                                          <p:attrName>style.visibility</p:attrName>
                                        </p:attrNameLst>
                                      </p:cBhvr>
                                      <p:to>
                                        <p:strVal val="visible"/>
                                      </p:to>
                                    </p:set>
                                    <p:anim calcmode="lin" valueType="num">
                                      <p:cBhvr additive="base">
                                        <p:cTn id="30" dur="500"/>
                                        <p:tgtEl>
                                          <p:spTgt spid="35843">
                                            <p:txEl>
                                              <p:pRg st="4" end="4"/>
                                            </p:txEl>
                                          </p:spTgt>
                                        </p:tgtEl>
                                        <p:attrNameLst>
                                          <p:attrName>ppt_y</p:attrName>
                                        </p:attrNameLst>
                                      </p:cBhvr>
                                      <p:tavLst>
                                        <p:tav tm="0">
                                          <p:val>
                                            <p:strVal val="#ppt_y+#ppt_h*1.125000"/>
                                          </p:val>
                                        </p:tav>
                                        <p:tav tm="100000">
                                          <p:val>
                                            <p:strVal val="#ppt_y"/>
                                          </p:val>
                                        </p:tav>
                                      </p:tavLst>
                                    </p:anim>
                                    <p:animEffect transition="in" filter="wipe(up)">
                                      <p:cBhvr>
                                        <p:cTn id="31" dur="500"/>
                                        <p:tgtEl>
                                          <p:spTgt spid="358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9600" y="1447800"/>
            <a:ext cx="7543800" cy="838200"/>
          </a:xfrm>
        </p:spPr>
        <p:txBody>
          <a:bodyPr>
            <a:normAutofit/>
          </a:bodyPr>
          <a:lstStyle/>
          <a:p>
            <a:pPr algn="ctr" eaLnBrk="1" hangingPunct="1">
              <a:defRPr/>
            </a:pPr>
            <a:r>
              <a:rPr lang="en-US" dirty="0"/>
              <a:t>Mandated Reporting</a:t>
            </a:r>
          </a:p>
        </p:txBody>
      </p:sp>
      <p:sp>
        <p:nvSpPr>
          <p:cNvPr id="14339" name="Rectangle 3"/>
          <p:cNvSpPr>
            <a:spLocks noGrp="1" noChangeArrowheads="1"/>
          </p:cNvSpPr>
          <p:nvPr>
            <p:ph idx="1"/>
          </p:nvPr>
        </p:nvSpPr>
        <p:spPr>
          <a:xfrm>
            <a:off x="381000" y="1905000"/>
            <a:ext cx="8332788" cy="3733800"/>
          </a:xfrm>
        </p:spPr>
        <p:txBody>
          <a:bodyPr>
            <a:normAutofit fontScale="92500" lnSpcReduction="10000"/>
          </a:bodyPr>
          <a:lstStyle/>
          <a:p>
            <a:pPr algn="ctr" eaLnBrk="1" hangingPunct="1">
              <a:lnSpc>
                <a:spcPct val="90000"/>
              </a:lnSpc>
              <a:buFont typeface="Wingdings" pitchFamily="2" charset="2"/>
              <a:buNone/>
              <a:defRPr/>
            </a:pPr>
            <a:endParaRPr lang="en-US" b="1" dirty="0"/>
          </a:p>
          <a:p>
            <a:pPr algn="ctr" eaLnBrk="1" hangingPunct="1">
              <a:lnSpc>
                <a:spcPct val="90000"/>
              </a:lnSpc>
              <a:buFont typeface="Wingdings" pitchFamily="2" charset="2"/>
              <a:buNone/>
              <a:defRPr/>
            </a:pPr>
            <a:endParaRPr lang="en-US" b="1" dirty="0"/>
          </a:p>
          <a:p>
            <a:pPr algn="ctr" eaLnBrk="1" hangingPunct="1">
              <a:lnSpc>
                <a:spcPct val="90000"/>
              </a:lnSpc>
              <a:buFont typeface="Wingdings" pitchFamily="2" charset="2"/>
              <a:buNone/>
              <a:defRPr/>
            </a:pPr>
            <a:r>
              <a:rPr lang="en-US" b="1" dirty="0"/>
              <a:t>State Regulations Require You to Report Abuse/Neglect</a:t>
            </a:r>
            <a:endParaRPr lang="en-US" dirty="0"/>
          </a:p>
          <a:p>
            <a:pPr eaLnBrk="1" hangingPunct="1">
              <a:lnSpc>
                <a:spcPct val="90000"/>
              </a:lnSpc>
              <a:buFont typeface="Wingdings" pitchFamily="2" charset="2"/>
              <a:buNone/>
              <a:defRPr/>
            </a:pPr>
            <a:endParaRPr lang="en-US" sz="900" dirty="0"/>
          </a:p>
          <a:p>
            <a:pPr algn="ctr" eaLnBrk="1" hangingPunct="1">
              <a:lnSpc>
                <a:spcPct val="90000"/>
              </a:lnSpc>
              <a:buFont typeface="Wingdings" pitchFamily="2" charset="2"/>
              <a:buNone/>
              <a:defRPr/>
            </a:pPr>
            <a:r>
              <a:rPr lang="en-US" sz="2800" dirty="0"/>
              <a:t>“Any such employee who has reasonable cause to believe that a consumer has been subjected to physical abuse, sexual abuse, misuse of funds/property, psychological/verbal abuse while under the care of a residential facility, day program, or specialized service that is licensed, certified or funded by the department (DMH) </a:t>
            </a:r>
            <a:r>
              <a:rPr lang="en-US" sz="2800" b="1" dirty="0"/>
              <a:t>shall immediately make a verbal or written complaint.</a:t>
            </a:r>
            <a:r>
              <a:rPr lang="en-US" sz="2800" dirty="0"/>
              <a:t>”</a:t>
            </a:r>
            <a:endParaRPr lang="en-US" sz="2800" b="1" dirty="0"/>
          </a:p>
          <a:p>
            <a:pPr eaLnBrk="1" hangingPunct="1">
              <a:lnSpc>
                <a:spcPct val="90000"/>
              </a:lnSpc>
              <a:defRPr/>
            </a:pPr>
            <a:endParaRPr lang="en-US" dirty="0"/>
          </a:p>
        </p:txBody>
      </p:sp>
      <p:pic>
        <p:nvPicPr>
          <p:cNvPr id="31748" name="Picture 4" descr="MCj0370546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152400"/>
            <a:ext cx="15509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22057920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4339">
                                            <p:txEl>
                                              <p:pRg st="2" end="2"/>
                                            </p:txEl>
                                          </p:spTgt>
                                        </p:tgtEl>
                                        <p:attrNameLst>
                                          <p:attrName>style.visibility</p:attrName>
                                        </p:attrNameLst>
                                      </p:cBhvr>
                                      <p:to>
                                        <p:strVal val="visible"/>
                                      </p:to>
                                    </p:set>
                                    <p:animEffect transition="in" filter="randombar(horizontal)">
                                      <p:cBhvr>
                                        <p:cTn id="7" dur="500"/>
                                        <p:tgtEl>
                                          <p:spTgt spid="14339">
                                            <p:txEl>
                                              <p:pRg st="2" end="2"/>
                                            </p:txEl>
                                          </p:spTgt>
                                        </p:tgtEl>
                                      </p:cBhvr>
                                    </p:animEffect>
                                  </p:childTnLst>
                                </p:cTn>
                              </p:par>
                              <p:par>
                                <p:cTn id="8" presetID="32" presetClass="emph" presetSubtype="0" fill="hold" nodeType="withEffect">
                                  <p:stCondLst>
                                    <p:cond delay="0"/>
                                  </p:stCondLst>
                                  <p:childTnLst>
                                    <p:animRot by="120000">
                                      <p:cBhvr>
                                        <p:cTn id="9" dur="100" fill="hold">
                                          <p:stCondLst>
                                            <p:cond delay="0"/>
                                          </p:stCondLst>
                                        </p:cTn>
                                        <p:tgtEl>
                                          <p:spTgt spid="31748"/>
                                        </p:tgtEl>
                                        <p:attrNameLst>
                                          <p:attrName>r</p:attrName>
                                        </p:attrNameLst>
                                      </p:cBhvr>
                                    </p:animRot>
                                    <p:animRot by="-240000">
                                      <p:cBhvr>
                                        <p:cTn id="10" dur="200" fill="hold">
                                          <p:stCondLst>
                                            <p:cond delay="200"/>
                                          </p:stCondLst>
                                        </p:cTn>
                                        <p:tgtEl>
                                          <p:spTgt spid="31748"/>
                                        </p:tgtEl>
                                        <p:attrNameLst>
                                          <p:attrName>r</p:attrName>
                                        </p:attrNameLst>
                                      </p:cBhvr>
                                    </p:animRot>
                                    <p:animRot by="240000">
                                      <p:cBhvr>
                                        <p:cTn id="11" dur="200" fill="hold">
                                          <p:stCondLst>
                                            <p:cond delay="400"/>
                                          </p:stCondLst>
                                        </p:cTn>
                                        <p:tgtEl>
                                          <p:spTgt spid="31748"/>
                                        </p:tgtEl>
                                        <p:attrNameLst>
                                          <p:attrName>r</p:attrName>
                                        </p:attrNameLst>
                                      </p:cBhvr>
                                    </p:animRot>
                                    <p:animRot by="-240000">
                                      <p:cBhvr>
                                        <p:cTn id="12" dur="200" fill="hold">
                                          <p:stCondLst>
                                            <p:cond delay="600"/>
                                          </p:stCondLst>
                                        </p:cTn>
                                        <p:tgtEl>
                                          <p:spTgt spid="31748"/>
                                        </p:tgtEl>
                                        <p:attrNameLst>
                                          <p:attrName>r</p:attrName>
                                        </p:attrNameLst>
                                      </p:cBhvr>
                                    </p:animRot>
                                    <p:animRot by="120000">
                                      <p:cBhvr>
                                        <p:cTn id="13" dur="200" fill="hold">
                                          <p:stCondLst>
                                            <p:cond delay="800"/>
                                          </p:stCondLst>
                                        </p:cTn>
                                        <p:tgtEl>
                                          <p:spTgt spid="31748"/>
                                        </p:tgtEl>
                                        <p:attrNameLst>
                                          <p:attrName>r</p:attrName>
                                        </p:attrNameLst>
                                      </p:cBhvr>
                                    </p:animRo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14339">
                                            <p:txEl>
                                              <p:pRg st="4" end="4"/>
                                            </p:txEl>
                                          </p:spTgt>
                                        </p:tgtEl>
                                        <p:attrNameLst>
                                          <p:attrName>style.visibility</p:attrName>
                                        </p:attrNameLst>
                                      </p:cBhvr>
                                      <p:to>
                                        <p:strVal val="visible"/>
                                      </p:to>
                                    </p:set>
                                    <p:animEffect transition="in" filter="blinds(horizontal)">
                                      <p:cBhvr>
                                        <p:cTn id="18" dur="500"/>
                                        <p:tgtEl>
                                          <p:spTgt spid="14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44475"/>
            <a:ext cx="9144000" cy="1431925"/>
          </a:xfrm>
        </p:spPr>
        <p:txBody>
          <a:bodyPr/>
          <a:lstStyle/>
          <a:p>
            <a:pPr algn="ctr" eaLnBrk="1" hangingPunct="1">
              <a:defRPr/>
            </a:pPr>
            <a:r>
              <a:rPr lang="en-US" sz="4000" dirty="0"/>
              <a:t>    Mandated Reporting at BIS</a:t>
            </a:r>
          </a:p>
        </p:txBody>
      </p:sp>
      <p:sp>
        <p:nvSpPr>
          <p:cNvPr id="15363" name="Rectangle 3"/>
          <p:cNvSpPr>
            <a:spLocks noGrp="1" noChangeArrowheads="1"/>
          </p:cNvSpPr>
          <p:nvPr>
            <p:ph idx="1"/>
          </p:nvPr>
        </p:nvSpPr>
        <p:spPr>
          <a:xfrm>
            <a:off x="1219200" y="1752600"/>
            <a:ext cx="7550150" cy="4800600"/>
          </a:xfrm>
        </p:spPr>
        <p:txBody>
          <a:bodyPr/>
          <a:lstStyle/>
          <a:p>
            <a:pPr marL="609600" indent="-609600" eaLnBrk="1" hangingPunct="1">
              <a:buFontTx/>
              <a:buAutoNum type="arabicPeriod"/>
              <a:defRPr/>
            </a:pPr>
            <a:r>
              <a:rPr lang="en-US" sz="2800" dirty="0"/>
              <a:t>Safety is the #1 Priority</a:t>
            </a:r>
          </a:p>
          <a:p>
            <a:pPr marL="609600" indent="-609600" eaLnBrk="1" hangingPunct="1">
              <a:buFontTx/>
              <a:buAutoNum type="arabicPeriod"/>
              <a:defRPr/>
            </a:pPr>
            <a:r>
              <a:rPr lang="en-US" sz="2800" dirty="0"/>
              <a:t>Immediate Verbal Report to Supervisor</a:t>
            </a:r>
          </a:p>
          <a:p>
            <a:pPr marL="609600" indent="-609600" eaLnBrk="1" hangingPunct="1">
              <a:buFontTx/>
              <a:buAutoNum type="arabicPeriod"/>
              <a:defRPr/>
            </a:pPr>
            <a:r>
              <a:rPr lang="en-US" sz="2800" dirty="0"/>
              <a:t>Complete an Event Report</a:t>
            </a:r>
          </a:p>
          <a:p>
            <a:pPr marL="609600" indent="-609600" eaLnBrk="1" hangingPunct="1">
              <a:buFontTx/>
              <a:buAutoNum type="arabicPeriod"/>
              <a:defRPr/>
            </a:pPr>
            <a:r>
              <a:rPr lang="en-US" sz="2800" dirty="0"/>
              <a:t>Follow your Supervisor’s Instructions</a:t>
            </a:r>
          </a:p>
          <a:p>
            <a:pPr marL="0" indent="0" eaLnBrk="1" hangingPunct="1">
              <a:buNone/>
              <a:defRPr/>
            </a:pPr>
            <a:endParaRPr lang="en-US" sz="2800" dirty="0"/>
          </a:p>
          <a:p>
            <a:pPr marL="609600" indent="-609600" algn="ctr" eaLnBrk="1" hangingPunct="1">
              <a:buFontTx/>
              <a:buNone/>
              <a:defRPr/>
            </a:pPr>
            <a:r>
              <a:rPr lang="en-US" sz="2800" b="1" dirty="0"/>
              <a:t>All BIS Employees are Mandated Reports.</a:t>
            </a:r>
          </a:p>
          <a:p>
            <a:pPr marL="609600" indent="-609600" eaLnBrk="1" hangingPunct="1">
              <a:buFont typeface="Wingdings" pitchFamily="2" charset="2"/>
              <a:buNone/>
              <a:defRPr/>
            </a:pPr>
            <a:endParaRPr lang="en-US" sz="2800" dirty="0"/>
          </a:p>
        </p:txBody>
      </p:sp>
      <p:pic>
        <p:nvPicPr>
          <p:cNvPr id="9218" name="Picture 2" descr="C:\Documents and Settings\schlotzhauerl\Local Settings\Temporary Internet Files\Content.IE5\F73D5NCV\MC90033280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5287" y="4572000"/>
            <a:ext cx="121920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11545334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p:cTn id="7" dur="1000" fill="hold"/>
                                        <p:tgtEl>
                                          <p:spTgt spid="1536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536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536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536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15363">
                                            <p:txEl>
                                              <p:pRg st="1" end="1"/>
                                            </p:txEl>
                                          </p:spTgt>
                                        </p:tgtEl>
                                        <p:attrNameLst>
                                          <p:attrName>style.visibility</p:attrName>
                                        </p:attrNameLst>
                                      </p:cBhvr>
                                      <p:to>
                                        <p:strVal val="visible"/>
                                      </p:to>
                                    </p:set>
                                    <p:anim calcmode="lin" valueType="num">
                                      <p:cBhvr>
                                        <p:cTn id="15" dur="1000" fill="hold"/>
                                        <p:tgtEl>
                                          <p:spTgt spid="1536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536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536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536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15363">
                                            <p:txEl>
                                              <p:pRg st="2" end="2"/>
                                            </p:txEl>
                                          </p:spTgt>
                                        </p:tgtEl>
                                        <p:attrNameLst>
                                          <p:attrName>style.visibility</p:attrName>
                                        </p:attrNameLst>
                                      </p:cBhvr>
                                      <p:to>
                                        <p:strVal val="visible"/>
                                      </p:to>
                                    </p:set>
                                    <p:anim calcmode="lin" valueType="num">
                                      <p:cBhvr>
                                        <p:cTn id="23" dur="1000" fill="hold"/>
                                        <p:tgtEl>
                                          <p:spTgt spid="1536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1536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1536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536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nodeType="clickEffect">
                                  <p:stCondLst>
                                    <p:cond delay="0"/>
                                  </p:stCondLst>
                                  <p:childTnLst>
                                    <p:set>
                                      <p:cBhvr>
                                        <p:cTn id="30" dur="1" fill="hold">
                                          <p:stCondLst>
                                            <p:cond delay="0"/>
                                          </p:stCondLst>
                                        </p:cTn>
                                        <p:tgtEl>
                                          <p:spTgt spid="15363">
                                            <p:txEl>
                                              <p:pRg st="3" end="3"/>
                                            </p:txEl>
                                          </p:spTgt>
                                        </p:tgtEl>
                                        <p:attrNameLst>
                                          <p:attrName>style.visibility</p:attrName>
                                        </p:attrNameLst>
                                      </p:cBhvr>
                                      <p:to>
                                        <p:strVal val="visible"/>
                                      </p:to>
                                    </p:set>
                                    <p:anim calcmode="lin" valueType="num">
                                      <p:cBhvr>
                                        <p:cTn id="31" dur="1000" fill="hold"/>
                                        <p:tgtEl>
                                          <p:spTgt spid="1536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1536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1536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1536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nodeType="clickEffect">
                                  <p:stCondLst>
                                    <p:cond delay="0"/>
                                  </p:stCondLst>
                                  <p:childTnLst>
                                    <p:set>
                                      <p:cBhvr>
                                        <p:cTn id="38" dur="1" fill="hold">
                                          <p:stCondLst>
                                            <p:cond delay="0"/>
                                          </p:stCondLst>
                                        </p:cTn>
                                        <p:tgtEl>
                                          <p:spTgt spid="15363">
                                            <p:txEl>
                                              <p:pRg st="5" end="5"/>
                                            </p:txEl>
                                          </p:spTgt>
                                        </p:tgtEl>
                                        <p:attrNameLst>
                                          <p:attrName>style.visibility</p:attrName>
                                        </p:attrNameLst>
                                      </p:cBhvr>
                                      <p:to>
                                        <p:strVal val="visible"/>
                                      </p:to>
                                    </p:set>
                                    <p:anim calcmode="lin" valueType="num">
                                      <p:cBhvr>
                                        <p:cTn id="39" dur="1000" fill="hold"/>
                                        <p:tgtEl>
                                          <p:spTgt spid="1536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1536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1536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1536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304800"/>
            <a:ext cx="7543800" cy="1524000"/>
          </a:xfrm>
        </p:spPr>
        <p:txBody>
          <a:bodyPr/>
          <a:lstStyle/>
          <a:p>
            <a:pPr algn="ctr" eaLnBrk="1" hangingPunct="1">
              <a:defRPr/>
            </a:pPr>
            <a:r>
              <a:rPr lang="en-US" dirty="0"/>
              <a:t>Failure to Report</a:t>
            </a:r>
          </a:p>
        </p:txBody>
      </p:sp>
      <p:sp>
        <p:nvSpPr>
          <p:cNvPr id="16387" name="Rectangle 3"/>
          <p:cNvSpPr>
            <a:spLocks noGrp="1" noChangeArrowheads="1"/>
          </p:cNvSpPr>
          <p:nvPr>
            <p:ph idx="1"/>
          </p:nvPr>
        </p:nvSpPr>
        <p:spPr>
          <a:xfrm>
            <a:off x="381000" y="1905000"/>
            <a:ext cx="8382000" cy="4114800"/>
          </a:xfrm>
        </p:spPr>
        <p:txBody>
          <a:bodyPr/>
          <a:lstStyle/>
          <a:p>
            <a:pPr eaLnBrk="1" hangingPunct="1">
              <a:lnSpc>
                <a:spcPct val="90000"/>
              </a:lnSpc>
              <a:buFont typeface="Wingdings" pitchFamily="2" charset="2"/>
              <a:buNone/>
              <a:defRPr/>
            </a:pPr>
            <a:r>
              <a:rPr lang="en-US" sz="2800" dirty="0"/>
              <a:t>“Any person required…to report or cause a report to be made to the department who fails to do so within a reasonable time after the acts of abuse or neglect is guilty of an infraction.”  </a:t>
            </a:r>
            <a:r>
              <a:rPr lang="en-US" sz="2800" dirty="0" err="1"/>
              <a:t>RSMo</a:t>
            </a:r>
            <a:r>
              <a:rPr lang="en-US" sz="2800" dirty="0"/>
              <a:t> 630.165</a:t>
            </a:r>
          </a:p>
          <a:p>
            <a:pPr eaLnBrk="1" hangingPunct="1">
              <a:lnSpc>
                <a:spcPct val="90000"/>
              </a:lnSpc>
              <a:buFont typeface="Wingdings" pitchFamily="2" charset="2"/>
              <a:buNone/>
              <a:defRPr/>
            </a:pPr>
            <a:endParaRPr lang="en-US" sz="2800" b="1" i="1" dirty="0"/>
          </a:p>
          <a:p>
            <a:pPr eaLnBrk="1" hangingPunct="1">
              <a:lnSpc>
                <a:spcPct val="90000"/>
              </a:lnSpc>
              <a:buFont typeface="Wingdings" pitchFamily="2" charset="2"/>
              <a:buNone/>
              <a:defRPr/>
            </a:pPr>
            <a:endParaRPr lang="en-US" dirty="0"/>
          </a:p>
        </p:txBody>
      </p:sp>
      <p:pic>
        <p:nvPicPr>
          <p:cNvPr id="10242" name="Picture 2" descr="C:\Documents and Settings\schlotzhauerl\Local Settings\Temporary Internet Files\Content.IE5\IHH4AXSZ\MC90039103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33800" y="4038600"/>
            <a:ext cx="2514599" cy="2209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1858004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10242"/>
                                        </p:tgtEl>
                                        <p:attrNameLst>
                                          <p:attrName>r</p:attrName>
                                        </p:attrNameLst>
                                      </p:cBhvr>
                                    </p:animRot>
                                  </p:childTnLst>
                                </p:cTn>
                              </p:par>
                              <p:par>
                                <p:cTn id="7" presetID="16" presetClass="entr" presetSubtype="21" fill="hold" nodeType="withEffect">
                                  <p:stCondLst>
                                    <p:cond delay="0"/>
                                  </p:stCondLst>
                                  <p:childTnLst>
                                    <p:set>
                                      <p:cBhvr>
                                        <p:cTn id="8" dur="1" fill="hold">
                                          <p:stCondLst>
                                            <p:cond delay="0"/>
                                          </p:stCondLst>
                                        </p:cTn>
                                        <p:tgtEl>
                                          <p:spTgt spid="16387">
                                            <p:txEl>
                                              <p:pRg st="0" end="0"/>
                                            </p:txEl>
                                          </p:spTgt>
                                        </p:tgtEl>
                                        <p:attrNameLst>
                                          <p:attrName>style.visibility</p:attrName>
                                        </p:attrNameLst>
                                      </p:cBhvr>
                                      <p:to>
                                        <p:strVal val="visible"/>
                                      </p:to>
                                    </p:set>
                                    <p:animEffect transition="in" filter="barn(inVertical)">
                                      <p:cBhvr>
                                        <p:cTn id="9" dur="500"/>
                                        <p:tgtEl>
                                          <p:spTgt spid="163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04800" y="992013"/>
            <a:ext cx="7543800" cy="1052513"/>
          </a:xfrm>
        </p:spPr>
        <p:txBody>
          <a:bodyPr/>
          <a:lstStyle/>
          <a:p>
            <a:pPr algn="ctr" eaLnBrk="1" hangingPunct="1">
              <a:defRPr/>
            </a:pPr>
            <a:r>
              <a:rPr lang="en-US" dirty="0"/>
              <a:t>False Reporting</a:t>
            </a:r>
          </a:p>
        </p:txBody>
      </p:sp>
      <p:sp>
        <p:nvSpPr>
          <p:cNvPr id="17411" name="Rectangle 3"/>
          <p:cNvSpPr>
            <a:spLocks noGrp="1" noChangeArrowheads="1"/>
          </p:cNvSpPr>
          <p:nvPr>
            <p:ph idx="1"/>
          </p:nvPr>
        </p:nvSpPr>
        <p:spPr>
          <a:xfrm>
            <a:off x="381000" y="2514600"/>
            <a:ext cx="6019800" cy="3581400"/>
          </a:xfrm>
        </p:spPr>
        <p:txBody>
          <a:bodyPr>
            <a:normAutofit/>
          </a:bodyPr>
          <a:lstStyle/>
          <a:p>
            <a:pPr eaLnBrk="1" hangingPunct="1">
              <a:defRPr/>
            </a:pPr>
            <a:r>
              <a:rPr lang="en-US" sz="2400" dirty="0"/>
              <a:t>Any person who </a:t>
            </a:r>
            <a:r>
              <a:rPr lang="en-US" sz="2400" b="1" dirty="0"/>
              <a:t>knowingly files a false report</a:t>
            </a:r>
            <a:r>
              <a:rPr lang="en-US" sz="2400" dirty="0"/>
              <a:t> of abuse or neglect is guilty of a </a:t>
            </a:r>
            <a:r>
              <a:rPr lang="en-US" sz="2400" b="1" dirty="0"/>
              <a:t>class A misdemeanor.</a:t>
            </a:r>
          </a:p>
          <a:p>
            <a:pPr eaLnBrk="1" hangingPunct="1">
              <a:buFont typeface="Wingdings" pitchFamily="2" charset="2"/>
              <a:buNone/>
              <a:defRPr/>
            </a:pPr>
            <a:endParaRPr lang="en-US" sz="2400" dirty="0"/>
          </a:p>
          <a:p>
            <a:pPr eaLnBrk="1" hangingPunct="1">
              <a:defRPr/>
            </a:pPr>
            <a:r>
              <a:rPr lang="en-US" sz="2400" dirty="0"/>
              <a:t>Any person having a </a:t>
            </a:r>
            <a:r>
              <a:rPr lang="en-US" sz="2400" b="1" dirty="0"/>
              <a:t>prior conviction of filing false reports</a:t>
            </a:r>
            <a:r>
              <a:rPr lang="en-US" sz="2400" dirty="0"/>
              <a:t> and who subsequently files a false report of abuse or neglect is guilty of a </a:t>
            </a:r>
            <a:r>
              <a:rPr lang="en-US" sz="2400" b="1" dirty="0"/>
              <a:t>class D felony</a:t>
            </a:r>
            <a:endParaRPr lang="en-US" sz="2400" dirty="0"/>
          </a:p>
          <a:p>
            <a:pPr eaLnBrk="1" hangingPunct="1">
              <a:buFont typeface="Wingdings" pitchFamily="2" charset="2"/>
              <a:buNone/>
              <a:defRPr/>
            </a:pPr>
            <a:endParaRPr lang="en-US" dirty="0"/>
          </a:p>
        </p:txBody>
      </p:sp>
      <p:pic>
        <p:nvPicPr>
          <p:cNvPr id="11266" name="Picture 2" descr="C:\Documents and Settings\schlotzhauerl\Local Settings\Temporary Internet Files\Content.IE5\LAG3KDJG\MC90009791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1600200"/>
            <a:ext cx="1955597" cy="449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31082418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1000"/>
                                        <p:tgtEl>
                                          <p:spTgt spid="17411">
                                            <p:txEl>
                                              <p:pRg st="0" end="0"/>
                                            </p:txEl>
                                          </p:spTgt>
                                        </p:tgtEl>
                                      </p:cBhvr>
                                    </p:animEffect>
                                    <p:anim calcmode="lin" valueType="num">
                                      <p:cBhvr>
                                        <p:cTn id="8" dur="10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411">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7411">
                                            <p:txEl>
                                              <p:pRg st="2" end="2"/>
                                            </p:txEl>
                                          </p:spTgt>
                                        </p:tgtEl>
                                        <p:attrNameLst>
                                          <p:attrName>style.visibility</p:attrName>
                                        </p:attrNameLst>
                                      </p:cBhvr>
                                      <p:to>
                                        <p:strVal val="visible"/>
                                      </p:to>
                                    </p:set>
                                    <p:animEffect transition="in" filter="fade">
                                      <p:cBhvr>
                                        <p:cTn id="12" dur="1000"/>
                                        <p:tgtEl>
                                          <p:spTgt spid="17411">
                                            <p:txEl>
                                              <p:pRg st="2" end="2"/>
                                            </p:txEl>
                                          </p:spTgt>
                                        </p:tgtEl>
                                      </p:cBhvr>
                                    </p:animEffect>
                                    <p:anim calcmode="lin" valueType="num">
                                      <p:cBhvr>
                                        <p:cTn id="13" dur="10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74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44715"/>
            <a:ext cx="7315200" cy="817485"/>
          </a:xfrm>
        </p:spPr>
        <p:txBody>
          <a:bodyPr/>
          <a:lstStyle/>
          <a:p>
            <a:r>
              <a:rPr lang="en-US" dirty="0"/>
              <a:t>Did you know?</a:t>
            </a:r>
          </a:p>
        </p:txBody>
      </p:sp>
      <p:sp>
        <p:nvSpPr>
          <p:cNvPr id="3" name="Content Placeholder 2"/>
          <p:cNvSpPr>
            <a:spLocks noGrp="1"/>
          </p:cNvSpPr>
          <p:nvPr>
            <p:ph idx="1"/>
          </p:nvPr>
        </p:nvSpPr>
        <p:spPr>
          <a:xfrm>
            <a:off x="914400" y="2438401"/>
            <a:ext cx="7315200" cy="3870960"/>
          </a:xfrm>
        </p:spPr>
        <p:txBody>
          <a:bodyPr>
            <a:normAutofit fontScale="92500" lnSpcReduction="10000"/>
          </a:bodyPr>
          <a:lstStyle/>
          <a:p>
            <a:pPr>
              <a:buFont typeface="Arial" pitchFamily="34" charset="0"/>
              <a:buChar char="•"/>
            </a:pPr>
            <a:r>
              <a:rPr lang="en-US" sz="2400" b="1" dirty="0"/>
              <a:t>More than 90% of people with developmental disabilities will experience sexual abuse at some point in their lives</a:t>
            </a:r>
          </a:p>
          <a:p>
            <a:pPr>
              <a:buFont typeface="Arial" pitchFamily="34" charset="0"/>
              <a:buChar char="•"/>
            </a:pPr>
            <a:r>
              <a:rPr lang="en-US" sz="2400" b="1" dirty="0"/>
              <a:t>49% will experience 10 or more abusive incidents</a:t>
            </a:r>
          </a:p>
          <a:p>
            <a:pPr>
              <a:buFont typeface="Arial" pitchFamily="34" charset="0"/>
              <a:buChar char="•"/>
            </a:pPr>
            <a:r>
              <a:rPr lang="en-US" sz="2400" b="1" dirty="0"/>
              <a:t>Only 3% of sexual abuse cases involving people with disabilities will ever be reported</a:t>
            </a:r>
          </a:p>
          <a:p>
            <a:pPr>
              <a:buFont typeface="Arial" pitchFamily="34" charset="0"/>
              <a:buChar char="•"/>
            </a:pPr>
            <a:r>
              <a:rPr lang="en-US" sz="2400" b="1" dirty="0"/>
              <a:t>The Perpetrators are often not strangers, but rather caregivers or someone else who is close to the person</a:t>
            </a:r>
          </a:p>
          <a:p>
            <a:pPr>
              <a:buFont typeface="Arial" pitchFamily="34" charset="0"/>
              <a:buChar char="•"/>
            </a:pPr>
            <a:endParaRPr lang="en-US" sz="2400" b="1" dirty="0"/>
          </a:p>
          <a:p>
            <a:r>
              <a:rPr lang="en-US" sz="1500" dirty="0"/>
              <a:t>Statistics from the Residential Director Core Training on Recognizing, Reporting and Preventing abuse and neglect Illinois department of Human Services</a:t>
            </a:r>
          </a:p>
          <a:p>
            <a:pPr lvl="2">
              <a:buFont typeface="Arial" pitchFamily="34" charset="0"/>
              <a:buChar char="•"/>
            </a:pPr>
            <a:endParaRPr lang="en-US" sz="1600"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2194303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algn="ctr" eaLnBrk="1" hangingPunct="1">
              <a:defRPr/>
            </a:pPr>
            <a:r>
              <a:rPr lang="en-US" sz="4000"/>
              <a:t>Investigation Process</a:t>
            </a:r>
          </a:p>
        </p:txBody>
      </p:sp>
      <p:sp>
        <p:nvSpPr>
          <p:cNvPr id="18435" name="Rectangle 3"/>
          <p:cNvSpPr>
            <a:spLocks noGrp="1" noChangeArrowheads="1"/>
          </p:cNvSpPr>
          <p:nvPr>
            <p:ph idx="1"/>
          </p:nvPr>
        </p:nvSpPr>
        <p:spPr>
          <a:xfrm>
            <a:off x="1143000" y="2819400"/>
            <a:ext cx="6568440" cy="2623077"/>
          </a:xfrm>
        </p:spPr>
        <p:txBody>
          <a:bodyPr>
            <a:normAutofit fontScale="92500" lnSpcReduction="20000"/>
          </a:bodyPr>
          <a:lstStyle/>
          <a:p>
            <a:pPr eaLnBrk="1" hangingPunct="1">
              <a:buFont typeface="Wingdings" pitchFamily="2" charset="2"/>
              <a:buNone/>
              <a:defRPr/>
            </a:pPr>
            <a:endParaRPr lang="en-US" dirty="0"/>
          </a:p>
          <a:p>
            <a:pPr eaLnBrk="1" hangingPunct="1">
              <a:buFont typeface="Wingdings" pitchFamily="2" charset="2"/>
              <a:buNone/>
              <a:defRPr/>
            </a:pPr>
            <a:r>
              <a:rPr lang="en-US" sz="2800" dirty="0"/>
              <a:t>First, you must cooperate fully with any investigation held by BIS, the Police or DMH</a:t>
            </a:r>
          </a:p>
          <a:p>
            <a:pPr eaLnBrk="1" hangingPunct="1">
              <a:buFont typeface="Wingdings" pitchFamily="2" charset="2"/>
              <a:buNone/>
              <a:defRPr/>
            </a:pPr>
            <a:endParaRPr lang="en-US" sz="2800" dirty="0"/>
          </a:p>
          <a:p>
            <a:pPr eaLnBrk="1" hangingPunct="1">
              <a:buFont typeface="Wingdings" pitchFamily="2" charset="2"/>
              <a:buNone/>
              <a:defRPr/>
            </a:pPr>
            <a:r>
              <a:rPr lang="en-US" sz="2800" dirty="0"/>
              <a:t>Failure to do so will result in your termination from employment with BIS.</a:t>
            </a:r>
          </a:p>
          <a:p>
            <a:pPr eaLnBrk="1" hangingPunct="1">
              <a:buFont typeface="Wingdings" pitchFamily="2" charset="2"/>
              <a:buNone/>
              <a:defRPr/>
            </a:pPr>
            <a:endParaRPr lang="en-US" dirty="0"/>
          </a:p>
        </p:txBody>
      </p:sp>
      <p:pic>
        <p:nvPicPr>
          <p:cNvPr id="35844" name="Picture 4" descr="MCIN01111_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3800" y="609600"/>
            <a:ext cx="1303338"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3339987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8435">
                                            <p:txEl>
                                              <p:pRg st="1" end="1"/>
                                            </p:txEl>
                                          </p:spTgt>
                                        </p:tgtEl>
                                        <p:attrNameLst>
                                          <p:attrName>style.visibility</p:attrName>
                                        </p:attrNameLst>
                                      </p:cBhvr>
                                      <p:to>
                                        <p:strVal val="visible"/>
                                      </p:to>
                                    </p:set>
                                    <p:anim calcmode="lin" valueType="num">
                                      <p:cBhvr>
                                        <p:cTn id="7" dur="500" fill="hold"/>
                                        <p:tgtEl>
                                          <p:spTgt spid="1843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8435">
                                            <p:txEl>
                                              <p:pRg st="1" end="1"/>
                                            </p:txEl>
                                          </p:spTgt>
                                        </p:tgtEl>
                                        <p:attrNameLst>
                                          <p:attrName>ppt_y</p:attrName>
                                        </p:attrNameLst>
                                      </p:cBhvr>
                                      <p:tavLst>
                                        <p:tav tm="0">
                                          <p:val>
                                            <p:strVal val="#ppt_y"/>
                                          </p:val>
                                        </p:tav>
                                        <p:tav tm="100000">
                                          <p:val>
                                            <p:strVal val="#ppt_y"/>
                                          </p:val>
                                        </p:tav>
                                      </p:tavLst>
                                    </p:anim>
                                    <p:anim calcmode="lin" valueType="num">
                                      <p:cBhvr>
                                        <p:cTn id="9" dur="500" fill="hold"/>
                                        <p:tgtEl>
                                          <p:spTgt spid="1843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843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8435">
                                            <p:txEl>
                                              <p:pRg st="1" end="1"/>
                                            </p:txEl>
                                          </p:spTgt>
                                        </p:tgtEl>
                                      </p:cBhvr>
                                    </p:animEffect>
                                  </p:childTnLst>
                                </p:cTn>
                              </p:par>
                              <p:par>
                                <p:cTn id="12" presetID="41" presetClass="entr" presetSubtype="0" fill="hold" nodeType="withEffect">
                                  <p:stCondLst>
                                    <p:cond delay="0"/>
                                  </p:stCondLst>
                                  <p:iterate type="lt">
                                    <p:tmPct val="10000"/>
                                  </p:iterate>
                                  <p:childTnLst>
                                    <p:set>
                                      <p:cBhvr>
                                        <p:cTn id="13" dur="1" fill="hold">
                                          <p:stCondLst>
                                            <p:cond delay="0"/>
                                          </p:stCondLst>
                                        </p:cTn>
                                        <p:tgtEl>
                                          <p:spTgt spid="18435">
                                            <p:txEl>
                                              <p:pRg st="3" end="3"/>
                                            </p:txEl>
                                          </p:spTgt>
                                        </p:tgtEl>
                                        <p:attrNameLst>
                                          <p:attrName>style.visibility</p:attrName>
                                        </p:attrNameLst>
                                      </p:cBhvr>
                                      <p:to>
                                        <p:strVal val="visible"/>
                                      </p:to>
                                    </p:set>
                                    <p:anim calcmode="lin" valueType="num">
                                      <p:cBhvr>
                                        <p:cTn id="14" dur="500" fill="hold"/>
                                        <p:tgtEl>
                                          <p:spTgt spid="1843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18435">
                                            <p:txEl>
                                              <p:pRg st="3" end="3"/>
                                            </p:txEl>
                                          </p:spTgt>
                                        </p:tgtEl>
                                        <p:attrNameLst>
                                          <p:attrName>ppt_y</p:attrName>
                                        </p:attrNameLst>
                                      </p:cBhvr>
                                      <p:tavLst>
                                        <p:tav tm="0">
                                          <p:val>
                                            <p:strVal val="#ppt_y"/>
                                          </p:val>
                                        </p:tav>
                                        <p:tav tm="100000">
                                          <p:val>
                                            <p:strVal val="#ppt_y"/>
                                          </p:val>
                                        </p:tav>
                                      </p:tavLst>
                                    </p:anim>
                                    <p:anim calcmode="lin" valueType="num">
                                      <p:cBhvr>
                                        <p:cTn id="16" dur="500" fill="hold"/>
                                        <p:tgtEl>
                                          <p:spTgt spid="1843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1843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Done! </a:t>
            </a:r>
          </a:p>
        </p:txBody>
      </p:sp>
      <p:sp>
        <p:nvSpPr>
          <p:cNvPr id="3" name="Content Placeholder 2"/>
          <p:cNvSpPr>
            <a:spLocks noGrp="1"/>
          </p:cNvSpPr>
          <p:nvPr>
            <p:ph idx="1"/>
          </p:nvPr>
        </p:nvSpPr>
        <p:spPr/>
        <p:txBody>
          <a:bodyPr>
            <a:normAutofit/>
          </a:bodyPr>
          <a:lstStyle/>
          <a:p>
            <a:r>
              <a:rPr lang="en-US" sz="2800" dirty="0"/>
              <a:t>Questions and Answers</a:t>
            </a:r>
          </a:p>
          <a:p>
            <a:r>
              <a:rPr lang="en-US" sz="2800" dirty="0"/>
              <a:t>Take a Break!</a:t>
            </a:r>
          </a:p>
        </p:txBody>
      </p:sp>
      <p:pic>
        <p:nvPicPr>
          <p:cNvPr id="12290" name="Picture 2" descr="C:\Documents and Settings\schlotzhauerl\Local Settings\Temporary Internet Files\Content.IE5\N8R7F4YT\MP90038746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3886200"/>
            <a:ext cx="4343400" cy="2819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24670511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activity</a:t>
            </a:r>
          </a:p>
        </p:txBody>
      </p:sp>
      <p:sp>
        <p:nvSpPr>
          <p:cNvPr id="3" name="Content Placeholder 2"/>
          <p:cNvSpPr>
            <a:spLocks noGrp="1"/>
          </p:cNvSpPr>
          <p:nvPr>
            <p:ph idx="1"/>
          </p:nvPr>
        </p:nvSpPr>
        <p:spPr>
          <a:xfrm>
            <a:off x="914400" y="2769833"/>
            <a:ext cx="7620000" cy="3539527"/>
          </a:xfrm>
        </p:spPr>
        <p:txBody>
          <a:bodyPr>
            <a:normAutofit/>
          </a:bodyPr>
          <a:lstStyle/>
          <a:p>
            <a:pPr>
              <a:buFont typeface="Arial" pitchFamily="34" charset="0"/>
              <a:buChar char="•"/>
            </a:pPr>
            <a:r>
              <a:rPr lang="en-US" dirty="0"/>
              <a:t>Break up into the following groups:</a:t>
            </a:r>
          </a:p>
          <a:p>
            <a:pPr>
              <a:buFont typeface="Arial" pitchFamily="34" charset="0"/>
              <a:buChar char="•"/>
            </a:pPr>
            <a:r>
              <a:rPr lang="en-US" dirty="0"/>
              <a:t>Why are People with DD more at risk for Abuse and Neglect?</a:t>
            </a:r>
          </a:p>
          <a:p>
            <a:pPr>
              <a:buFont typeface="Arial" pitchFamily="34" charset="0"/>
              <a:buChar char="•"/>
            </a:pPr>
            <a:r>
              <a:rPr lang="en-US" dirty="0"/>
              <a:t>What characteristics would you expect to see in an abuser?</a:t>
            </a:r>
          </a:p>
          <a:p>
            <a:pPr>
              <a:buFont typeface="Arial" pitchFamily="34" charset="0"/>
              <a:buChar char="•"/>
            </a:pPr>
            <a:r>
              <a:rPr lang="en-US" dirty="0"/>
              <a:t>What are some ways you could recognize abuse/neglect?</a:t>
            </a:r>
          </a:p>
          <a:p>
            <a:pPr>
              <a:buFont typeface="Arial" pitchFamily="34" charset="0"/>
              <a:buChar char="•"/>
            </a:pPr>
            <a:r>
              <a:rPr lang="en-US" dirty="0"/>
              <a:t>What are some excuses that could be made for not reporting ? (Good and Bad)</a:t>
            </a:r>
          </a:p>
          <a:p>
            <a:pPr>
              <a:buFont typeface="Arial" pitchFamily="34" charset="0"/>
              <a:buChar char="•"/>
            </a:pPr>
            <a:r>
              <a:rPr lang="en-US" dirty="0"/>
              <a:t>Ideas to keep the people you support safe from abuse/neglect.</a:t>
            </a:r>
          </a:p>
          <a:p>
            <a:pPr>
              <a:buFont typeface="Arial" pitchFamily="34" charset="0"/>
              <a:buChar char="•"/>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1309685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Are people with DD more at risk?</a:t>
            </a:r>
          </a:p>
        </p:txBody>
      </p:sp>
      <p:sp>
        <p:nvSpPr>
          <p:cNvPr id="3" name="Content Placeholder 2"/>
          <p:cNvSpPr>
            <a:spLocks noGrp="1"/>
          </p:cNvSpPr>
          <p:nvPr>
            <p:ph idx="1"/>
          </p:nvPr>
        </p:nvSpPr>
        <p:spPr/>
        <p:txBody>
          <a:bodyPr>
            <a:normAutofit/>
          </a:bodyPr>
          <a:lstStyle/>
          <a:p>
            <a:pPr>
              <a:buFont typeface="Arial" pitchFamily="34" charset="0"/>
              <a:buChar char="•"/>
            </a:pPr>
            <a:r>
              <a:rPr lang="en-US" dirty="0"/>
              <a:t>Many caregivers, frequent turn over of staff,  staff who are covering</a:t>
            </a:r>
          </a:p>
          <a:p>
            <a:pPr>
              <a:buFont typeface="Arial" pitchFamily="34" charset="0"/>
              <a:buChar char="•"/>
            </a:pPr>
            <a:r>
              <a:rPr lang="en-US" dirty="0"/>
              <a:t>Taught to be compliant</a:t>
            </a:r>
          </a:p>
          <a:p>
            <a:pPr>
              <a:buFont typeface="Arial" pitchFamily="34" charset="0"/>
              <a:buChar char="•"/>
            </a:pPr>
            <a:r>
              <a:rPr lang="en-US" dirty="0"/>
              <a:t>Isolation</a:t>
            </a:r>
          </a:p>
          <a:p>
            <a:pPr>
              <a:buFont typeface="Arial" pitchFamily="34" charset="0"/>
              <a:buChar char="•"/>
            </a:pPr>
            <a:r>
              <a:rPr lang="en-US" dirty="0"/>
              <a:t>Lack of knowledge and education</a:t>
            </a:r>
          </a:p>
          <a:p>
            <a:pPr>
              <a:buFont typeface="Arial" pitchFamily="34" charset="0"/>
              <a:buChar char="•"/>
            </a:pPr>
            <a:r>
              <a:rPr lang="en-US" dirty="0"/>
              <a:t>NO privacy</a:t>
            </a:r>
          </a:p>
          <a:p>
            <a:pPr>
              <a:buFont typeface="Arial" pitchFamily="34" charset="0"/>
              <a:buChar char="•"/>
            </a:pPr>
            <a:r>
              <a:rPr lang="en-US" dirty="0"/>
              <a:t>Limited communication skills</a:t>
            </a:r>
          </a:p>
          <a:p>
            <a:pPr>
              <a:buFont typeface="Arial" pitchFamily="34" charset="0"/>
              <a:buChar char="•"/>
            </a:pPr>
            <a:r>
              <a:rPr lang="en-US" dirty="0"/>
              <a:t>Often not believed or viewed as credible</a:t>
            </a:r>
          </a:p>
          <a:p>
            <a:pPr>
              <a:buFont typeface="Arial" pitchFamily="34" charset="0"/>
              <a:buChar char="•"/>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1321073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anim calcmode="lin" valueType="num">
                                      <p:cBhvr>
                                        <p:cTn id="2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2000"/>
                                        <p:tgtEl>
                                          <p:spTgt spid="3">
                                            <p:txEl>
                                              <p:pRg st="4" end="4"/>
                                            </p:txEl>
                                          </p:spTgt>
                                        </p:tgtEl>
                                      </p:cBhvr>
                                    </p:animEffect>
                                    <p:anim calcmode="lin" valueType="num">
                                      <p:cBhvr>
                                        <p:cTn id="36"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7"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2000"/>
                                        <p:tgtEl>
                                          <p:spTgt spid="3">
                                            <p:txEl>
                                              <p:pRg st="5" end="5"/>
                                            </p:txEl>
                                          </p:spTgt>
                                        </p:tgtEl>
                                      </p:cBhvr>
                                    </p:animEffect>
                                    <p:anim calcmode="lin" valueType="num">
                                      <p:cBhvr>
                                        <p:cTn id="43"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44"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45"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2000"/>
                                        <p:tgtEl>
                                          <p:spTgt spid="3">
                                            <p:txEl>
                                              <p:pRg st="6" end="6"/>
                                            </p:txEl>
                                          </p:spTgt>
                                        </p:tgtEl>
                                      </p:cBhvr>
                                    </p:animEffect>
                                    <p:anim calcmode="lin" valueType="num">
                                      <p:cBhvr>
                                        <p:cTn id="50"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51"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an Abuser</a:t>
            </a:r>
          </a:p>
        </p:txBody>
      </p:sp>
      <p:sp>
        <p:nvSpPr>
          <p:cNvPr id="3" name="Content Placeholder 2"/>
          <p:cNvSpPr>
            <a:spLocks noGrp="1"/>
          </p:cNvSpPr>
          <p:nvPr>
            <p:ph idx="1"/>
          </p:nvPr>
        </p:nvSpPr>
        <p:spPr/>
        <p:txBody>
          <a:bodyPr>
            <a:normAutofit lnSpcReduction="10000"/>
          </a:bodyPr>
          <a:lstStyle/>
          <a:p>
            <a:pPr>
              <a:buFont typeface="Arial" pitchFamily="34" charset="0"/>
              <a:buChar char="•"/>
            </a:pPr>
            <a:r>
              <a:rPr lang="en-US" dirty="0"/>
              <a:t>Having been a victim</a:t>
            </a:r>
          </a:p>
          <a:p>
            <a:pPr>
              <a:buFont typeface="Arial" pitchFamily="34" charset="0"/>
              <a:buChar char="•"/>
            </a:pPr>
            <a:r>
              <a:rPr lang="en-US" dirty="0"/>
              <a:t>Abusing drugs/alcohol</a:t>
            </a:r>
          </a:p>
          <a:p>
            <a:pPr>
              <a:buFont typeface="Arial" pitchFamily="34" charset="0"/>
              <a:buChar char="•"/>
            </a:pPr>
            <a:r>
              <a:rPr lang="en-US" dirty="0"/>
              <a:t>Being overly jealous</a:t>
            </a:r>
          </a:p>
          <a:p>
            <a:pPr>
              <a:buFont typeface="Arial" pitchFamily="34" charset="0"/>
              <a:buChar char="•"/>
            </a:pPr>
            <a:r>
              <a:rPr lang="en-US" dirty="0"/>
              <a:t>Recurring mental health problems</a:t>
            </a:r>
          </a:p>
          <a:p>
            <a:pPr>
              <a:buFont typeface="Arial" pitchFamily="34" charset="0"/>
              <a:buChar char="•"/>
            </a:pPr>
            <a:r>
              <a:rPr lang="en-US" dirty="0"/>
              <a:t>Limited social support system</a:t>
            </a:r>
          </a:p>
          <a:p>
            <a:pPr>
              <a:buFont typeface="Arial" pitchFamily="34" charset="0"/>
              <a:buChar char="•"/>
            </a:pPr>
            <a:r>
              <a:rPr lang="en-US" dirty="0"/>
              <a:t>Displaying an attitude of indifference and non-caring for victim</a:t>
            </a:r>
          </a:p>
          <a:p>
            <a:pPr>
              <a:buFont typeface="Arial" pitchFamily="34" charset="0"/>
              <a:buChar char="•"/>
            </a:pPr>
            <a:r>
              <a:rPr lang="en-US" dirty="0"/>
              <a:t>Controlling</a:t>
            </a:r>
          </a:p>
          <a:p>
            <a:pPr>
              <a:buFont typeface="Arial" pitchFamily="34" charset="0"/>
              <a:buChar char="•"/>
            </a:pPr>
            <a:r>
              <a:rPr lang="en-US" dirty="0"/>
              <a:t>Difficulty Controlling Impulses</a:t>
            </a:r>
          </a:p>
          <a:p>
            <a:pPr>
              <a:buFont typeface="Arial" pitchFamily="34" charset="0"/>
              <a:buChar char="•"/>
            </a:pPr>
            <a:r>
              <a:rPr lang="en-US" dirty="0"/>
              <a:t>Behaves immaturely</a:t>
            </a:r>
          </a:p>
          <a:p>
            <a:pPr>
              <a:buFont typeface="Arial" pitchFamily="34" charset="0"/>
              <a:buChar char="•"/>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94428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randombar(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Recognizing Abuse and neglect</a:t>
            </a:r>
          </a:p>
        </p:txBody>
      </p:sp>
      <p:sp>
        <p:nvSpPr>
          <p:cNvPr id="3" name="Content Placeholder 2"/>
          <p:cNvSpPr>
            <a:spLocks noGrp="1"/>
          </p:cNvSpPr>
          <p:nvPr>
            <p:ph idx="1"/>
          </p:nvPr>
        </p:nvSpPr>
        <p:spPr/>
        <p:txBody>
          <a:bodyPr>
            <a:normAutofit lnSpcReduction="10000"/>
          </a:bodyPr>
          <a:lstStyle/>
          <a:p>
            <a:pPr>
              <a:buFont typeface="Arial" pitchFamily="34" charset="0"/>
              <a:buChar char="•"/>
            </a:pPr>
            <a:r>
              <a:rPr lang="en-US" dirty="0"/>
              <a:t>Clients unsupervised</a:t>
            </a:r>
          </a:p>
          <a:p>
            <a:pPr>
              <a:buFont typeface="Arial" pitchFamily="34" charset="0"/>
              <a:buChar char="•"/>
            </a:pPr>
            <a:r>
              <a:rPr lang="en-US" dirty="0"/>
              <a:t>Staff not assisting client to use adaptive equipment</a:t>
            </a:r>
          </a:p>
          <a:p>
            <a:pPr>
              <a:buFont typeface="Arial" pitchFamily="34" charset="0"/>
              <a:buChar char="•"/>
            </a:pPr>
            <a:r>
              <a:rPr lang="en-US" dirty="0"/>
              <a:t>Using unauthorized restraints</a:t>
            </a:r>
          </a:p>
          <a:p>
            <a:pPr>
              <a:buFont typeface="Arial" pitchFamily="34" charset="0"/>
              <a:buChar char="•"/>
            </a:pPr>
            <a:r>
              <a:rPr lang="en-US" dirty="0"/>
              <a:t>Poor hygiene/dirty</a:t>
            </a:r>
          </a:p>
          <a:p>
            <a:pPr>
              <a:buFont typeface="Arial" pitchFamily="34" charset="0"/>
              <a:buChar char="•"/>
            </a:pPr>
            <a:r>
              <a:rPr lang="en-US" dirty="0"/>
              <a:t>Odors on person or in their environment</a:t>
            </a:r>
          </a:p>
          <a:p>
            <a:pPr>
              <a:buFont typeface="Arial" pitchFamily="34" charset="0"/>
              <a:buChar char="•"/>
            </a:pPr>
            <a:r>
              <a:rPr lang="en-US" dirty="0"/>
              <a:t>Using improper lifting or transferring techniques</a:t>
            </a:r>
          </a:p>
          <a:p>
            <a:pPr>
              <a:buFont typeface="Arial" pitchFamily="34" charset="0"/>
              <a:buChar char="•"/>
            </a:pPr>
            <a:r>
              <a:rPr lang="en-US" dirty="0"/>
              <a:t>In adequate medical care</a:t>
            </a:r>
          </a:p>
          <a:p>
            <a:pPr>
              <a:buFont typeface="Arial" pitchFamily="34" charset="0"/>
              <a:buChar char="•"/>
            </a:pPr>
            <a:r>
              <a:rPr lang="en-US" dirty="0"/>
              <a:t>Not enough food in the home</a:t>
            </a:r>
          </a:p>
          <a:p>
            <a:pPr>
              <a:buFont typeface="Arial" pitchFamily="34" charset="0"/>
              <a:buChar char="•"/>
            </a:pPr>
            <a:r>
              <a:rPr lang="en-US" dirty="0"/>
              <a:t>Untreated injuries or medical conditions</a:t>
            </a:r>
          </a:p>
          <a:p>
            <a:pPr>
              <a:buFont typeface="Arial" pitchFamily="34" charset="0"/>
              <a:buChar char="•"/>
            </a:pPr>
            <a:r>
              <a:rPr lang="en-US" dirty="0"/>
              <a:t>Unexplained bruising or injuries</a:t>
            </a:r>
          </a:p>
          <a:p>
            <a:pPr marL="0" indent="0"/>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2404038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Common excusing for not reporting</a:t>
            </a:r>
          </a:p>
        </p:txBody>
      </p:sp>
      <p:sp>
        <p:nvSpPr>
          <p:cNvPr id="3" name="Content Placeholder 2"/>
          <p:cNvSpPr>
            <a:spLocks noGrp="1"/>
          </p:cNvSpPr>
          <p:nvPr>
            <p:ph idx="1"/>
          </p:nvPr>
        </p:nvSpPr>
        <p:spPr/>
        <p:txBody>
          <a:bodyPr/>
          <a:lstStyle/>
          <a:p>
            <a:pPr>
              <a:buFont typeface="Arial" pitchFamily="34" charset="0"/>
              <a:buChar char="•"/>
            </a:pPr>
            <a:r>
              <a:rPr lang="en-US" dirty="0"/>
              <a:t>Too Much Paperwork</a:t>
            </a:r>
          </a:p>
          <a:p>
            <a:pPr>
              <a:buFont typeface="Arial" pitchFamily="34" charset="0"/>
              <a:buChar char="•"/>
            </a:pPr>
            <a:r>
              <a:rPr lang="en-US" dirty="0"/>
              <a:t>Too Disruptive to the Routine of the Home or Program</a:t>
            </a:r>
          </a:p>
          <a:p>
            <a:pPr>
              <a:buFont typeface="Arial" pitchFamily="34" charset="0"/>
              <a:buChar char="•"/>
            </a:pPr>
            <a:r>
              <a:rPr lang="en-US" dirty="0"/>
              <a:t>My Co-Workers will be Angry with me</a:t>
            </a:r>
          </a:p>
          <a:p>
            <a:pPr>
              <a:buFont typeface="Arial" pitchFamily="34" charset="0"/>
              <a:buChar char="•"/>
            </a:pPr>
            <a:r>
              <a:rPr lang="en-US" dirty="0"/>
              <a:t>Bad things happen when you report</a:t>
            </a:r>
          </a:p>
          <a:p>
            <a:pPr marL="0" indent="0"/>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525249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Ideas for keeping people you support safe</a:t>
            </a:r>
          </a:p>
        </p:txBody>
      </p:sp>
      <p:sp>
        <p:nvSpPr>
          <p:cNvPr id="3" name="Content Placeholder 2"/>
          <p:cNvSpPr>
            <a:spLocks noGrp="1"/>
          </p:cNvSpPr>
          <p:nvPr>
            <p:ph idx="1"/>
          </p:nvPr>
        </p:nvSpPr>
        <p:spPr/>
        <p:txBody>
          <a:bodyPr>
            <a:normAutofit/>
          </a:bodyPr>
          <a:lstStyle/>
          <a:p>
            <a:pPr>
              <a:buFont typeface="Arial" pitchFamily="34" charset="0"/>
              <a:buChar char="•"/>
            </a:pPr>
            <a:r>
              <a:rPr lang="en-US" dirty="0"/>
              <a:t>Support clients in enjoyable self-esteem boosting activities</a:t>
            </a:r>
          </a:p>
          <a:p>
            <a:pPr>
              <a:buFont typeface="Arial" pitchFamily="34" charset="0"/>
              <a:buChar char="•"/>
            </a:pPr>
            <a:r>
              <a:rPr lang="en-US" dirty="0"/>
              <a:t>Careful screening before employment</a:t>
            </a:r>
          </a:p>
          <a:p>
            <a:pPr>
              <a:buFont typeface="Arial" pitchFamily="34" charset="0"/>
              <a:buChar char="•"/>
            </a:pPr>
            <a:r>
              <a:rPr lang="en-US" dirty="0"/>
              <a:t>Unannounced visitors</a:t>
            </a:r>
          </a:p>
          <a:p>
            <a:pPr>
              <a:buFont typeface="Arial" pitchFamily="34" charset="0"/>
              <a:buChar char="•"/>
            </a:pPr>
            <a:r>
              <a:rPr lang="en-US" dirty="0"/>
              <a:t>Teach client rights,. Communication skills, self-advocacy, sex education, etc. to the clients</a:t>
            </a:r>
          </a:p>
          <a:p>
            <a:pPr>
              <a:buFont typeface="Arial" pitchFamily="34" charset="0"/>
              <a:buChar char="•"/>
            </a:pPr>
            <a:r>
              <a:rPr lang="en-US" dirty="0"/>
              <a:t>Take your time, don’t rush or take short cuts</a:t>
            </a:r>
          </a:p>
          <a:p>
            <a:pPr>
              <a:buFont typeface="Arial" pitchFamily="34" charset="0"/>
              <a:buChar char="•"/>
            </a:pPr>
            <a:r>
              <a:rPr lang="en-US" dirty="0"/>
              <a:t>Teach people to say ‘no’ and a good staff person will respect your ‘no’ if no health and safety issue is involved</a:t>
            </a:r>
          </a:p>
          <a:p>
            <a:pPr>
              <a:buFont typeface="Arial" pitchFamily="34" charset="0"/>
              <a:buChar char="•"/>
            </a:pPr>
            <a:r>
              <a:rPr lang="en-US" dirty="0"/>
              <a:t>Community participation, outside friends, relationships, etc.</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1297999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1)">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heel(1)">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Physical abuse?</a:t>
            </a:r>
          </a:p>
        </p:txBody>
      </p:sp>
      <p:sp>
        <p:nvSpPr>
          <p:cNvPr id="3" name="Content Placeholder 2"/>
          <p:cNvSpPr>
            <a:spLocks noGrp="1"/>
          </p:cNvSpPr>
          <p:nvPr>
            <p:ph idx="1"/>
          </p:nvPr>
        </p:nvSpPr>
        <p:spPr/>
        <p:txBody>
          <a:bodyPr/>
          <a:lstStyle/>
          <a:p>
            <a:pPr marL="365760" lvl="0" indent="-283464">
              <a:spcBef>
                <a:spcPts val="600"/>
              </a:spcBef>
              <a:buClr>
                <a:srgbClr val="629DD1"/>
              </a:buClr>
              <a:buSzPct val="80000"/>
              <a:buFont typeface="Wingdings 2"/>
              <a:buChar char=""/>
              <a:defRPr/>
            </a:pPr>
            <a:r>
              <a:rPr lang="en-US" sz="2400" b="0" dirty="0">
                <a:latin typeface="Gill Sans MT"/>
              </a:rPr>
              <a:t>A person purposefully beating, striking, wounding or injuring a person; </a:t>
            </a:r>
          </a:p>
          <a:p>
            <a:pPr marL="365760" lvl="0" indent="-283464">
              <a:spcBef>
                <a:spcPts val="600"/>
              </a:spcBef>
              <a:buClr>
                <a:srgbClr val="629DD1"/>
              </a:buClr>
              <a:buSzPct val="80000"/>
              <a:buFont typeface="Wingdings 2"/>
              <a:buChar char=""/>
              <a:defRPr/>
            </a:pPr>
            <a:r>
              <a:rPr lang="en-US" sz="2400" b="0" dirty="0">
                <a:latin typeface="Gill Sans MT"/>
              </a:rPr>
              <a:t>Mistreating or maltreating a person in a brutal or inhumane manner; </a:t>
            </a:r>
          </a:p>
          <a:p>
            <a:pPr marL="365760" lvl="0" indent="-283464">
              <a:spcBef>
                <a:spcPts val="600"/>
              </a:spcBef>
              <a:buClr>
                <a:srgbClr val="629DD1"/>
              </a:buClr>
              <a:buSzPct val="80000"/>
              <a:buFont typeface="Wingdings 2"/>
              <a:buChar char=""/>
              <a:defRPr/>
            </a:pPr>
            <a:r>
              <a:rPr lang="en-US" sz="2400" b="0" dirty="0">
                <a:latin typeface="Gill Sans MT"/>
              </a:rPr>
              <a:t>Providing an individual with more physical assistance than needed to complete necessary skills; </a:t>
            </a:r>
          </a:p>
          <a:p>
            <a:pPr marL="365760" lvl="0" indent="-283464">
              <a:spcBef>
                <a:spcPts val="600"/>
              </a:spcBef>
              <a:buClr>
                <a:srgbClr val="629DD1"/>
              </a:buClr>
              <a:buSzPct val="80000"/>
              <a:buFont typeface="Wingdings 2"/>
              <a:buChar char=""/>
              <a:defRPr/>
            </a:pPr>
            <a:r>
              <a:rPr lang="en-US" sz="2400" b="0" dirty="0">
                <a:latin typeface="Gill Sans MT"/>
              </a:rPr>
              <a:t>Using an unauthorized physical restraint not approved in a behavior support plan or BIS policy.  </a:t>
            </a:r>
            <a:endParaRPr lang="en-US" sz="2400" dirty="0">
              <a:latin typeface="Gill Sans MT"/>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590800" cy="1022905"/>
          </a:xfrm>
          <a:prstGeom prst="rect">
            <a:avLst/>
          </a:prstGeom>
        </p:spPr>
      </p:pic>
    </p:spTree>
    <p:extLst>
      <p:ext uri="{BB962C8B-B14F-4D97-AF65-F5344CB8AC3E}">
        <p14:creationId xmlns:p14="http://schemas.microsoft.com/office/powerpoint/2010/main" val="37371079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112</TotalTime>
  <Words>1548</Words>
  <Application>Microsoft Office PowerPoint</Application>
  <PresentationFormat>On-screen Show (4:3)</PresentationFormat>
  <Paragraphs>182</Paragraphs>
  <Slides>21</Slides>
  <Notes>18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Perspective</vt:lpstr>
      <vt:lpstr>Abuse and neglect </vt:lpstr>
      <vt:lpstr>Did you know?</vt:lpstr>
      <vt:lpstr>Group activity</vt:lpstr>
      <vt:lpstr>Why Are people with DD more at risk?</vt:lpstr>
      <vt:lpstr>Characteristics of an Abuser</vt:lpstr>
      <vt:lpstr>Recognizing Abuse and neglect</vt:lpstr>
      <vt:lpstr>Common excusing for not reporting</vt:lpstr>
      <vt:lpstr>Ideas for keeping people you support safe</vt:lpstr>
      <vt:lpstr>What is Physical abuse?</vt:lpstr>
      <vt:lpstr>    What is Neglect? </vt:lpstr>
      <vt:lpstr>What is Verbal/Psychological                                Abuse?</vt:lpstr>
      <vt:lpstr> What is Sexual Abuse?</vt:lpstr>
      <vt:lpstr>Sexual Abuse Includes but is not limited to:</vt:lpstr>
      <vt:lpstr>What Can You do?</vt:lpstr>
      <vt:lpstr>If a Client Reports Abuse….</vt:lpstr>
      <vt:lpstr>Mandated Reporting</vt:lpstr>
      <vt:lpstr>    Mandated Reporting at BIS</vt:lpstr>
      <vt:lpstr>Failure to Report</vt:lpstr>
      <vt:lpstr>False Reporting</vt:lpstr>
      <vt:lpstr>Investigation Process</vt:lpstr>
      <vt:lpstr>Done! </vt:lpstr>
    </vt:vector>
  </TitlesOfParts>
  <Company>Emmaus Homes,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Abuse and neglect</dc:title>
  <dc:creator>Le'Anne Schlotzhauer</dc:creator>
  <cp:lastModifiedBy>Jamie Klamert</cp:lastModifiedBy>
  <cp:revision>14</cp:revision>
  <dcterms:created xsi:type="dcterms:W3CDTF">2012-10-02T18:30:22Z</dcterms:created>
  <dcterms:modified xsi:type="dcterms:W3CDTF">2024-08-27T21:47:37Z</dcterms:modified>
</cp:coreProperties>
</file>