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2" r:id="rId1"/>
  </p:sldMasterIdLst>
  <p:notesMasterIdLst>
    <p:notesMasterId r:id="rId38"/>
  </p:notesMasterIdLst>
  <p:handoutMasterIdLst>
    <p:handoutMasterId r:id="rId39"/>
  </p:handoutMasterIdLst>
  <p:sldIdLst>
    <p:sldId id="256" r:id="rId2"/>
    <p:sldId id="313" r:id="rId3"/>
    <p:sldId id="406" r:id="rId4"/>
    <p:sldId id="411" r:id="rId5"/>
    <p:sldId id="408" r:id="rId6"/>
    <p:sldId id="397" r:id="rId7"/>
    <p:sldId id="316" r:id="rId8"/>
    <p:sldId id="356" r:id="rId9"/>
    <p:sldId id="357" r:id="rId10"/>
    <p:sldId id="358" r:id="rId11"/>
    <p:sldId id="398" r:id="rId12"/>
    <p:sldId id="318" r:id="rId13"/>
    <p:sldId id="399" r:id="rId14"/>
    <p:sldId id="400" r:id="rId15"/>
    <p:sldId id="354" r:id="rId16"/>
    <p:sldId id="355" r:id="rId17"/>
    <p:sldId id="315" r:id="rId18"/>
    <p:sldId id="321" r:id="rId19"/>
    <p:sldId id="367" r:id="rId20"/>
    <p:sldId id="402" r:id="rId21"/>
    <p:sldId id="401" r:id="rId22"/>
    <p:sldId id="396" r:id="rId23"/>
    <p:sldId id="379" r:id="rId24"/>
    <p:sldId id="299" r:id="rId25"/>
    <p:sldId id="404" r:id="rId26"/>
    <p:sldId id="403" r:id="rId27"/>
    <p:sldId id="405" r:id="rId28"/>
    <p:sldId id="310" r:id="rId29"/>
    <p:sldId id="281" r:id="rId30"/>
    <p:sldId id="412" r:id="rId31"/>
    <p:sldId id="300" r:id="rId32"/>
    <p:sldId id="414" r:id="rId33"/>
    <p:sldId id="413" r:id="rId34"/>
    <p:sldId id="394" r:id="rId35"/>
    <p:sldId id="381" r:id="rId36"/>
    <p:sldId id="343" r:id="rId3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ie Klamert" initials="JK" lastIdx="9" clrIdx="0"/>
  <p:cmAuthor id="2" name="Rachael Viehmann" initials="RV" lastIdx="2" clrIdx="1">
    <p:extLst>
      <p:ext uri="{19B8F6BF-5375-455C-9EA6-DF929625EA0E}">
        <p15:presenceInfo xmlns:p15="http://schemas.microsoft.com/office/powerpoint/2012/main" userId="S::Rviehmann@bis-stl.com::2267ee94-a4e4-49e6-bf4d-144850339fc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911C"/>
    <a:srgbClr val="092D0F"/>
    <a:srgbClr val="1F9933"/>
    <a:srgbClr val="F66900"/>
    <a:srgbClr val="5CD93F"/>
    <a:srgbClr val="F69E00"/>
    <a:srgbClr val="0040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421055-28E4-2692-C4EA-78650DAFD148}" v="55" dt="2024-06-26T16:07:12.991"/>
    <p1510:client id="{75DB069C-FB69-A900-C0EE-C2D9AED4845E}" v="78" dt="2024-06-26T16:08:46.687"/>
    <p1510:client id="{948C0586-0307-2E37-B692-EF9B20D00943}" v="19" dt="2024-06-26T16:11:47.4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8783C62-E787-4BF4-B0F2-FADD36B13801}" type="datetimeFigureOut">
              <a:rPr lang="en-US" smtClean="0"/>
              <a:t>7/5/2024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16278590-D9B5-4440-B298-08830D09A1FF}" type="slidenum">
              <a:rPr lang="en-US" smtClean="0"/>
              <a:t>‹#›</a:t>
            </a:fld>
            <a:endParaRPr lang="en-US"/>
          </a:p>
        </p:txBody>
      </p:sp>
    </p:spTree>
    <p:extLst>
      <p:ext uri="{BB962C8B-B14F-4D97-AF65-F5344CB8AC3E}">
        <p14:creationId xmlns:p14="http://schemas.microsoft.com/office/powerpoint/2010/main" val="2234980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0240FB4-80DC-42E7-97C8-25589EFA1E79}" type="datetimeFigureOut">
              <a:rPr lang="en-US" smtClean="0"/>
              <a:t>7/5/2024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FDB5F0D-67E7-4B90-A53E-F89305B603C4}" type="slidenum">
              <a:rPr lang="en-US" smtClean="0"/>
              <a:t>‹#›</a:t>
            </a:fld>
            <a:endParaRPr lang="en-US"/>
          </a:p>
        </p:txBody>
      </p:sp>
    </p:spTree>
    <p:extLst>
      <p:ext uri="{BB962C8B-B14F-4D97-AF65-F5344CB8AC3E}">
        <p14:creationId xmlns:p14="http://schemas.microsoft.com/office/powerpoint/2010/main" val="3720971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DB5F0D-67E7-4B90-A53E-F89305B603C4}" type="slidenum">
              <a:rPr lang="en-US" smtClean="0"/>
              <a:t>1</a:t>
            </a:fld>
            <a:endParaRPr lang="en-US"/>
          </a:p>
        </p:txBody>
      </p:sp>
    </p:spTree>
    <p:extLst>
      <p:ext uri="{BB962C8B-B14F-4D97-AF65-F5344CB8AC3E}">
        <p14:creationId xmlns:p14="http://schemas.microsoft.com/office/powerpoint/2010/main" val="3669426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cs typeface="Calibri"/>
              </a:rPr>
              <a:t>The things that are included in your clients' ISPs are:</a:t>
            </a:r>
          </a:p>
          <a:p>
            <a:pPr marL="171450" indent="-171450">
              <a:buFont typeface="Arial"/>
              <a:buChar char="•"/>
            </a:pPr>
            <a:r>
              <a:rPr lang="en-US">
                <a:cs typeface="Calibri"/>
              </a:rPr>
              <a:t>Your client's demographic information</a:t>
            </a:r>
          </a:p>
          <a:p>
            <a:pPr marL="171450" indent="-171450">
              <a:buFont typeface="Arial"/>
              <a:buChar char="•"/>
            </a:pPr>
            <a:r>
              <a:rPr lang="en-US">
                <a:cs typeface="Calibri"/>
              </a:rPr>
              <a:t>Who and what are important to your client</a:t>
            </a:r>
          </a:p>
          <a:p>
            <a:pPr marL="171450" indent="-171450">
              <a:buFont typeface="Arial"/>
              <a:buChar char="•"/>
            </a:pPr>
            <a:r>
              <a:rPr lang="en-US">
                <a:cs typeface="Calibri"/>
              </a:rPr>
              <a:t>Who contributed to the plan</a:t>
            </a:r>
          </a:p>
          <a:p>
            <a:pPr marL="171450" indent="-171450">
              <a:buFont typeface="Arial"/>
              <a:buChar char="•"/>
            </a:pPr>
            <a:r>
              <a:rPr lang="en-US">
                <a:cs typeface="Calibri"/>
              </a:rPr>
              <a:t>Any safety or outing procedures you may need to know</a:t>
            </a:r>
          </a:p>
          <a:p>
            <a:pPr marL="171450" indent="-171450">
              <a:buFont typeface="Arial"/>
              <a:buChar char="•"/>
            </a:pPr>
            <a:r>
              <a:rPr lang="en-US">
                <a:cs typeface="Calibri"/>
              </a:rPr>
              <a:t>What do you as staff need to know to support your client?</a:t>
            </a:r>
          </a:p>
          <a:p>
            <a:pPr marL="171450" indent="-171450">
              <a:buFont typeface="Arial"/>
              <a:buChar char="•"/>
            </a:pPr>
            <a:r>
              <a:rPr lang="en-US">
                <a:cs typeface="Calibri"/>
              </a:rPr>
              <a:t>What support does your client need for health and safety</a:t>
            </a:r>
          </a:p>
          <a:p>
            <a:pPr marL="171450" indent="-171450">
              <a:buFont typeface="Arial"/>
              <a:buChar char="•"/>
            </a:pPr>
            <a:r>
              <a:rPr lang="en-US">
                <a:cs typeface="Calibri"/>
              </a:rPr>
              <a:t>If your client has a guardian, what does that look like? Full guardianship, medical guardianship, financial guardianship</a:t>
            </a:r>
          </a:p>
          <a:p>
            <a:pPr marL="171450" indent="-171450">
              <a:buFont typeface="Arial"/>
              <a:buChar char="•"/>
            </a:pPr>
            <a:r>
              <a:rPr lang="en-US">
                <a:cs typeface="Calibri"/>
              </a:rPr>
              <a:t>How does your client communicate</a:t>
            </a:r>
          </a:p>
          <a:p>
            <a:pPr marL="171450" indent="-171450">
              <a:buFont typeface="Arial"/>
              <a:buChar char="•"/>
            </a:pPr>
            <a:r>
              <a:rPr lang="en-US">
                <a:cs typeface="Calibri"/>
              </a:rPr>
              <a:t>Any sort of issues or concerns that need to be resolved</a:t>
            </a:r>
          </a:p>
          <a:p>
            <a:pPr marL="171450" indent="-171450">
              <a:buFont typeface="Arial"/>
              <a:buChar char="•"/>
            </a:pPr>
            <a:r>
              <a:rPr lang="en-US">
                <a:cs typeface="Calibri"/>
              </a:rPr>
              <a:t>The action plan toward meeting outcomes – what are their goals that you should be working on?</a:t>
            </a:r>
          </a:p>
          <a:p>
            <a:pPr marL="171450" indent="-171450">
              <a:buFont typeface="Arial"/>
              <a:buChar char="•"/>
            </a:pPr>
            <a:r>
              <a:rPr lang="en-US">
                <a:cs typeface="Calibri"/>
              </a:rPr>
              <a:t>Any legal issues that your client may have – doors being locked, any sort of rights restrictions, etc</a:t>
            </a:r>
          </a:p>
          <a:p>
            <a:pPr marL="171450" indent="-171450">
              <a:buFont typeface="Arial"/>
              <a:buChar char="•"/>
            </a:pPr>
            <a:endParaRPr lang="en-US">
              <a:cs typeface="Calibri"/>
            </a:endParaRPr>
          </a:p>
          <a:p>
            <a:pPr marL="171450" indent="-171450">
              <a:buFont typeface="Arial"/>
              <a:buChar char="•"/>
            </a:pPr>
            <a:endParaRPr lang="en-US">
              <a:cs typeface="Calibri"/>
            </a:endParaRPr>
          </a:p>
        </p:txBody>
      </p:sp>
      <p:sp>
        <p:nvSpPr>
          <p:cNvPr id="4" name="Slide Number Placeholder 3"/>
          <p:cNvSpPr>
            <a:spLocks noGrp="1"/>
          </p:cNvSpPr>
          <p:nvPr>
            <p:ph type="sldNum" sz="quarter" idx="10"/>
          </p:nvPr>
        </p:nvSpPr>
        <p:spPr/>
        <p:txBody>
          <a:bodyPr/>
          <a:lstStyle/>
          <a:p>
            <a:fld id="{4FDB5F0D-67E7-4B90-A53E-F89305B603C4}" type="slidenum">
              <a:rPr lang="en-US" smtClean="0"/>
              <a:t>10</a:t>
            </a:fld>
            <a:endParaRPr lang="en-US"/>
          </a:p>
        </p:txBody>
      </p:sp>
    </p:spTree>
    <p:extLst>
      <p:ext uri="{BB962C8B-B14F-4D97-AF65-F5344CB8AC3E}">
        <p14:creationId xmlns:p14="http://schemas.microsoft.com/office/powerpoint/2010/main" val="1333844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4FDB5F0D-67E7-4B90-A53E-F89305B603C4}" type="slidenum">
              <a:rPr lang="en-US" smtClean="0"/>
              <a:t>12</a:t>
            </a:fld>
            <a:endParaRPr lang="en-US"/>
          </a:p>
        </p:txBody>
      </p:sp>
    </p:spTree>
    <p:extLst>
      <p:ext uri="{BB962C8B-B14F-4D97-AF65-F5344CB8AC3E}">
        <p14:creationId xmlns:p14="http://schemas.microsoft.com/office/powerpoint/2010/main" val="4292059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DB5F0D-67E7-4B90-A53E-F89305B603C4}" type="slidenum">
              <a:rPr lang="en-US" smtClean="0"/>
              <a:t>15</a:t>
            </a:fld>
            <a:endParaRPr lang="en-US"/>
          </a:p>
        </p:txBody>
      </p:sp>
    </p:spTree>
    <p:extLst>
      <p:ext uri="{BB962C8B-B14F-4D97-AF65-F5344CB8AC3E}">
        <p14:creationId xmlns:p14="http://schemas.microsoft.com/office/powerpoint/2010/main" val="3491936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t>Overview</a:t>
            </a:r>
            <a:r>
              <a:rPr lang="en-US" baseline="0"/>
              <a:t> what should be included </a:t>
            </a:r>
          </a:p>
          <a:p>
            <a:r>
              <a:rPr lang="en-US" baseline="0"/>
              <a:t>Use examples, call on people, have them give examples </a:t>
            </a:r>
          </a:p>
          <a:p>
            <a:r>
              <a:rPr lang="en-US" baseline="0"/>
              <a:t>-</a:t>
            </a:r>
            <a:endParaRPr lang="en-US"/>
          </a:p>
        </p:txBody>
      </p:sp>
      <p:sp>
        <p:nvSpPr>
          <p:cNvPr id="4" name="Slide Number Placeholder 3"/>
          <p:cNvSpPr>
            <a:spLocks noGrp="1"/>
          </p:cNvSpPr>
          <p:nvPr>
            <p:ph type="sldNum" sz="quarter" idx="10"/>
          </p:nvPr>
        </p:nvSpPr>
        <p:spPr/>
        <p:txBody>
          <a:bodyPr/>
          <a:lstStyle/>
          <a:p>
            <a:fld id="{4FDB5F0D-67E7-4B90-A53E-F89305B603C4}" type="slidenum">
              <a:rPr lang="en-US" smtClean="0"/>
              <a:t>16</a:t>
            </a:fld>
            <a:endParaRPr lang="en-US"/>
          </a:p>
        </p:txBody>
      </p:sp>
    </p:spTree>
    <p:extLst>
      <p:ext uri="{BB962C8B-B14F-4D97-AF65-F5344CB8AC3E}">
        <p14:creationId xmlns:p14="http://schemas.microsoft.com/office/powerpoint/2010/main" val="185856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t>No support</a:t>
            </a:r>
            <a:r>
              <a:rPr lang="en-US" baseline="0"/>
              <a:t> plan will utilize a “time out” method to implement a plan. During stimulation or trigger phase (Mandt) our staff may implement a removal from that stimulus or trigger or may have the client request to take a break from the current task until they have calmed themselves or they may be allowed to work in personal time into their daily activities as part of a planned day but a traditional time out method should never be used outside of the boundaries and expectations set forth in a support plan. </a:t>
            </a:r>
          </a:p>
          <a:p>
            <a:endParaRPr lang="en-US" baseline="0"/>
          </a:p>
          <a:p>
            <a:r>
              <a:rPr lang="en-US" baseline="0"/>
              <a:t>The restraint of a client should always be a last resort in order to keep your client or those around them safe. Only Mandt approved techniques should be used as approved restraint or blocking techniques. </a:t>
            </a:r>
            <a:endParaRPr lang="en-US"/>
          </a:p>
        </p:txBody>
      </p:sp>
      <p:sp>
        <p:nvSpPr>
          <p:cNvPr id="4" name="Slide Number Placeholder 3"/>
          <p:cNvSpPr>
            <a:spLocks noGrp="1"/>
          </p:cNvSpPr>
          <p:nvPr>
            <p:ph type="sldNum" sz="quarter" idx="10"/>
          </p:nvPr>
        </p:nvSpPr>
        <p:spPr/>
        <p:txBody>
          <a:bodyPr/>
          <a:lstStyle/>
          <a:p>
            <a:fld id="{4FDB5F0D-67E7-4B90-A53E-F89305B603C4}" type="slidenum">
              <a:rPr lang="en-US" smtClean="0"/>
              <a:t>17</a:t>
            </a:fld>
            <a:endParaRPr lang="en-US"/>
          </a:p>
        </p:txBody>
      </p:sp>
    </p:spTree>
    <p:extLst>
      <p:ext uri="{BB962C8B-B14F-4D97-AF65-F5344CB8AC3E}">
        <p14:creationId xmlns:p14="http://schemas.microsoft.com/office/powerpoint/2010/main" val="1856838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t>-Change</a:t>
            </a:r>
            <a:r>
              <a:rPr lang="en-US" baseline="0"/>
              <a:t> RQM</a:t>
            </a:r>
          </a:p>
          <a:p>
            <a:r>
              <a:rPr lang="en-US" baseline="0"/>
              <a:t>-Job abandonment/ neglect and required to turn over to DMH for investigation</a:t>
            </a:r>
          </a:p>
          <a:p>
            <a:r>
              <a:rPr lang="en-US" baseline="0"/>
              <a:t>	- not leaving shift in general </a:t>
            </a:r>
          </a:p>
          <a:p>
            <a:r>
              <a:rPr lang="en-US" baseline="0"/>
              <a:t>	-staffing ratios ; expanding on why so important = include communication with supervisor </a:t>
            </a:r>
          </a:p>
        </p:txBody>
      </p:sp>
      <p:sp>
        <p:nvSpPr>
          <p:cNvPr id="4" name="Slide Number Placeholder 3"/>
          <p:cNvSpPr>
            <a:spLocks noGrp="1"/>
          </p:cNvSpPr>
          <p:nvPr>
            <p:ph type="sldNum" sz="quarter" idx="10"/>
          </p:nvPr>
        </p:nvSpPr>
        <p:spPr/>
        <p:txBody>
          <a:bodyPr/>
          <a:lstStyle/>
          <a:p>
            <a:fld id="{4FDB5F0D-67E7-4B90-A53E-F89305B603C4}" type="slidenum">
              <a:rPr lang="en-US" smtClean="0"/>
              <a:t>18</a:t>
            </a:fld>
            <a:endParaRPr lang="en-US"/>
          </a:p>
        </p:txBody>
      </p:sp>
    </p:spTree>
    <p:extLst>
      <p:ext uri="{BB962C8B-B14F-4D97-AF65-F5344CB8AC3E}">
        <p14:creationId xmlns:p14="http://schemas.microsoft.com/office/powerpoint/2010/main" val="2716393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DB5F0D-67E7-4B90-A53E-F89305B603C4}" type="slidenum">
              <a:rPr lang="en-US" smtClean="0"/>
              <a:t>19</a:t>
            </a:fld>
            <a:endParaRPr lang="en-US"/>
          </a:p>
        </p:txBody>
      </p:sp>
    </p:spTree>
    <p:extLst>
      <p:ext uri="{BB962C8B-B14F-4D97-AF65-F5344CB8AC3E}">
        <p14:creationId xmlns:p14="http://schemas.microsoft.com/office/powerpoint/2010/main" val="2232748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t>Add back</a:t>
            </a:r>
          </a:p>
        </p:txBody>
      </p:sp>
      <p:sp>
        <p:nvSpPr>
          <p:cNvPr id="4" name="Slide Number Placeholder 3"/>
          <p:cNvSpPr>
            <a:spLocks noGrp="1"/>
          </p:cNvSpPr>
          <p:nvPr>
            <p:ph type="sldNum" sz="quarter" idx="5"/>
          </p:nvPr>
        </p:nvSpPr>
        <p:spPr/>
        <p:txBody>
          <a:bodyPr/>
          <a:lstStyle/>
          <a:p>
            <a:fld id="{4FDB5F0D-67E7-4B90-A53E-F89305B603C4}" type="slidenum">
              <a:rPr lang="en-US" smtClean="0"/>
              <a:t>20</a:t>
            </a:fld>
            <a:endParaRPr lang="en-US"/>
          </a:p>
        </p:txBody>
      </p:sp>
    </p:spTree>
    <p:extLst>
      <p:ext uri="{BB962C8B-B14F-4D97-AF65-F5344CB8AC3E}">
        <p14:creationId xmlns:p14="http://schemas.microsoft.com/office/powerpoint/2010/main" val="3047318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628650" lvl="1" indent="-171450">
              <a:lnSpc>
                <a:spcPct val="90000"/>
              </a:lnSpc>
              <a:spcBef>
                <a:spcPts val="500"/>
              </a:spcBef>
              <a:buFont typeface="Arial"/>
              <a:buChar char="•"/>
            </a:pPr>
            <a:r>
              <a:rPr lang="en-US"/>
              <a:t>If staff miles exceed budget then pay is reduced until .25cents per mile. Pay will not drop below .25cents per mile</a:t>
            </a:r>
          </a:p>
          <a:p>
            <a:r>
              <a:rPr lang="en-US"/>
              <a:t>If staff miles exceed budget then pay is reduced until .25cents per mile. Pay will not drop below .25cents per mile</a:t>
            </a:r>
          </a:p>
        </p:txBody>
      </p:sp>
      <p:sp>
        <p:nvSpPr>
          <p:cNvPr id="4" name="Slide Number Placeholder 3"/>
          <p:cNvSpPr>
            <a:spLocks noGrp="1"/>
          </p:cNvSpPr>
          <p:nvPr>
            <p:ph type="sldNum" sz="quarter" idx="10"/>
          </p:nvPr>
        </p:nvSpPr>
        <p:spPr/>
        <p:txBody>
          <a:bodyPr/>
          <a:lstStyle/>
          <a:p>
            <a:fld id="{4FDB5F0D-67E7-4B90-A53E-F89305B603C4}" type="slidenum">
              <a:rPr lang="en-US" smtClean="0"/>
              <a:t>22</a:t>
            </a:fld>
            <a:endParaRPr lang="en-US"/>
          </a:p>
        </p:txBody>
      </p:sp>
    </p:spTree>
    <p:extLst>
      <p:ext uri="{BB962C8B-B14F-4D97-AF65-F5344CB8AC3E}">
        <p14:creationId xmlns:p14="http://schemas.microsoft.com/office/powerpoint/2010/main" val="3142669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t>-include how</a:t>
            </a:r>
            <a:r>
              <a:rPr lang="en-US" baseline="0"/>
              <a:t> to resolve issue; who to reach to site supervisor </a:t>
            </a:r>
          </a:p>
          <a:p>
            <a:r>
              <a:rPr lang="en-US" baseline="0"/>
              <a:t>-</a:t>
            </a:r>
            <a:endParaRPr lang="en-US"/>
          </a:p>
        </p:txBody>
      </p:sp>
      <p:sp>
        <p:nvSpPr>
          <p:cNvPr id="4" name="Slide Number Placeholder 3"/>
          <p:cNvSpPr>
            <a:spLocks noGrp="1"/>
          </p:cNvSpPr>
          <p:nvPr>
            <p:ph type="sldNum" sz="quarter" idx="10"/>
          </p:nvPr>
        </p:nvSpPr>
        <p:spPr/>
        <p:txBody>
          <a:bodyPr/>
          <a:lstStyle/>
          <a:p>
            <a:fld id="{4FDB5F0D-67E7-4B90-A53E-F89305B603C4}" type="slidenum">
              <a:rPr lang="en-US" smtClean="0"/>
              <a:t>23</a:t>
            </a:fld>
            <a:endParaRPr lang="en-US"/>
          </a:p>
        </p:txBody>
      </p:sp>
    </p:spTree>
    <p:extLst>
      <p:ext uri="{BB962C8B-B14F-4D97-AF65-F5344CB8AC3E}">
        <p14:creationId xmlns:p14="http://schemas.microsoft.com/office/powerpoint/2010/main" val="3909785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a:t>Relationship with the family:</a:t>
            </a:r>
          </a:p>
          <a:p>
            <a:pPr marL="628650" lvl="1" indent="-171450">
              <a:buFont typeface="Arial" panose="020B0604020202020204" pitchFamily="34" charset="0"/>
              <a:buChar char="•"/>
            </a:pPr>
            <a:r>
              <a:rPr lang="en-US" baseline="0"/>
              <a:t>Your relationship with your client’s family should be courteous and respectful. We talked about this a little bit during ABA.</a:t>
            </a:r>
            <a:endParaRPr lang="en-US" baseline="0">
              <a:cs typeface="Calibri"/>
            </a:endParaRPr>
          </a:p>
          <a:p>
            <a:pPr marL="628650" lvl="1" indent="-171450">
              <a:buFont typeface="Arial" panose="020B0604020202020204" pitchFamily="34" charset="0"/>
              <a:buChar char="•"/>
            </a:pPr>
            <a:r>
              <a:rPr lang="en-US" i="0" baseline="0"/>
              <a:t>Avoid talking about your personal drama or if there are any concerns regarding BIS</a:t>
            </a:r>
            <a:endParaRPr lang="en-US" i="0" baseline="0">
              <a:cs typeface="Calibri"/>
            </a:endParaRPr>
          </a:p>
          <a:p>
            <a:pPr marL="1085850" lvl="2" indent="-171450">
              <a:buFont typeface="Arial" panose="020B0604020202020204" pitchFamily="34" charset="0"/>
              <a:buChar char="•"/>
            </a:pPr>
            <a:r>
              <a:rPr lang="en-US" i="0" baseline="0"/>
              <a:t>If your client’s family comes to you with a concern regarding BIS, pass it along to your supervisor or let them know they should bring the concern up with your supervisor themselves if they prefer</a:t>
            </a:r>
            <a:endParaRPr lang="en-US" i="0" baseline="0">
              <a:cs typeface="Calibri"/>
            </a:endParaRPr>
          </a:p>
          <a:p>
            <a:pPr marL="628650" lvl="1" indent="-171450">
              <a:buFont typeface="Arial" panose="020B0604020202020204" pitchFamily="34" charset="0"/>
              <a:buChar char="•"/>
            </a:pPr>
            <a:r>
              <a:rPr lang="en-US" i="0" baseline="0"/>
              <a:t>If your client’s family asks you to do something that you do not think is in line with BIS policy or your client’s plan, tell the family that you will need to check with your supervisor before you can do whatever it is that they ask.</a:t>
            </a:r>
            <a:endParaRPr lang="en-US" i="0" baseline="0">
              <a:cs typeface="Calibri"/>
            </a:endParaRPr>
          </a:p>
          <a:p>
            <a:pPr marL="171450" lvl="0" indent="-171450">
              <a:buFont typeface="Arial" panose="020B0604020202020204" pitchFamily="34" charset="0"/>
              <a:buChar char="•"/>
            </a:pPr>
            <a:r>
              <a:rPr lang="en-US" i="0" baseline="0"/>
              <a:t>Respect</a:t>
            </a:r>
            <a:endParaRPr lang="en-US" i="0" baseline="0">
              <a:cs typeface="Calibri"/>
            </a:endParaRPr>
          </a:p>
          <a:p>
            <a:pPr marL="628650" lvl="1" indent="-171450">
              <a:buFont typeface="Arial" panose="020B0604020202020204" pitchFamily="34" charset="0"/>
              <a:buChar char="•"/>
            </a:pPr>
            <a:r>
              <a:rPr lang="en-US" i="0" baseline="0"/>
              <a:t>Show respect in everything that you do.</a:t>
            </a:r>
            <a:endParaRPr lang="en-US" i="0" baseline="0">
              <a:cs typeface="Calibri"/>
            </a:endParaRPr>
          </a:p>
          <a:p>
            <a:pPr marL="628650" lvl="1" indent="-171450">
              <a:buFont typeface="Arial" panose="020B0604020202020204" pitchFamily="34" charset="0"/>
              <a:buChar char="•"/>
            </a:pPr>
            <a:r>
              <a:rPr lang="en-US" i="0" baseline="0"/>
              <a:t>Respect your clients, their wishes, their lives, and their families</a:t>
            </a:r>
            <a:endParaRPr lang="en-US" i="0" baseline="0">
              <a:cs typeface="Calibri"/>
            </a:endParaRPr>
          </a:p>
          <a:p>
            <a:pPr marL="628650" lvl="1" indent="-171450">
              <a:buFont typeface="Arial" panose="020B0604020202020204" pitchFamily="34" charset="0"/>
              <a:buChar char="•"/>
            </a:pPr>
            <a:r>
              <a:rPr lang="en-US" i="0" baseline="0"/>
              <a:t>Respect your co-workers, supervisors, the work that you are all doing</a:t>
            </a:r>
            <a:endParaRPr lang="en-US" i="0" baseline="0">
              <a:cs typeface="Calibri"/>
            </a:endParaRPr>
          </a:p>
          <a:p>
            <a:pPr marL="171450" lvl="0" indent="-171450">
              <a:buFont typeface="Arial" panose="020B0604020202020204" pitchFamily="34" charset="0"/>
              <a:buChar char="•"/>
            </a:pPr>
            <a:r>
              <a:rPr lang="en-US" baseline="0"/>
              <a:t>Awake &amp; Alert</a:t>
            </a:r>
            <a:endParaRPr lang="en-US" baseline="0">
              <a:cs typeface="Calibri"/>
            </a:endParaRPr>
          </a:p>
          <a:p>
            <a:pPr marL="628650" lvl="1" indent="-171450">
              <a:buFont typeface="Arial" panose="020B0604020202020204" pitchFamily="34" charset="0"/>
              <a:buChar char="•"/>
            </a:pPr>
            <a:r>
              <a:rPr lang="en-US" baseline="0"/>
              <a:t>Make sure you are always awake and alert while you are on your shift. Not only is it a BIS policy that you need to be awake during your shift but it will also make your life a lot easier.</a:t>
            </a:r>
            <a:endParaRPr lang="en-US" baseline="0">
              <a:cs typeface="Calibri"/>
            </a:endParaRPr>
          </a:p>
          <a:p>
            <a:pPr marL="1085850" lvl="2" indent="-171450">
              <a:buFont typeface="Arial" panose="020B0604020202020204" pitchFamily="34" charset="0"/>
              <a:buChar char="•"/>
            </a:pPr>
            <a:r>
              <a:rPr lang="en-US" baseline="0"/>
              <a:t>If your client thinks that you are asleep or almost asleep, they may take advantage. You may catch them trying to do something they’re not supposed to (for example: a client that is on a limited calorie diet. If they think that you are not paying attention, they may try to get an extra snack or have more calories once they have used up all of their calories for the day)</a:t>
            </a:r>
            <a:endParaRPr lang="en-US" baseline="0">
              <a:cs typeface="Calibri"/>
            </a:endParaRPr>
          </a:p>
          <a:p>
            <a:pPr marL="628650" lvl="1" indent="-171450">
              <a:buFont typeface="Arial" panose="020B0604020202020204" pitchFamily="34" charset="0"/>
              <a:buChar char="•"/>
            </a:pPr>
            <a:r>
              <a:rPr lang="en-US" baseline="0"/>
              <a:t>All shifts are considered ‘awake’ shifts – if you are caught sleeping on shift by another staff or a consumer, you are subject to disciplinary action up to and including termination.</a:t>
            </a:r>
            <a:endParaRPr lang="en-US" baseline="0">
              <a:cs typeface="Calibri"/>
            </a:endParaRPr>
          </a:p>
          <a:p>
            <a:pPr marL="628650" lvl="1" indent="-171450">
              <a:buFont typeface="Arial" panose="020B0604020202020204" pitchFamily="34" charset="0"/>
              <a:buChar char="•"/>
            </a:pPr>
            <a:r>
              <a:rPr lang="en-US" baseline="0"/>
              <a:t>If you are awake and engaging with your clients, your shift will go a lot faster and easier. Your client will be in a better mood and (for me anyway) time seems to go much faster if you are busy or engaging with your client</a:t>
            </a:r>
            <a:endParaRPr lang="en-US" baseline="0">
              <a:cs typeface="Calibri"/>
            </a:endParaRPr>
          </a:p>
          <a:p>
            <a:pPr marL="171450" lvl="0" indent="-171450">
              <a:buFont typeface="Arial" panose="020B0604020202020204" pitchFamily="34" charset="0"/>
              <a:buChar char="•"/>
            </a:pPr>
            <a:r>
              <a:rPr lang="en-US" baseline="0"/>
              <a:t>Electronics</a:t>
            </a:r>
            <a:endParaRPr lang="en-US" baseline="0">
              <a:cs typeface="Calibri"/>
            </a:endParaRPr>
          </a:p>
          <a:p>
            <a:pPr marL="628650" lvl="1" indent="-171450">
              <a:buFont typeface="Arial" panose="020B0604020202020204" pitchFamily="34" charset="0"/>
              <a:buChar char="•"/>
            </a:pPr>
            <a:r>
              <a:rPr lang="en-US" baseline="0"/>
              <a:t>Items such as cell phones, tablets, laptops are restricted during work hours unless for work purposes. If you are caught by a supervisor playing on your phone when you should be engaging with a client, you may receive feedback.</a:t>
            </a:r>
            <a:endParaRPr lang="en-US" baseline="0">
              <a:cs typeface="Calibri"/>
            </a:endParaRPr>
          </a:p>
          <a:p>
            <a:pPr marL="628650" lvl="1" indent="-171450">
              <a:buFont typeface="Arial" panose="020B0604020202020204" pitchFamily="34" charset="0"/>
              <a:buChar char="•"/>
            </a:pPr>
            <a:r>
              <a:rPr lang="en-US" baseline="0"/>
              <a:t>If you have your electronics out while on shift, you also run the risk of them getting broken. If your electronic device gets broken while on shift by a client, the client’s payee (generally DMH) would be the one reimbursing you. This means that it will take a while and that there will be a lot of paperwork involved.</a:t>
            </a:r>
            <a:endParaRPr lang="en-US" baseline="0">
              <a:cs typeface="Calibri"/>
            </a:endParaRPr>
          </a:p>
          <a:p>
            <a:pPr marL="628650" lvl="1" indent="-171450">
              <a:buFont typeface="Arial" panose="020B0604020202020204" pitchFamily="34" charset="0"/>
              <a:buChar char="•"/>
            </a:pPr>
            <a:r>
              <a:rPr lang="en-US" baseline="0"/>
              <a:t>Just leave your phone put away as much as possible if you are on shift. It will make your life a lot easier.</a:t>
            </a:r>
            <a:endParaRPr lang="en-US" baseline="0">
              <a:cs typeface="Calibri"/>
            </a:endParaRPr>
          </a:p>
          <a:p>
            <a:pPr marL="171450" lvl="0" indent="-171450">
              <a:buFont typeface="Arial" panose="020B0604020202020204" pitchFamily="34" charset="0"/>
              <a:buChar char="•"/>
            </a:pPr>
            <a:r>
              <a:rPr lang="en-US" baseline="0"/>
              <a:t>Drug and Alcohol Use</a:t>
            </a:r>
            <a:endParaRPr lang="en-US" baseline="0">
              <a:cs typeface="Calibri"/>
            </a:endParaRPr>
          </a:p>
          <a:p>
            <a:pPr marL="628650" lvl="1" indent="-171450">
              <a:buFont typeface="Arial" panose="020B0604020202020204" pitchFamily="34" charset="0"/>
              <a:buChar char="•"/>
            </a:pPr>
            <a:r>
              <a:rPr lang="en-US" baseline="0"/>
              <a:t>BIS is a drug free zone. Any employee that seems to be impaired by or under the influence of drugs or alcohol will be required to submit to a drug and alcohol test. If the test comes back positive, the employee will be presented with some options in order to retain their position.</a:t>
            </a:r>
            <a:endParaRPr lang="en-US" baseline="0">
              <a:cs typeface="Calibri"/>
            </a:endParaRPr>
          </a:p>
          <a:p>
            <a:pPr marL="628650" lvl="1" indent="-171450">
              <a:buFont typeface="Arial" panose="020B0604020202020204" pitchFamily="34" charset="0"/>
              <a:buChar char="•"/>
            </a:pPr>
            <a:r>
              <a:rPr lang="en-US" baseline="0"/>
              <a:t>Kind of going along with this is BIS’ smoking policy. Do not smoke while on shift. This includes while at a client’s house, in the car with a client, or at day program.</a:t>
            </a:r>
            <a:endParaRPr lang="en-US" baseline="0">
              <a:cs typeface="Calibri"/>
            </a:endParaRPr>
          </a:p>
          <a:p>
            <a:pPr marL="171450" lvl="0" indent="-171450">
              <a:buFont typeface="Arial" panose="020B0604020202020204" pitchFamily="34" charset="0"/>
              <a:buChar char="•"/>
            </a:pPr>
            <a:r>
              <a:rPr lang="en-US" baseline="0"/>
              <a:t>Arms length and line of sight</a:t>
            </a:r>
            <a:endParaRPr lang="en-US" baseline="0">
              <a:cs typeface="Calibri"/>
            </a:endParaRPr>
          </a:p>
          <a:p>
            <a:pPr marL="628650" lvl="1" indent="-171450">
              <a:buFont typeface="Arial" panose="020B0604020202020204" pitchFamily="34" charset="0"/>
              <a:buChar char="•"/>
            </a:pPr>
            <a:r>
              <a:rPr lang="en-US" baseline="0"/>
              <a:t>All clients should be within arms’ length while in the community unless it states differently in their ISP. What does being within arms’ length of your client mean?</a:t>
            </a:r>
            <a:endParaRPr lang="en-US" baseline="0">
              <a:cs typeface="Calibri"/>
            </a:endParaRPr>
          </a:p>
          <a:p>
            <a:pPr marL="628650" lvl="1" indent="-171450">
              <a:buFont typeface="Arial" panose="020B0604020202020204" pitchFamily="34" charset="0"/>
              <a:buChar char="•"/>
            </a:pPr>
            <a:r>
              <a:rPr lang="en-US" baseline="0"/>
              <a:t>All clients are line of sight within their homes, again, unless stated in their ISP. Many clients can be out of line of sight while in their bedrooms or other designated areas of their homes for a certain amount of time. Please double check your client’s ISP or check with your supervisor if you are unsure how long your client can be out of your sight at home.</a:t>
            </a:r>
            <a:endParaRPr lang="en-US" baseline="0">
              <a:cs typeface="Calibri"/>
            </a:endParaRPr>
          </a:p>
          <a:p>
            <a:pPr marL="171450" lvl="0" indent="-171450">
              <a:buFont typeface="Arial" panose="020B0604020202020204" pitchFamily="34" charset="0"/>
              <a:buChar char="•"/>
            </a:pPr>
            <a:r>
              <a:rPr lang="en-US" baseline="0"/>
              <a:t>1:1 or 1:4 attention</a:t>
            </a:r>
            <a:endParaRPr lang="en-US" baseline="0">
              <a:cs typeface="Calibri"/>
            </a:endParaRPr>
          </a:p>
          <a:p>
            <a:pPr marL="628650" lvl="1" indent="-171450">
              <a:buFont typeface="Arial" panose="020B0604020202020204" pitchFamily="34" charset="0"/>
              <a:buChar char="•"/>
            </a:pPr>
            <a:r>
              <a:rPr lang="en-US" baseline="0"/>
              <a:t>While working within our ISLs, many of our clients receive 1:1 staffing. This means that there is one staff for every client. All houses share staffing overnight and generally later in the night or early in the morning. Some of our clients may share staffing at other times during the day, depending on the client</a:t>
            </a:r>
            <a:endParaRPr lang="en-US" baseline="0">
              <a:cs typeface="Calibri"/>
            </a:endParaRPr>
          </a:p>
          <a:p>
            <a:pPr marL="628650" lvl="1" indent="-171450">
              <a:buFont typeface="Arial" panose="020B0604020202020204" pitchFamily="34" charset="0"/>
              <a:buChar char="•"/>
            </a:pPr>
            <a:r>
              <a:rPr lang="en-US" baseline="0"/>
              <a:t>At day program, many of the clients are 1:3 or 1:4 (so 1 staff for every 3-4 clients). During an escalation or possibly at other times of the day, a client may receive 1:1 staffing, however the normal ratio is 1:4.</a:t>
            </a:r>
            <a:endParaRPr lang="en-US" baseline="0">
              <a:cs typeface="Calibri"/>
            </a:endParaRPr>
          </a:p>
          <a:p>
            <a:pPr marL="0" indent="0">
              <a:buFont typeface="Arial" panose="020B0604020202020204" pitchFamily="34" charset="0"/>
              <a:buNone/>
            </a:pPr>
            <a:endParaRPr lang="en-US" baseline="0"/>
          </a:p>
          <a:p>
            <a:pPr marL="0" indent="0">
              <a:buFont typeface="Arial" panose="020B0604020202020204" pitchFamily="34" charset="0"/>
              <a:buNone/>
            </a:pPr>
            <a:endParaRPr lang="en-US" baseline="0"/>
          </a:p>
          <a:p>
            <a:pPr marL="0" indent="0">
              <a:buFont typeface="Arial" panose="020B0604020202020204" pitchFamily="34" charset="0"/>
              <a:buNone/>
            </a:pPr>
            <a:endParaRPr lang="en-US" baseline="0"/>
          </a:p>
          <a:p>
            <a:pPr marL="457200" lvl="1" indent="0" algn="l">
              <a:buFont typeface="Arial" panose="020B0604020202020204" pitchFamily="34" charset="0"/>
              <a:buNone/>
            </a:pPr>
            <a:endParaRPr lang="en-US" baseline="0"/>
          </a:p>
        </p:txBody>
      </p:sp>
      <p:sp>
        <p:nvSpPr>
          <p:cNvPr id="4" name="Slide Number Placeholder 3"/>
          <p:cNvSpPr>
            <a:spLocks noGrp="1"/>
          </p:cNvSpPr>
          <p:nvPr>
            <p:ph type="sldNum" sz="quarter" idx="10"/>
          </p:nvPr>
        </p:nvSpPr>
        <p:spPr/>
        <p:txBody>
          <a:bodyPr/>
          <a:lstStyle/>
          <a:p>
            <a:fld id="{4FDB5F0D-67E7-4B90-A53E-F89305B603C4}" type="slidenum">
              <a:rPr lang="en-US" smtClean="0"/>
              <a:t>2</a:t>
            </a:fld>
            <a:endParaRPr lang="en-US"/>
          </a:p>
        </p:txBody>
      </p:sp>
    </p:spTree>
    <p:extLst>
      <p:ext uri="{BB962C8B-B14F-4D97-AF65-F5344CB8AC3E}">
        <p14:creationId xmlns:p14="http://schemas.microsoft.com/office/powerpoint/2010/main" val="39986114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t>-receipt examples</a:t>
            </a:r>
            <a:r>
              <a:rPr lang="en-US" baseline="0"/>
              <a:t> include “how to” </a:t>
            </a:r>
          </a:p>
          <a:p>
            <a:r>
              <a:rPr lang="en-US" baseline="0"/>
              <a:t>-money ledgers, counts, </a:t>
            </a:r>
            <a:endParaRPr lang="en-US"/>
          </a:p>
        </p:txBody>
      </p:sp>
      <p:sp>
        <p:nvSpPr>
          <p:cNvPr id="4" name="Slide Number Placeholder 3"/>
          <p:cNvSpPr>
            <a:spLocks noGrp="1"/>
          </p:cNvSpPr>
          <p:nvPr>
            <p:ph type="sldNum" sz="quarter" idx="10"/>
          </p:nvPr>
        </p:nvSpPr>
        <p:spPr/>
        <p:txBody>
          <a:bodyPr/>
          <a:lstStyle/>
          <a:p>
            <a:fld id="{4FDB5F0D-67E7-4B90-A53E-F89305B603C4}" type="slidenum">
              <a:rPr lang="en-US" smtClean="0"/>
              <a:t>24</a:t>
            </a:fld>
            <a:endParaRPr lang="en-US"/>
          </a:p>
        </p:txBody>
      </p:sp>
    </p:spTree>
    <p:extLst>
      <p:ext uri="{BB962C8B-B14F-4D97-AF65-F5344CB8AC3E}">
        <p14:creationId xmlns:p14="http://schemas.microsoft.com/office/powerpoint/2010/main" val="2825086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err="1"/>
              <a:t>Setworks</a:t>
            </a:r>
            <a:r>
              <a:rPr lang="en-US"/>
              <a:t> ledgers are completed along with paper ledgers whenever you make a purchase with a client. </a:t>
            </a:r>
          </a:p>
          <a:p>
            <a:pPr marL="628650" lvl="1" indent="-171450">
              <a:buFont typeface="Arial" panose="020B0604020202020204" pitchFamily="34" charset="0"/>
              <a:buChar char="•"/>
            </a:pPr>
            <a:r>
              <a:rPr lang="en-US"/>
              <a:t>This includes purchases made with chaperone funds, PSA, their EBT card, or if it is a grocery/household purchase</a:t>
            </a:r>
          </a:p>
          <a:p>
            <a:pPr marL="171450" lvl="0" indent="-171450">
              <a:buFont typeface="Arial" panose="020B0604020202020204" pitchFamily="34" charset="0"/>
              <a:buChar char="•"/>
            </a:pPr>
            <a:r>
              <a:rPr lang="en-US"/>
              <a:t>Same as paper ledgers, SetWorks financial ledgers need to be updated on the shift that a purchase happens</a:t>
            </a:r>
          </a:p>
          <a:p>
            <a:pPr marL="171450" lvl="0" indent="-171450">
              <a:buFont typeface="Arial" panose="020B0604020202020204" pitchFamily="34" charset="0"/>
              <a:buChar char="•"/>
            </a:pPr>
            <a:r>
              <a:rPr lang="en-US" i="1"/>
              <a:t>Go to SetWorks and show them a ledger and how to complete</a:t>
            </a:r>
          </a:p>
        </p:txBody>
      </p:sp>
      <p:sp>
        <p:nvSpPr>
          <p:cNvPr id="4" name="Slide Number Placeholder 3"/>
          <p:cNvSpPr>
            <a:spLocks noGrp="1"/>
          </p:cNvSpPr>
          <p:nvPr>
            <p:ph type="sldNum" sz="quarter" idx="5"/>
          </p:nvPr>
        </p:nvSpPr>
        <p:spPr/>
        <p:txBody>
          <a:bodyPr/>
          <a:lstStyle/>
          <a:p>
            <a:fld id="{4FDB5F0D-67E7-4B90-A53E-F89305B603C4}" type="slidenum">
              <a:rPr lang="en-US" smtClean="0"/>
              <a:t>27</a:t>
            </a:fld>
            <a:endParaRPr lang="en-US"/>
          </a:p>
        </p:txBody>
      </p:sp>
    </p:spTree>
    <p:extLst>
      <p:ext uri="{BB962C8B-B14F-4D97-AF65-F5344CB8AC3E}">
        <p14:creationId xmlns:p14="http://schemas.microsoft.com/office/powerpoint/2010/main" val="42726365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indent="-171450">
              <a:buFontTx/>
              <a:buChar char="-"/>
            </a:pPr>
            <a:r>
              <a:rPr lang="en-US"/>
              <a:t>Behavioral</a:t>
            </a:r>
            <a:r>
              <a:rPr lang="en-US" baseline="0"/>
              <a:t> issues; temporary fix undermines long term goals</a:t>
            </a:r>
          </a:p>
          <a:p>
            <a:pPr marL="171450" indent="-171450">
              <a:buFontTx/>
              <a:buChar char="-"/>
            </a:pPr>
            <a:r>
              <a:rPr lang="en-US" baseline="0"/>
              <a:t>Adopt family times and birthdays </a:t>
            </a:r>
          </a:p>
        </p:txBody>
      </p:sp>
      <p:sp>
        <p:nvSpPr>
          <p:cNvPr id="4" name="Slide Number Placeholder 3"/>
          <p:cNvSpPr>
            <a:spLocks noGrp="1"/>
          </p:cNvSpPr>
          <p:nvPr>
            <p:ph type="sldNum" sz="quarter" idx="10"/>
          </p:nvPr>
        </p:nvSpPr>
        <p:spPr/>
        <p:txBody>
          <a:bodyPr/>
          <a:lstStyle/>
          <a:p>
            <a:fld id="{A9164930-9796-4E40-8083-3D6F38C36186}" type="slidenum">
              <a:rPr lang="en-US" smtClean="0"/>
              <a:t>28</a:t>
            </a:fld>
            <a:endParaRPr lang="en-US"/>
          </a:p>
        </p:txBody>
      </p:sp>
    </p:spTree>
    <p:extLst>
      <p:ext uri="{BB962C8B-B14F-4D97-AF65-F5344CB8AC3E}">
        <p14:creationId xmlns:p14="http://schemas.microsoft.com/office/powerpoint/2010/main" val="9369284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DB5F0D-67E7-4B90-A53E-F89305B603C4}" type="slidenum">
              <a:rPr lang="en-US" smtClean="0"/>
              <a:t>29</a:t>
            </a:fld>
            <a:endParaRPr lang="en-US"/>
          </a:p>
        </p:txBody>
      </p:sp>
    </p:spTree>
    <p:extLst>
      <p:ext uri="{BB962C8B-B14F-4D97-AF65-F5344CB8AC3E}">
        <p14:creationId xmlns:p14="http://schemas.microsoft.com/office/powerpoint/2010/main" val="42618783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t>Have</a:t>
            </a:r>
            <a:r>
              <a:rPr lang="en-US" baseline="0"/>
              <a:t> them review policy –ask them</a:t>
            </a:r>
            <a:r>
              <a:rPr lang="en-US"/>
              <a:t> </a:t>
            </a:r>
            <a:r>
              <a:rPr lang="en-US" baseline="0"/>
              <a:t> review questions, give examples of who to call</a:t>
            </a:r>
            <a:r>
              <a:rPr lang="en-US"/>
              <a:t>. </a:t>
            </a:r>
            <a:r>
              <a:rPr lang="en-US" b="1"/>
              <a:t>Incident/Event Report Forms Procedure: </a:t>
            </a:r>
            <a:endParaRPr lang="en-US"/>
          </a:p>
          <a:p>
            <a:r>
              <a:rPr lang="en-US" b="1"/>
              <a:t> </a:t>
            </a:r>
            <a:endParaRPr lang="en-US"/>
          </a:p>
          <a:p>
            <a:pPr marL="171450" indent="-171450">
              <a:buFont typeface="Arial"/>
              <a:buChar char="•"/>
            </a:pPr>
            <a:r>
              <a:rPr lang="en-US"/>
              <a:t>Any time an Event Report Form is filled out by staff or ISL Manager the ISL Director must be notified. </a:t>
            </a:r>
          </a:p>
          <a:p>
            <a:r>
              <a:rPr lang="en-US"/>
              <a:t> </a:t>
            </a:r>
            <a:endParaRPr lang="en-US">
              <a:cs typeface="Calibri"/>
            </a:endParaRPr>
          </a:p>
          <a:p>
            <a:pPr marL="171450" indent="-171450">
              <a:buFont typeface="Arial"/>
              <a:buChar char="•"/>
            </a:pPr>
            <a:r>
              <a:rPr lang="en-US"/>
              <a:t>When an incident report must be filled out, the ISL Manager needs to notify the ISL Director, Community RN, Agency Assistant Director, and Executive Director by email and guardian of the incident by phone (or as indicated in consumer’s ISP). Here is a list of incidents that require an Event Report Form to be filled out.</a:t>
            </a:r>
          </a:p>
          <a:p>
            <a:r>
              <a:rPr lang="en-US"/>
              <a:t> </a:t>
            </a:r>
            <a:endParaRPr lang="en-US">
              <a:cs typeface="Calibri"/>
            </a:endParaRPr>
          </a:p>
          <a:p>
            <a:pPr marL="628650" lvl="1" indent="-171450">
              <a:buFont typeface="Arial"/>
              <a:buChar char="•"/>
            </a:pPr>
            <a:r>
              <a:rPr lang="en-US"/>
              <a:t>Ingestion of a non-edible food item</a:t>
            </a:r>
          </a:p>
          <a:p>
            <a:pPr marL="628650" lvl="1" indent="-171450">
              <a:buFont typeface="Arial"/>
              <a:buChar char="•"/>
            </a:pPr>
            <a:r>
              <a:rPr lang="en-US"/>
              <a:t>Destruction of staff property</a:t>
            </a:r>
          </a:p>
          <a:p>
            <a:pPr marL="628650" lvl="1" indent="-171450">
              <a:buFont typeface="Arial"/>
              <a:buChar char="•"/>
            </a:pPr>
            <a:r>
              <a:rPr lang="en-US"/>
              <a:t>Elopement</a:t>
            </a:r>
          </a:p>
          <a:p>
            <a:pPr marL="628650" lvl="1" indent="-171450">
              <a:buFont typeface="Arial"/>
              <a:buChar char="•"/>
            </a:pPr>
            <a:r>
              <a:rPr lang="en-US"/>
              <a:t>ER Trip</a:t>
            </a:r>
          </a:p>
          <a:p>
            <a:pPr marL="628650" lvl="1" indent="-171450">
              <a:buFont typeface="Arial"/>
              <a:buChar char="•"/>
            </a:pPr>
            <a:r>
              <a:rPr lang="en-US"/>
              <a:t>Fall</a:t>
            </a:r>
          </a:p>
          <a:p>
            <a:pPr marL="628650" lvl="1" indent="-171450">
              <a:buFont typeface="Arial"/>
              <a:buChar char="•"/>
            </a:pPr>
            <a:r>
              <a:rPr lang="en-US"/>
              <a:t>Fire</a:t>
            </a:r>
            <a:endParaRPr lang="en-US">
              <a:cs typeface="Calibri"/>
            </a:endParaRPr>
          </a:p>
          <a:p>
            <a:pPr marL="628650" lvl="1" indent="-171450">
              <a:buFont typeface="Arial"/>
              <a:buChar char="•"/>
            </a:pPr>
            <a:r>
              <a:rPr lang="en-US"/>
              <a:t>Consumer Found on Floor</a:t>
            </a:r>
            <a:endParaRPr lang="en-US">
              <a:cs typeface="Calibri"/>
            </a:endParaRPr>
          </a:p>
          <a:p>
            <a:pPr marL="628650" lvl="1" indent="-171450">
              <a:buFont typeface="Arial"/>
              <a:buChar char="•"/>
            </a:pPr>
            <a:r>
              <a:rPr lang="en-US"/>
              <a:t>Misuse of Funds</a:t>
            </a:r>
            <a:endParaRPr lang="en-US">
              <a:cs typeface="Calibri"/>
            </a:endParaRPr>
          </a:p>
          <a:p>
            <a:pPr marL="628650" lvl="1" indent="-171450">
              <a:buFont typeface="Arial"/>
              <a:buChar char="•"/>
            </a:pPr>
            <a:r>
              <a:rPr lang="en-US"/>
              <a:t>Injury to Consumer- Unknown or known Origin</a:t>
            </a:r>
            <a:endParaRPr lang="en-US">
              <a:cs typeface="Calibri"/>
            </a:endParaRPr>
          </a:p>
          <a:p>
            <a:pPr marL="628650" lvl="1" indent="-171450">
              <a:buFont typeface="Arial"/>
              <a:buChar char="•"/>
            </a:pPr>
            <a:r>
              <a:rPr lang="en-US"/>
              <a:t>Med Error</a:t>
            </a:r>
            <a:endParaRPr lang="en-US">
              <a:cs typeface="Calibri"/>
            </a:endParaRPr>
          </a:p>
          <a:p>
            <a:pPr marL="628650" lvl="1" indent="-171450">
              <a:buFont typeface="Arial"/>
              <a:buChar char="•"/>
            </a:pPr>
            <a:r>
              <a:rPr lang="en-US"/>
              <a:t>Near Fall</a:t>
            </a:r>
            <a:endParaRPr lang="en-US">
              <a:cs typeface="Calibri"/>
            </a:endParaRPr>
          </a:p>
          <a:p>
            <a:pPr marL="628650" lvl="1" indent="-171450">
              <a:buFont typeface="Arial"/>
              <a:buChar char="•"/>
            </a:pPr>
            <a:r>
              <a:rPr lang="en-US"/>
              <a:t>Physical Abuse</a:t>
            </a:r>
            <a:endParaRPr lang="en-US">
              <a:cs typeface="Calibri"/>
            </a:endParaRPr>
          </a:p>
          <a:p>
            <a:pPr marL="628650" lvl="1" indent="-171450">
              <a:buFont typeface="Arial"/>
              <a:buChar char="•"/>
            </a:pPr>
            <a:r>
              <a:rPr lang="en-US"/>
              <a:t>Neglect</a:t>
            </a:r>
            <a:endParaRPr lang="en-US">
              <a:cs typeface="Calibri"/>
            </a:endParaRPr>
          </a:p>
          <a:p>
            <a:pPr marL="628650" lvl="1" indent="-171450">
              <a:buFont typeface="Arial"/>
              <a:buChar char="•"/>
            </a:pPr>
            <a:r>
              <a:rPr lang="en-US"/>
              <a:t>MANDT Restraint</a:t>
            </a:r>
            <a:endParaRPr lang="en-US">
              <a:cs typeface="Calibri"/>
            </a:endParaRPr>
          </a:p>
          <a:p>
            <a:pPr marL="628650" lvl="1" indent="-171450">
              <a:buFont typeface="Arial"/>
              <a:buChar char="•"/>
            </a:pPr>
            <a:r>
              <a:rPr lang="en-US"/>
              <a:t>Sexual Abuse</a:t>
            </a:r>
            <a:endParaRPr lang="en-US">
              <a:cs typeface="Calibri"/>
            </a:endParaRPr>
          </a:p>
          <a:p>
            <a:pPr marL="628650" lvl="1" indent="-171450">
              <a:buFont typeface="Arial"/>
              <a:buChar char="•"/>
            </a:pPr>
            <a:r>
              <a:rPr lang="en-US"/>
              <a:t>Theft</a:t>
            </a:r>
            <a:endParaRPr lang="en-US">
              <a:cs typeface="Calibri"/>
            </a:endParaRPr>
          </a:p>
          <a:p>
            <a:pPr marL="628650" lvl="1" indent="-171450">
              <a:buFont typeface="Arial"/>
              <a:buChar char="•"/>
            </a:pPr>
            <a:r>
              <a:rPr lang="en-US"/>
              <a:t>Threat/Harm</a:t>
            </a:r>
            <a:endParaRPr lang="en-US">
              <a:cs typeface="Calibri"/>
            </a:endParaRPr>
          </a:p>
          <a:p>
            <a:pPr marL="628650" lvl="1" indent="-171450">
              <a:buFont typeface="Arial"/>
              <a:buChar char="•"/>
            </a:pPr>
            <a:r>
              <a:rPr lang="en-US"/>
              <a:t>Vehicular Accident</a:t>
            </a:r>
            <a:endParaRPr lang="en-US">
              <a:cs typeface="Calibri"/>
            </a:endParaRPr>
          </a:p>
          <a:p>
            <a:pPr marL="628650" lvl="1" indent="-171450">
              <a:buFont typeface="Arial"/>
              <a:buChar char="•"/>
            </a:pPr>
            <a:r>
              <a:rPr lang="en-US"/>
              <a:t>Extensive Property Damage- any item that must be replaced</a:t>
            </a:r>
            <a:endParaRPr lang="en-US">
              <a:cs typeface="Calibri"/>
            </a:endParaRPr>
          </a:p>
          <a:p>
            <a:pPr lvl="1"/>
            <a:r>
              <a:rPr lang="en-US"/>
              <a:t> </a:t>
            </a:r>
            <a:endParaRPr lang="en-US">
              <a:cs typeface="Calibri"/>
            </a:endParaRPr>
          </a:p>
          <a:p>
            <a:pPr marL="171450" indent="-171450">
              <a:buFont typeface="Arial"/>
              <a:buChar char="•"/>
            </a:pPr>
            <a:r>
              <a:rPr lang="en-US"/>
              <a:t>Staff may fill out an Event Report Form, but the ISL Manager must make sure that it has been completed correctly.</a:t>
            </a:r>
            <a:endParaRPr lang="en-US">
              <a:cs typeface="Calibri"/>
            </a:endParaRPr>
          </a:p>
          <a:p>
            <a:r>
              <a:rPr lang="en-US"/>
              <a:t> </a:t>
            </a:r>
            <a:endParaRPr lang="en-US">
              <a:cs typeface="Calibri"/>
            </a:endParaRPr>
          </a:p>
          <a:p>
            <a:pPr marL="171450" indent="-171450">
              <a:buFont typeface="Arial"/>
              <a:buChar char="•"/>
            </a:pPr>
            <a:r>
              <a:rPr lang="en-US"/>
              <a:t>The ISL Manager must contact the guardian of the individual within 24 hours and document this contact on the Event Report Form as indicated. Guardians should be notified within 2 hours of the incident.</a:t>
            </a:r>
            <a:endParaRPr lang="en-US">
              <a:cs typeface="Calibri"/>
            </a:endParaRPr>
          </a:p>
          <a:p>
            <a:r>
              <a:rPr lang="en-US"/>
              <a:t> </a:t>
            </a:r>
            <a:endParaRPr lang="en-US">
              <a:cs typeface="Calibri"/>
            </a:endParaRPr>
          </a:p>
          <a:p>
            <a:pPr marL="171450" indent="-171450">
              <a:buFont typeface="Arial"/>
              <a:buChar char="•"/>
            </a:pPr>
            <a:r>
              <a:rPr lang="en-US"/>
              <a:t>If the any of the incidents have occurred below the ISL Director and guardian must be notified immediately by phone call.</a:t>
            </a:r>
            <a:endParaRPr lang="en-US">
              <a:cs typeface="Calibri"/>
            </a:endParaRPr>
          </a:p>
          <a:p>
            <a:r>
              <a:rPr lang="en-US"/>
              <a:t> </a:t>
            </a:r>
            <a:endParaRPr lang="en-US">
              <a:cs typeface="Calibri"/>
            </a:endParaRPr>
          </a:p>
          <a:p>
            <a:pPr marL="628650" lvl="1" indent="-171450">
              <a:buFont typeface="Arial"/>
              <a:buChar char="•"/>
            </a:pPr>
            <a:r>
              <a:rPr lang="en-US"/>
              <a:t>Emergency Room Trip </a:t>
            </a:r>
            <a:endParaRPr lang="en-US">
              <a:cs typeface="Calibri"/>
            </a:endParaRPr>
          </a:p>
          <a:p>
            <a:pPr marL="628650" lvl="1" indent="-171450">
              <a:buFont typeface="Arial"/>
              <a:buChar char="•"/>
            </a:pPr>
            <a:r>
              <a:rPr lang="en-US"/>
              <a:t>Vehicular Accident</a:t>
            </a:r>
            <a:endParaRPr lang="en-US">
              <a:cs typeface="Calibri"/>
            </a:endParaRPr>
          </a:p>
          <a:p>
            <a:pPr marL="628650" lvl="1" indent="-171450">
              <a:buFont typeface="Arial"/>
              <a:buChar char="•"/>
            </a:pPr>
            <a:r>
              <a:rPr lang="en-US"/>
              <a:t>Sexual abuse</a:t>
            </a:r>
            <a:endParaRPr lang="en-US">
              <a:cs typeface="Calibri"/>
            </a:endParaRPr>
          </a:p>
          <a:p>
            <a:pPr marL="628650" lvl="1" indent="-171450">
              <a:buFont typeface="Arial"/>
              <a:buChar char="•"/>
            </a:pPr>
            <a:r>
              <a:rPr lang="en-US"/>
              <a:t>Fire</a:t>
            </a:r>
            <a:endParaRPr lang="en-US">
              <a:cs typeface="Calibri"/>
            </a:endParaRPr>
          </a:p>
          <a:p>
            <a:pPr marL="628650" lvl="1" indent="-171450">
              <a:buFont typeface="Arial"/>
              <a:buChar char="•"/>
            </a:pPr>
            <a:r>
              <a:rPr lang="en-US"/>
              <a:t>Abuse and neglect</a:t>
            </a:r>
            <a:endParaRPr lang="en-US">
              <a:cs typeface="Calibri"/>
            </a:endParaRPr>
          </a:p>
          <a:p>
            <a:pPr lvl="1"/>
            <a:r>
              <a:rPr lang="en-US"/>
              <a:t> </a:t>
            </a:r>
            <a:endParaRPr lang="en-US">
              <a:cs typeface="Calibri"/>
            </a:endParaRPr>
          </a:p>
          <a:p>
            <a:pPr marL="171450" indent="-171450">
              <a:buFont typeface="Arial"/>
              <a:buChar char="•"/>
            </a:pPr>
            <a:r>
              <a:rPr lang="en-US"/>
              <a:t>A copy of the Event Report form must be turned into the ISL Director at the BIS office within 24 hours of the incident/discovery time.</a:t>
            </a:r>
            <a:endParaRPr lang="en-US">
              <a:cs typeface="Calibri"/>
            </a:endParaRPr>
          </a:p>
          <a:p>
            <a:r>
              <a:rPr lang="en-US"/>
              <a:t> </a:t>
            </a:r>
            <a:endParaRPr lang="en-US">
              <a:cs typeface="Calibri"/>
            </a:endParaRPr>
          </a:p>
          <a:p>
            <a:pPr marL="628650" lvl="1" indent="-171450">
              <a:buFont typeface="Arial"/>
              <a:buChar char="•"/>
            </a:pPr>
            <a:r>
              <a:rPr lang="en-US"/>
              <a:t>If it is during a Friday evening or Saturday, the report must be turned in at the office by 9:00am on Monday.</a:t>
            </a:r>
            <a:endParaRPr lang="en-US">
              <a:cs typeface="Calibri"/>
            </a:endParaRPr>
          </a:p>
          <a:p>
            <a:pPr marL="628650" lvl="1" indent="-171450">
              <a:buFont typeface="Arial"/>
              <a:buChar char="•"/>
            </a:pPr>
            <a:r>
              <a:rPr lang="en-US"/>
              <a:t>If it is a holiday or the BIS office is closed, the report must be turned in at the office by 9:00am on the next business day.</a:t>
            </a:r>
            <a:endParaRPr lang="en-US">
              <a:cs typeface="Calibri"/>
            </a:endParaRPr>
          </a:p>
          <a:p>
            <a:pPr lvl="1"/>
            <a:r>
              <a:rPr lang="en-US"/>
              <a:t> </a:t>
            </a:r>
            <a:endParaRPr lang="en-US">
              <a:cs typeface="Calibri"/>
            </a:endParaRPr>
          </a:p>
          <a:p>
            <a:pPr marL="171450" indent="-171450">
              <a:buFont typeface="Arial"/>
              <a:buChar char="•"/>
            </a:pPr>
            <a:r>
              <a:rPr lang="en-US"/>
              <a:t> Any time an Event Report Form is completed by staff or ISL Assistant Manager (see Incident/ Event Report Forms Procedure) the ISL Manager must be notified. </a:t>
            </a:r>
            <a:endParaRPr lang="en-US">
              <a:cs typeface="Calibri"/>
            </a:endParaRPr>
          </a:p>
          <a:p>
            <a:r>
              <a:rPr lang="en-US"/>
              <a:t> </a:t>
            </a:r>
            <a:endParaRPr lang="en-US">
              <a:cs typeface="Calibri"/>
            </a:endParaRPr>
          </a:p>
          <a:p>
            <a:pPr marL="171450" indent="-171450">
              <a:buFont typeface="Arial"/>
              <a:buChar char="•"/>
            </a:pPr>
            <a:r>
              <a:rPr lang="en-US"/>
              <a:t>Once ISL Manager receives notification that an Event Report Form is being completed, the ISL Manager must send out notification summary to the ISL Director, Community RN Director, Agency Assistant Director, and Executive Director as soon as possible, but no longer than 2 hours after receiving notification that an Event Report Form is being completed unless one of the incidents occurred from number 5a-e. </a:t>
            </a:r>
            <a:endParaRPr lang="en-US">
              <a:cs typeface="Calibri"/>
            </a:endParaRPr>
          </a:p>
          <a:p>
            <a:r>
              <a:rPr lang="en-US"/>
              <a:t> </a:t>
            </a:r>
            <a:endParaRPr lang="en-US">
              <a:cs typeface="Calibri"/>
            </a:endParaRPr>
          </a:p>
          <a:p>
            <a:pPr marL="628650" lvl="1" indent="-171450">
              <a:buFont typeface="Arial"/>
              <a:buChar char="•"/>
            </a:pPr>
            <a:r>
              <a:rPr lang="en-US"/>
              <a:t>Notification from a ISL Manager should always be sent out in email form unless an incident occurred from number 5a-e then a phone call must be placed to the ISL Director and guardian immediately. </a:t>
            </a:r>
            <a:endParaRPr lang="en-US">
              <a:cs typeface="Calibri"/>
            </a:endParaRPr>
          </a:p>
          <a:p>
            <a:pPr lvl="1"/>
            <a:r>
              <a:rPr lang="en-US"/>
              <a:t> </a:t>
            </a:r>
            <a:endParaRPr lang="en-US">
              <a:cs typeface="Calibri"/>
            </a:endParaRPr>
          </a:p>
          <a:p>
            <a:pPr marL="171450" indent="-171450">
              <a:buFont typeface="Arial"/>
              <a:buChar char="•"/>
            </a:pPr>
            <a:r>
              <a:rPr lang="en-US"/>
              <a:t>In the event that a Home Supervisor completes an Event Report Form themselves they are responsible for contacting the ISL Manager, ISL Director, Community RN Director, Agency Assistant Director, and Executive Director as soon as possible, but no longer than 2 hours after receiving notification that an Event Report Form is being completed.</a:t>
            </a:r>
            <a:endParaRPr lang="en-US">
              <a:cs typeface="Calibri"/>
            </a:endParaRPr>
          </a:p>
          <a:p>
            <a:r>
              <a:rPr lang="en-US"/>
              <a:t> </a:t>
            </a:r>
            <a:endParaRPr lang="en-US">
              <a:cs typeface="Calibri"/>
            </a:endParaRPr>
          </a:p>
          <a:p>
            <a:pPr marL="628650" lvl="1" indent="-171450">
              <a:buFont typeface="Arial"/>
              <a:buChar char="•"/>
            </a:pPr>
            <a:r>
              <a:rPr lang="en-US"/>
              <a:t>Notification should always be sent out in email form unless an incident occurred from number 5a-e then a phone call must be placed immediately to the ISL Director and guardian immediately.</a:t>
            </a:r>
            <a:endParaRPr lang="en-US">
              <a:cs typeface="Calibri"/>
            </a:endParaRPr>
          </a:p>
          <a:p>
            <a:pPr lvl="1"/>
            <a:r>
              <a:rPr lang="en-US"/>
              <a:t> </a:t>
            </a:r>
            <a:endParaRPr lang="en-US">
              <a:cs typeface="Calibri"/>
            </a:endParaRPr>
          </a:p>
          <a:p>
            <a:pPr marL="171450" indent="-171450">
              <a:buFont typeface="Arial"/>
              <a:buChar char="•"/>
            </a:pPr>
            <a:r>
              <a:rPr lang="en-US"/>
              <a:t> If a Home Supervisor or ISL Manager doing notification through email or phone call and does not receive a response: </a:t>
            </a:r>
            <a:endParaRPr lang="en-US">
              <a:cs typeface="Calibri"/>
            </a:endParaRPr>
          </a:p>
          <a:p>
            <a:r>
              <a:rPr lang="en-US"/>
              <a:t> </a:t>
            </a:r>
            <a:endParaRPr lang="en-US">
              <a:cs typeface="Calibri"/>
            </a:endParaRPr>
          </a:p>
          <a:p>
            <a:pPr marL="628650" lvl="1" indent="-171450">
              <a:buFont typeface="Arial"/>
              <a:buChar char="•"/>
            </a:pPr>
            <a:r>
              <a:rPr lang="en-US"/>
              <a:t>Please refer to BIS Communication Policy.   </a:t>
            </a:r>
            <a:endParaRPr lang="en-US">
              <a:cs typeface="Calibri"/>
            </a:endParaRPr>
          </a:p>
          <a:p>
            <a:pPr lvl="1"/>
            <a:r>
              <a:rPr lang="en-US" b="1"/>
              <a:t> </a:t>
            </a:r>
            <a:endParaRPr lang="en-US"/>
          </a:p>
          <a:p>
            <a:pPr lvl="1"/>
            <a:r>
              <a:rPr lang="en-US"/>
              <a:t> </a:t>
            </a:r>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4FDB5F0D-67E7-4B90-A53E-F89305B603C4}" type="slidenum">
              <a:rPr lang="en-US" smtClean="0"/>
              <a:t>31</a:t>
            </a:fld>
            <a:endParaRPr lang="en-US"/>
          </a:p>
        </p:txBody>
      </p:sp>
    </p:spTree>
    <p:extLst>
      <p:ext uri="{BB962C8B-B14F-4D97-AF65-F5344CB8AC3E}">
        <p14:creationId xmlns:p14="http://schemas.microsoft.com/office/powerpoint/2010/main" val="2598478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DB5F0D-67E7-4B90-A53E-F89305B603C4}" type="slidenum">
              <a:rPr lang="en-US" smtClean="0"/>
              <a:t>34</a:t>
            </a:fld>
            <a:endParaRPr lang="en-US"/>
          </a:p>
        </p:txBody>
      </p:sp>
    </p:spTree>
    <p:extLst>
      <p:ext uri="{BB962C8B-B14F-4D97-AF65-F5344CB8AC3E}">
        <p14:creationId xmlns:p14="http://schemas.microsoft.com/office/powerpoint/2010/main" val="7931223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t>-update</a:t>
            </a:r>
            <a:r>
              <a:rPr lang="en-US" baseline="0"/>
              <a:t> and include DHSS</a:t>
            </a:r>
            <a:endParaRPr lang="en-US"/>
          </a:p>
        </p:txBody>
      </p:sp>
      <p:sp>
        <p:nvSpPr>
          <p:cNvPr id="4" name="Slide Number Placeholder 3"/>
          <p:cNvSpPr>
            <a:spLocks noGrp="1"/>
          </p:cNvSpPr>
          <p:nvPr>
            <p:ph type="sldNum" sz="quarter" idx="10"/>
          </p:nvPr>
        </p:nvSpPr>
        <p:spPr/>
        <p:txBody>
          <a:bodyPr/>
          <a:lstStyle/>
          <a:p>
            <a:fld id="{4FDB5F0D-67E7-4B90-A53E-F89305B603C4}" type="slidenum">
              <a:rPr lang="en-US" smtClean="0"/>
              <a:t>35</a:t>
            </a:fld>
            <a:endParaRPr lang="en-US"/>
          </a:p>
        </p:txBody>
      </p:sp>
    </p:spTree>
    <p:extLst>
      <p:ext uri="{BB962C8B-B14F-4D97-AF65-F5344CB8AC3E}">
        <p14:creationId xmlns:p14="http://schemas.microsoft.com/office/powerpoint/2010/main" val="12003523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t>-update</a:t>
            </a:r>
            <a:r>
              <a:rPr lang="en-US" baseline="0"/>
              <a:t> this</a:t>
            </a:r>
            <a:endParaRPr lang="en-US"/>
          </a:p>
        </p:txBody>
      </p:sp>
      <p:sp>
        <p:nvSpPr>
          <p:cNvPr id="4" name="Slide Number Placeholder 3"/>
          <p:cNvSpPr>
            <a:spLocks noGrp="1"/>
          </p:cNvSpPr>
          <p:nvPr>
            <p:ph type="sldNum" sz="quarter" idx="10"/>
          </p:nvPr>
        </p:nvSpPr>
        <p:spPr/>
        <p:txBody>
          <a:bodyPr/>
          <a:lstStyle/>
          <a:p>
            <a:fld id="{4FDB5F0D-67E7-4B90-A53E-F89305B603C4}" type="slidenum">
              <a:rPr lang="en-US" smtClean="0"/>
              <a:t>36</a:t>
            </a:fld>
            <a:endParaRPr lang="en-US"/>
          </a:p>
        </p:txBody>
      </p:sp>
    </p:spTree>
    <p:extLst>
      <p:ext uri="{BB962C8B-B14F-4D97-AF65-F5344CB8AC3E}">
        <p14:creationId xmlns:p14="http://schemas.microsoft.com/office/powerpoint/2010/main" val="343326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cs typeface="Calibri"/>
              </a:rPr>
              <a:t>During this pandemic, it is important to practice good hygiene. To do this:</a:t>
            </a:r>
          </a:p>
          <a:p>
            <a:pPr marL="171450" indent="-171450">
              <a:buFont typeface="Arial"/>
              <a:buChar char="•"/>
            </a:pPr>
            <a:r>
              <a:rPr lang="en-US">
                <a:cs typeface="Calibri"/>
              </a:rPr>
              <a:t>Wash your hands frequently; using soap and water and washing for at least 20 seconds</a:t>
            </a:r>
          </a:p>
          <a:p>
            <a:pPr marL="171450" indent="-171450">
              <a:buFont typeface="Arial"/>
              <a:buChar char="•"/>
            </a:pPr>
            <a:r>
              <a:rPr lang="en-US">
                <a:cs typeface="Calibri"/>
              </a:rPr>
              <a:t>Be sure you are covering your coughs and sneezes with your elbow</a:t>
            </a:r>
          </a:p>
          <a:p>
            <a:pPr marL="171450" indent="-171450">
              <a:buFont typeface="Arial"/>
              <a:buChar char="•"/>
            </a:pPr>
            <a:r>
              <a:rPr lang="en-US">
                <a:cs typeface="Calibri"/>
              </a:rPr>
              <a:t>Avoid touching your mouth, eyes, and nose with unwashed hands.</a:t>
            </a:r>
          </a:p>
          <a:p>
            <a:pPr marL="171450" indent="-171450">
              <a:buFont typeface="Arial"/>
              <a:buChar char="•"/>
            </a:pPr>
            <a:r>
              <a:rPr lang="en-US">
                <a:cs typeface="Calibri"/>
              </a:rPr>
              <a:t>Practice social distancing as much as you possibly can – even when you are on shift.</a:t>
            </a:r>
          </a:p>
          <a:p>
            <a:pPr marL="171450" indent="-171450">
              <a:buFont typeface="Arial"/>
              <a:buChar char="•"/>
            </a:pPr>
            <a:r>
              <a:rPr lang="en-US">
                <a:cs typeface="Calibri"/>
              </a:rPr>
              <a:t>If you feel sick, please stay home and contact your supervisor.</a:t>
            </a:r>
          </a:p>
          <a:p>
            <a:pPr marL="171450" indent="-171450">
              <a:buFont typeface="Arial"/>
              <a:buChar char="•"/>
            </a:pPr>
            <a:endParaRPr lang="en-US">
              <a:cs typeface="Calibri"/>
            </a:endParaRPr>
          </a:p>
          <a:p>
            <a:r>
              <a:rPr lang="en-US">
                <a:cs typeface="Calibri"/>
              </a:rPr>
              <a:t>While you are working, be sure to keep your work area clean</a:t>
            </a:r>
          </a:p>
          <a:p>
            <a:pPr marL="171450" indent="-171450">
              <a:buFont typeface="Arial"/>
              <a:buChar char="•"/>
            </a:pPr>
            <a:r>
              <a:rPr lang="en-US">
                <a:cs typeface="Calibri"/>
              </a:rPr>
              <a:t>Sanitize when you come in to your shift and when you are leaving</a:t>
            </a:r>
          </a:p>
          <a:p>
            <a:pPr marL="171450" indent="-171450">
              <a:buFont typeface="Arial"/>
              <a:buChar char="•"/>
            </a:pPr>
            <a:r>
              <a:rPr lang="en-US">
                <a:cs typeface="Calibri"/>
              </a:rPr>
              <a:t>If there are any areas that you use more often – doorknobs, remotes, laptops, faucets, light switches – sanitize those more often throughout your shift</a:t>
            </a:r>
          </a:p>
        </p:txBody>
      </p:sp>
      <p:sp>
        <p:nvSpPr>
          <p:cNvPr id="4" name="Slide Number Placeholder 3"/>
          <p:cNvSpPr>
            <a:spLocks noGrp="1"/>
          </p:cNvSpPr>
          <p:nvPr>
            <p:ph type="sldNum" sz="quarter" idx="5"/>
          </p:nvPr>
        </p:nvSpPr>
        <p:spPr/>
        <p:txBody>
          <a:bodyPr/>
          <a:lstStyle/>
          <a:p>
            <a:fld id="{4FDB5F0D-67E7-4B90-A53E-F89305B603C4}" type="slidenum">
              <a:rPr lang="en-US" smtClean="0"/>
              <a:t>3</a:t>
            </a:fld>
            <a:endParaRPr lang="en-US"/>
          </a:p>
        </p:txBody>
      </p:sp>
    </p:spTree>
    <p:extLst>
      <p:ext uri="{BB962C8B-B14F-4D97-AF65-F5344CB8AC3E}">
        <p14:creationId xmlns:p14="http://schemas.microsoft.com/office/powerpoint/2010/main" val="1305013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285750" indent="-285750">
              <a:buFont typeface="Arial"/>
              <a:buChar char="•"/>
            </a:pPr>
            <a:r>
              <a:rPr lang="en-US">
                <a:cs typeface="Calibri"/>
              </a:rPr>
              <a:t>Make sure that you are practicing good hand hygiene – washing your hands frequently</a:t>
            </a:r>
          </a:p>
          <a:p>
            <a:pPr marL="285750" indent="-285750">
              <a:buFont typeface="Arial"/>
              <a:buChar char="•"/>
            </a:pPr>
            <a:r>
              <a:rPr lang="en-US">
                <a:cs typeface="Calibri"/>
              </a:rPr>
              <a:t>Practice proper cough and sneeze etiquette by covering your coughs/sneezes with your elbow</a:t>
            </a:r>
          </a:p>
          <a:p>
            <a:pPr marL="285750" indent="-285750">
              <a:buFont typeface="Arial"/>
              <a:buChar char="•"/>
            </a:pPr>
            <a:r>
              <a:rPr lang="en-US">
                <a:cs typeface="Calibri"/>
              </a:rPr>
              <a:t>Avoid touching your eyes, nose, mouth, </a:t>
            </a:r>
            <a:r>
              <a:rPr lang="en-US" err="1">
                <a:cs typeface="Calibri"/>
              </a:rPr>
              <a:t>etc</a:t>
            </a:r>
            <a:r>
              <a:rPr lang="en-US">
                <a:cs typeface="Calibri"/>
              </a:rPr>
              <a:t> with unwashed hands</a:t>
            </a:r>
          </a:p>
          <a:p>
            <a:pPr marL="285750" indent="-285750">
              <a:buFont typeface="Arial"/>
              <a:buChar char="•"/>
            </a:pPr>
            <a:r>
              <a:rPr lang="en-US">
                <a:cs typeface="Calibri"/>
              </a:rPr>
              <a:t>Practice social distancing when possible -  also make sure that you are explaining to your clients why this is necessary</a:t>
            </a:r>
          </a:p>
          <a:p>
            <a:pPr marL="285750" indent="-285750">
              <a:buFont typeface="Arial"/>
              <a:buChar char="•"/>
            </a:pPr>
            <a:r>
              <a:rPr lang="en-US">
                <a:cs typeface="Calibri"/>
              </a:rPr>
              <a:t>Avoid close contact with people who are sick</a:t>
            </a:r>
          </a:p>
          <a:p>
            <a:pPr marL="285750" indent="-285750">
              <a:buFont typeface="Arial"/>
              <a:buChar char="•"/>
            </a:pPr>
            <a:r>
              <a:rPr lang="en-US">
                <a:cs typeface="Calibri"/>
              </a:rPr>
              <a:t>Avoid large crowds and gatherings - if you need ideas of what to do with your clients for outings or activities just contact your manager/director and they will give you some ideas</a:t>
            </a:r>
          </a:p>
          <a:p>
            <a:pPr marL="285750" indent="-285750">
              <a:buFont typeface="Arial"/>
              <a:buChar char="•"/>
            </a:pPr>
            <a:r>
              <a:rPr lang="en-US">
                <a:cs typeface="Calibri"/>
              </a:rPr>
              <a:t>If you are feeling sick in any way stay home and immediately alert your supervisor</a:t>
            </a:r>
          </a:p>
          <a:p>
            <a:pPr marL="285750" indent="-285750">
              <a:buFont typeface="Arial"/>
              <a:buChar char="•"/>
            </a:pPr>
            <a:r>
              <a:rPr lang="en-US">
                <a:cs typeface="Calibri"/>
              </a:rPr>
              <a:t>If your client feel well, encourage them to stay in their rooms</a:t>
            </a:r>
          </a:p>
          <a:p>
            <a:pPr marL="742950" lvl="1" indent="-285750">
              <a:buFont typeface="Arial"/>
              <a:buChar char="•"/>
            </a:pPr>
            <a:r>
              <a:rPr lang="en-US">
                <a:cs typeface="Calibri"/>
              </a:rPr>
              <a:t>Some clients will not be willing to do this and we cannot force them to but try to explain to them why it is necessary</a:t>
            </a:r>
          </a:p>
          <a:p>
            <a:pPr marL="171450" indent="-285750">
              <a:buFont typeface="Arial"/>
              <a:buChar char="•"/>
            </a:pPr>
            <a:r>
              <a:rPr lang="en-US">
                <a:cs typeface="Calibri"/>
              </a:rPr>
              <a:t>Clean and disinfect objects that are used more frequently like laptops, remotes, doorknobs, light switches</a:t>
            </a:r>
          </a:p>
          <a:p>
            <a:pPr marL="171450" indent="-285750">
              <a:buFont typeface="Arial"/>
              <a:buChar char="•"/>
            </a:pPr>
            <a:endParaRPr lang="en-US">
              <a:cs typeface="Calibri"/>
            </a:endParaRPr>
          </a:p>
          <a:p>
            <a:r>
              <a:rPr lang="en-US">
                <a:cs typeface="Calibri"/>
              </a:rPr>
              <a:t>You should be notifying HR if any of the following things are happening:</a:t>
            </a:r>
          </a:p>
          <a:p>
            <a:pPr marL="171450" indent="-171450">
              <a:buFont typeface="Arial"/>
              <a:buChar char="•"/>
            </a:pPr>
            <a:r>
              <a:rPr lang="en-US">
                <a:cs typeface="Calibri"/>
              </a:rPr>
              <a:t>If a close family member that you've been in close contact with has traveled to a high-risk area</a:t>
            </a:r>
          </a:p>
          <a:p>
            <a:pPr marL="171450" indent="-171450">
              <a:buFont typeface="Arial"/>
              <a:buChar char="•"/>
            </a:pPr>
            <a:r>
              <a:rPr lang="en-US">
                <a:cs typeface="Calibri"/>
              </a:rPr>
              <a:t>If you come in close contact with anyone who has been directly exposed to or diagnosed with COVID-19 – this includes if you have another job and have been exposed there</a:t>
            </a:r>
          </a:p>
          <a:p>
            <a:pPr marL="171450" indent="-171450">
              <a:buFont typeface="Arial"/>
              <a:buChar char="•"/>
            </a:pPr>
            <a:r>
              <a:rPr lang="en-US">
                <a:cs typeface="Calibri"/>
              </a:rPr>
              <a:t>If you plan to travel to an infected area</a:t>
            </a:r>
          </a:p>
          <a:p>
            <a:pPr marL="171450" indent="-171450">
              <a:buFont typeface="Arial"/>
              <a:buChar char="•"/>
            </a:pPr>
            <a:r>
              <a:rPr lang="en-US">
                <a:cs typeface="Calibri"/>
              </a:rPr>
              <a:t>If you have a fever or any symptoms of COVID-19</a:t>
            </a:r>
          </a:p>
        </p:txBody>
      </p:sp>
      <p:sp>
        <p:nvSpPr>
          <p:cNvPr id="4" name="Slide Number Placeholder 3"/>
          <p:cNvSpPr>
            <a:spLocks noGrp="1"/>
          </p:cNvSpPr>
          <p:nvPr>
            <p:ph type="sldNum" sz="quarter" idx="5"/>
          </p:nvPr>
        </p:nvSpPr>
        <p:spPr/>
        <p:txBody>
          <a:bodyPr/>
          <a:lstStyle/>
          <a:p>
            <a:fld id="{4FDB5F0D-67E7-4B90-A53E-F89305B603C4}" type="slidenum">
              <a:rPr lang="en-US" smtClean="0"/>
              <a:t>4</a:t>
            </a:fld>
            <a:endParaRPr lang="en-US"/>
          </a:p>
        </p:txBody>
      </p:sp>
    </p:spTree>
    <p:extLst>
      <p:ext uri="{BB962C8B-B14F-4D97-AF65-F5344CB8AC3E}">
        <p14:creationId xmlns:p14="http://schemas.microsoft.com/office/powerpoint/2010/main" val="2966013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cs typeface="Calibri"/>
              </a:rPr>
              <a:t>Here are the COVID-19 department procedures:</a:t>
            </a:r>
          </a:p>
          <a:p>
            <a:endParaRPr lang="en-US">
              <a:cs typeface="Calibri"/>
            </a:endParaRPr>
          </a:p>
          <a:p>
            <a:r>
              <a:rPr lang="en-US">
                <a:cs typeface="Calibri"/>
              </a:rPr>
              <a:t>ISL:</a:t>
            </a:r>
          </a:p>
          <a:p>
            <a:pPr marL="171450" indent="-171450">
              <a:buFont typeface="Arial"/>
              <a:buChar char="•"/>
            </a:pPr>
            <a:r>
              <a:rPr lang="en-US">
                <a:cs typeface="Calibri"/>
              </a:rPr>
              <a:t>All staff will have their temperature taken and answer the COVID-19 survey just like when you have been at the office this week. If your shift starts at BIS's day program, day program will complete the survey and temperature check for you.</a:t>
            </a:r>
          </a:p>
          <a:p>
            <a:pPr marL="171450" indent="-171450">
              <a:buFont typeface="Arial"/>
              <a:buChar char="•"/>
            </a:pPr>
            <a:r>
              <a:rPr lang="en-US">
                <a:cs typeface="Calibri"/>
              </a:rPr>
              <a:t>The staff that you are relieving should be the one completing the survey for you – if you have a fever or answer yes to any of the questions, you won't be able to work and they will have to stay until a supervisor or someone else can come in</a:t>
            </a:r>
          </a:p>
          <a:p>
            <a:pPr marL="171450" indent="-171450">
              <a:buFont typeface="Arial"/>
              <a:buChar char="•"/>
            </a:pPr>
            <a:r>
              <a:rPr lang="en-US">
                <a:cs typeface="Calibri"/>
              </a:rPr>
              <a:t>You should be washing your hands at the start and end of your shift.</a:t>
            </a:r>
          </a:p>
          <a:p>
            <a:pPr marL="171450" indent="-171450">
              <a:buFont typeface="Arial"/>
              <a:buChar char="•"/>
            </a:pPr>
            <a:r>
              <a:rPr lang="en-US">
                <a:cs typeface="Calibri"/>
              </a:rPr>
              <a:t>All clients should be having their temperatures taken every day – generally with the first med pass of the day</a:t>
            </a:r>
          </a:p>
          <a:p>
            <a:pPr marL="171450" indent="-171450">
              <a:buFont typeface="Arial"/>
              <a:buChar char="•"/>
            </a:pPr>
            <a:r>
              <a:rPr lang="en-US">
                <a:cs typeface="Calibri"/>
              </a:rPr>
              <a:t>You should be wearing a mask when you cannot practice social distancing with your clients – med passes, assisting with hygiene routines, when you're preparing food for your clients</a:t>
            </a:r>
          </a:p>
          <a:p>
            <a:pPr marL="171450" indent="-171450">
              <a:buFont typeface="Arial"/>
              <a:buChar char="•"/>
            </a:pPr>
            <a:endParaRPr lang="en-US">
              <a:cs typeface="Calibri"/>
            </a:endParaRPr>
          </a:p>
          <a:p>
            <a:r>
              <a:rPr lang="en-US" err="1">
                <a:cs typeface="Calibri"/>
              </a:rPr>
              <a:t>Grow@BIS</a:t>
            </a:r>
            <a:r>
              <a:rPr lang="en-US">
                <a:cs typeface="Calibri"/>
              </a:rPr>
              <a:t>:</a:t>
            </a:r>
          </a:p>
          <a:p>
            <a:pPr marL="171450" indent="-171450">
              <a:buFont typeface="Arial"/>
              <a:buChar char="•"/>
            </a:pPr>
            <a:r>
              <a:rPr lang="en-US">
                <a:cs typeface="Calibri"/>
              </a:rPr>
              <a:t>Same as ISL – you will have your temperature taken and answer the COVID-19 survey at the start of the day</a:t>
            </a:r>
          </a:p>
          <a:p>
            <a:pPr marL="171450" indent="-171450">
              <a:buFont typeface="Arial"/>
              <a:buChar char="•"/>
            </a:pPr>
            <a:r>
              <a:rPr lang="en-US">
                <a:cs typeface="Calibri"/>
              </a:rPr>
              <a:t>DH staff and clients are the only ones allowed in the building – if you are dropping your client off at the start of the day, a DH staff will come out to get them; if you are picking your client up at the end of program, a DH staff will bring them out to your car</a:t>
            </a:r>
          </a:p>
          <a:p>
            <a:pPr marL="171450" indent="-171450">
              <a:buFont typeface="Arial"/>
              <a:buChar char="•"/>
            </a:pPr>
            <a:r>
              <a:rPr lang="en-US">
                <a:cs typeface="Calibri"/>
              </a:rPr>
              <a:t>DH staff should be cleaning the building 3 times a day</a:t>
            </a:r>
          </a:p>
          <a:p>
            <a:pPr marL="171450" indent="-171450">
              <a:buFont typeface="Arial"/>
              <a:buChar char="•"/>
            </a:pPr>
            <a:r>
              <a:rPr lang="en-US">
                <a:cs typeface="Calibri"/>
              </a:rPr>
              <a:t>DH staff should also be wearing their masks/face shield when they cannot practice social distancing with their clients</a:t>
            </a:r>
          </a:p>
          <a:p>
            <a:pPr marL="171450" indent="-171450">
              <a:buFont typeface="Arial"/>
              <a:buChar char="•"/>
            </a:pPr>
            <a:endParaRPr lang="en-US">
              <a:cs typeface="Calibri"/>
            </a:endParaRPr>
          </a:p>
          <a:p>
            <a:r>
              <a:rPr lang="en-US">
                <a:cs typeface="Calibri"/>
              </a:rPr>
              <a:t>Natural Home:</a:t>
            </a:r>
          </a:p>
          <a:p>
            <a:pPr marL="171450" indent="-171450">
              <a:buFont typeface="Arial"/>
              <a:buChar char="•"/>
            </a:pPr>
            <a:r>
              <a:rPr lang="en-US">
                <a:cs typeface="Calibri"/>
              </a:rPr>
              <a:t>You should be taking your temperature an hour before your shift and reporting to the NHSM if you have a fever over 99.9</a:t>
            </a:r>
          </a:p>
          <a:p>
            <a:pPr marL="171450" indent="-171450">
              <a:buFont typeface="Arial"/>
              <a:buChar char="•"/>
            </a:pPr>
            <a:r>
              <a:rPr lang="en-US">
                <a:cs typeface="Calibri"/>
              </a:rPr>
              <a:t>You should only be working in one part of the house that has been sanitized and also sanitizing before you leave your shift</a:t>
            </a:r>
          </a:p>
          <a:p>
            <a:pPr marL="171450" indent="-171450">
              <a:buFont typeface="Arial"/>
              <a:buChar char="•"/>
            </a:pPr>
            <a:r>
              <a:rPr lang="en-US">
                <a:cs typeface="Calibri"/>
              </a:rPr>
              <a:t>If you cannot practice social distancing with your client, you should be wearing a mask or face shield</a:t>
            </a:r>
          </a:p>
        </p:txBody>
      </p:sp>
      <p:sp>
        <p:nvSpPr>
          <p:cNvPr id="4" name="Slide Number Placeholder 3"/>
          <p:cNvSpPr>
            <a:spLocks noGrp="1"/>
          </p:cNvSpPr>
          <p:nvPr>
            <p:ph type="sldNum" sz="quarter" idx="5"/>
          </p:nvPr>
        </p:nvSpPr>
        <p:spPr/>
        <p:txBody>
          <a:bodyPr/>
          <a:lstStyle/>
          <a:p>
            <a:fld id="{4FDB5F0D-67E7-4B90-A53E-F89305B603C4}" type="slidenum">
              <a:rPr lang="en-US" smtClean="0"/>
              <a:t>5</a:t>
            </a:fld>
            <a:endParaRPr lang="en-US"/>
          </a:p>
        </p:txBody>
      </p:sp>
    </p:spTree>
    <p:extLst>
      <p:ext uri="{BB962C8B-B14F-4D97-AF65-F5344CB8AC3E}">
        <p14:creationId xmlns:p14="http://schemas.microsoft.com/office/powerpoint/2010/main" val="2248101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a:t>There are 3 different training checklists that will be filled out by various people while you are shadowing</a:t>
            </a:r>
          </a:p>
          <a:p>
            <a:pPr marL="171450" indent="-171450">
              <a:buFont typeface="Arial" panose="020B0604020202020204" pitchFamily="34" charset="0"/>
              <a:buChar char="•"/>
            </a:pPr>
            <a:r>
              <a:rPr lang="en-US" baseline="0"/>
              <a:t>Whichever checklist you need to fill out will be sent out to you in the email you get from Lauren with your shadow information in it</a:t>
            </a:r>
            <a:endParaRPr lang="en-US" baseline="0">
              <a:cs typeface="Calibri"/>
            </a:endParaRPr>
          </a:p>
          <a:p>
            <a:pPr marL="171450" indent="-171450">
              <a:buFont typeface="Arial" panose="020B0604020202020204" pitchFamily="34" charset="0"/>
              <a:buChar char="•"/>
            </a:pPr>
            <a:r>
              <a:rPr lang="en-US" baseline="0"/>
              <a:t>It is your responsibility to fill out the in-home training checklist any time you shadow in an ISL.</a:t>
            </a:r>
            <a:endParaRPr lang="en-US" baseline="0">
              <a:cs typeface="Calibri"/>
            </a:endParaRPr>
          </a:p>
          <a:p>
            <a:pPr marL="628650" lvl="1" indent="-171450">
              <a:buFont typeface="Arial" panose="020B0604020202020204" pitchFamily="34" charset="0"/>
              <a:buChar char="•"/>
            </a:pPr>
            <a:r>
              <a:rPr lang="en-US" baseline="0"/>
              <a:t>I suggest filling this out within the first 30-45 minutes of your shadow shift so that you do not forget.</a:t>
            </a:r>
            <a:endParaRPr lang="en-US" baseline="0">
              <a:cs typeface="Calibri"/>
            </a:endParaRPr>
          </a:p>
          <a:p>
            <a:pPr marL="628650" lvl="1" indent="-171450">
              <a:buFont typeface="Arial" panose="020B0604020202020204" pitchFamily="34" charset="0"/>
              <a:buChar char="•"/>
            </a:pPr>
            <a:r>
              <a:rPr lang="en-US" baseline="0"/>
              <a:t>You will work your way down the checklist and ask the staff you are shadowing with each question</a:t>
            </a:r>
            <a:endParaRPr lang="en-US" baseline="0">
              <a:cs typeface="Calibri"/>
            </a:endParaRPr>
          </a:p>
          <a:p>
            <a:pPr marL="628650" lvl="1" indent="-171450">
              <a:buFont typeface="Arial" panose="020B0604020202020204" pitchFamily="34" charset="0"/>
              <a:buChar char="•"/>
            </a:pPr>
            <a:r>
              <a:rPr lang="en-US" i="1" baseline="0"/>
              <a:t>Click link for in-home checklist and go through it</a:t>
            </a:r>
            <a:endParaRPr lang="en-US" i="0" baseline="0">
              <a:cs typeface="Calibri"/>
            </a:endParaRPr>
          </a:p>
          <a:p>
            <a:pPr marL="171450" lvl="0" indent="-171450">
              <a:buFont typeface="Arial" panose="020B0604020202020204" pitchFamily="34" charset="0"/>
              <a:buChar char="•"/>
            </a:pPr>
            <a:r>
              <a:rPr lang="en-US" i="0" baseline="0"/>
              <a:t>The Day Program Training Sign off is for staff that will be working at day program.</a:t>
            </a:r>
            <a:endParaRPr lang="en-US" i="0" baseline="0">
              <a:cs typeface="Calibri"/>
            </a:endParaRPr>
          </a:p>
          <a:p>
            <a:pPr marL="628650" lvl="1" indent="-171450">
              <a:buFont typeface="Arial" panose="020B0604020202020204" pitchFamily="34" charset="0"/>
              <a:buChar char="•"/>
            </a:pPr>
            <a:r>
              <a:rPr lang="en-US" i="0" baseline="0"/>
              <a:t>This will also be sent to you with your shadow confirmation email</a:t>
            </a:r>
            <a:endParaRPr lang="en-US" i="0" baseline="0">
              <a:cs typeface="Calibri"/>
            </a:endParaRPr>
          </a:p>
          <a:p>
            <a:pPr marL="628650" lvl="1" indent="-171450">
              <a:buFont typeface="Arial" panose="020B0604020202020204" pitchFamily="34" charset="0"/>
              <a:buChar char="•"/>
            </a:pPr>
            <a:r>
              <a:rPr lang="en-US" i="1" baseline="0"/>
              <a:t>Click link for day program sign off and go through it</a:t>
            </a:r>
            <a:endParaRPr lang="en-US" i="1" baseline="0">
              <a:cs typeface="Calibri"/>
            </a:endParaRPr>
          </a:p>
          <a:p>
            <a:pPr marL="171450" lvl="0" indent="-171450">
              <a:buFont typeface="Arial" panose="020B0604020202020204" pitchFamily="34" charset="0"/>
              <a:buChar char="•"/>
            </a:pPr>
            <a:r>
              <a:rPr lang="en-US" b="0" i="0" baseline="0"/>
              <a:t>The Shadow Evaluation is filled out by the staff that you are training with about you.</a:t>
            </a:r>
            <a:endParaRPr lang="en-US" b="0" i="0" baseline="0">
              <a:cs typeface="Calibri"/>
            </a:endParaRPr>
          </a:p>
          <a:p>
            <a:pPr marL="628650" lvl="1" indent="-171450">
              <a:buFont typeface="Arial" panose="020B0604020202020204" pitchFamily="34" charset="0"/>
              <a:buChar char="•"/>
            </a:pPr>
            <a:r>
              <a:rPr lang="en-US" b="0" i="0" baseline="0"/>
              <a:t>While this is for the other staff to fill out, it is also sent to you so that you can remind them to fill it out for you.</a:t>
            </a:r>
            <a:endParaRPr lang="en-US" b="0" i="0" baseline="0">
              <a:cs typeface="Calibri"/>
            </a:endParaRPr>
          </a:p>
          <a:p>
            <a:pPr marL="628650" lvl="1" indent="-171450">
              <a:buFont typeface="Arial" panose="020B0604020202020204" pitchFamily="34" charset="0"/>
              <a:buChar char="•"/>
            </a:pPr>
            <a:r>
              <a:rPr lang="en-US" b="0" i="1" baseline="0"/>
              <a:t>Click shadow eval link and go through it</a:t>
            </a:r>
            <a:endParaRPr lang="en-US" b="0" i="0" baseline="0"/>
          </a:p>
          <a:p>
            <a:pPr marL="171450" lvl="0" indent="-171450">
              <a:buFont typeface="Arial" panose="020B0604020202020204" pitchFamily="34" charset="0"/>
              <a:buChar char="•"/>
            </a:pPr>
            <a:r>
              <a:rPr lang="en-US" b="0" i="0" baseline="0"/>
              <a:t>These checklists must be filled out before you can be full duty released and begin working with clients independently.</a:t>
            </a:r>
            <a:endParaRPr lang="en-US" b="0" i="0" baseline="0">
              <a:cs typeface="Calibri"/>
            </a:endParaRPr>
          </a:p>
          <a:p>
            <a:pPr marL="171450" indent="-171450">
              <a:buFont typeface="Arial" panose="020B0604020202020204" pitchFamily="34" charset="0"/>
              <a:buChar char="•"/>
            </a:pPr>
            <a:r>
              <a:rPr lang="en-US" b="0" i="0" baseline="0"/>
              <a:t>If you do not fill them out</a:t>
            </a:r>
            <a:r>
              <a:rPr lang="en-US"/>
              <a:t> </a:t>
            </a:r>
            <a:r>
              <a:rPr lang="en-US" b="0" i="0" baseline="0"/>
              <a:t> while you are completing your shadow, you will get almost daily emails from Lauren reminding you to fill it out so that you can start working</a:t>
            </a:r>
            <a:endParaRPr lang="en-US" b="0" i="1" baseline="0"/>
          </a:p>
        </p:txBody>
      </p:sp>
      <p:sp>
        <p:nvSpPr>
          <p:cNvPr id="4" name="Slide Number Placeholder 3"/>
          <p:cNvSpPr>
            <a:spLocks noGrp="1"/>
          </p:cNvSpPr>
          <p:nvPr>
            <p:ph type="sldNum" sz="quarter" idx="10"/>
          </p:nvPr>
        </p:nvSpPr>
        <p:spPr/>
        <p:txBody>
          <a:bodyPr/>
          <a:lstStyle/>
          <a:p>
            <a:fld id="{4FDB5F0D-67E7-4B90-A53E-F89305B603C4}" type="slidenum">
              <a:rPr lang="en-US" smtClean="0"/>
              <a:t>6</a:t>
            </a:fld>
            <a:endParaRPr lang="en-US"/>
          </a:p>
        </p:txBody>
      </p:sp>
    </p:spTree>
    <p:extLst>
      <p:ext uri="{BB962C8B-B14F-4D97-AF65-F5344CB8AC3E}">
        <p14:creationId xmlns:p14="http://schemas.microsoft.com/office/powerpoint/2010/main" val="1578304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t>Treatment of client:</a:t>
            </a:r>
          </a:p>
          <a:p>
            <a:pPr marL="171450" indent="-171450">
              <a:buFont typeface="Arial" panose="020B0604020202020204" pitchFamily="34" charset="0"/>
              <a:buChar char="•"/>
            </a:pPr>
            <a:r>
              <a:rPr lang="en-US"/>
              <a:t>Do not say ‘no’ – use positive talk instead. Focus on the positive in a situation, not the negative. Along with this, the word ‘no’ is a trigger for a lot of our clients. They do not like to be told no.</a:t>
            </a:r>
            <a:endParaRPr lang="en-US">
              <a:cs typeface="Calibri"/>
            </a:endParaRPr>
          </a:p>
          <a:p>
            <a:pPr marL="628650" lvl="1" indent="-171450">
              <a:buFont typeface="Arial" panose="020B0604020202020204" pitchFamily="34" charset="0"/>
              <a:buChar char="•"/>
            </a:pPr>
            <a:r>
              <a:rPr lang="en-US"/>
              <a:t>If your client asks you to take a shower but their roommate is in the shower, instead of just saying “no” how could tell them they can’t take a shower right now?</a:t>
            </a:r>
            <a:endParaRPr lang="en-US">
              <a:cs typeface="Calibri"/>
            </a:endParaRPr>
          </a:p>
          <a:p>
            <a:pPr marL="628650" lvl="1" indent="-171450">
              <a:buFont typeface="Arial" panose="020B0604020202020204" pitchFamily="34" charset="0"/>
              <a:buChar char="•"/>
            </a:pPr>
            <a:r>
              <a:rPr lang="en-US"/>
              <a:t>What are some other ways to change sentences with ‘no’ in them to be positive?</a:t>
            </a:r>
            <a:endParaRPr lang="en-US">
              <a:cs typeface="Calibri"/>
            </a:endParaRPr>
          </a:p>
          <a:p>
            <a:pPr marL="171450" indent="-171450">
              <a:buFont typeface="Arial"/>
              <a:buChar char="•"/>
            </a:pPr>
            <a:r>
              <a:rPr lang="en-US">
                <a:cs typeface="Calibri"/>
              </a:rPr>
              <a:t>Eliminate the words must, have, don’t, can't, and stop from your vocabulary. Not only are these words triggers for most of our clients but it also gives our clients the impression that you have power over them. We are here to support, not control our clients</a:t>
            </a:r>
          </a:p>
          <a:p>
            <a:pPr marL="171450" indent="-171450">
              <a:buFont typeface="Arial"/>
              <a:buChar char="•"/>
            </a:pPr>
            <a:r>
              <a:rPr lang="en-US">
                <a:cs typeface="Calibri"/>
              </a:rPr>
              <a:t>Do not get into power struggles with your clients. It's honestly just not worth it. If your clients want another bag of chips even though they are already at their calorie count for the day, let them have the chips and also explain to them why they shouldn't have the chips and offer them other choices of snacks if they're hungry still. Power struggles just lead to further escalate situations that could have easily been prevented.</a:t>
            </a:r>
            <a:endParaRPr lang="en-US"/>
          </a:p>
          <a:p>
            <a:pPr marL="171450" lvl="0" indent="-171450">
              <a:buFont typeface="Arial" panose="020B0604020202020204" pitchFamily="34" charset="0"/>
              <a:buChar char="•"/>
            </a:pPr>
            <a:r>
              <a:rPr lang="en-US"/>
              <a:t>Client rights</a:t>
            </a:r>
            <a:endParaRPr lang="en-US">
              <a:cs typeface="Calibri"/>
            </a:endParaRPr>
          </a:p>
          <a:p>
            <a:pPr marL="628650" lvl="1" indent="-171450">
              <a:buFont typeface="Arial" panose="020B0604020202020204" pitchFamily="34" charset="0"/>
              <a:buChar char="•"/>
            </a:pPr>
            <a:r>
              <a:rPr lang="en-US"/>
              <a:t>What are some rights that our clients have?</a:t>
            </a:r>
            <a:endParaRPr lang="en-US">
              <a:cs typeface="Calibri"/>
            </a:endParaRPr>
          </a:p>
          <a:p>
            <a:pPr marL="628650" lvl="1" indent="-171450">
              <a:buFont typeface="Arial" panose="020B0604020202020204" pitchFamily="34" charset="0"/>
              <a:buChar char="•"/>
            </a:pPr>
            <a:r>
              <a:rPr lang="en-US"/>
              <a:t>Our clients have the same rights as anyone else, including you and me.</a:t>
            </a:r>
            <a:endParaRPr lang="en-US">
              <a:cs typeface="Calibri"/>
            </a:endParaRPr>
          </a:p>
          <a:p>
            <a:pPr marL="628650" lvl="1" indent="-171450">
              <a:buFont typeface="Arial" panose="020B0604020202020204" pitchFamily="34" charset="0"/>
              <a:buChar char="•"/>
            </a:pPr>
            <a:r>
              <a:rPr lang="en-US"/>
              <a:t>They have the right to make their own decisions, make their own mistakes, and live their lives how they want to.</a:t>
            </a:r>
            <a:endParaRPr lang="en-US">
              <a:cs typeface="Calibri"/>
            </a:endParaRPr>
          </a:p>
          <a:p>
            <a:pPr marL="171450" lvl="0" indent="-171450">
              <a:buFont typeface="Arial" panose="020B0604020202020204" pitchFamily="34" charset="0"/>
              <a:buChar char="•"/>
            </a:pPr>
            <a:r>
              <a:rPr lang="en-US"/>
              <a:t>Client limitations</a:t>
            </a:r>
            <a:endParaRPr lang="en-US">
              <a:cs typeface="Calibri"/>
            </a:endParaRPr>
          </a:p>
          <a:p>
            <a:pPr marL="628650" lvl="1" indent="-171450">
              <a:buFont typeface="Arial" panose="020B0604020202020204" pitchFamily="34" charset="0"/>
              <a:buChar char="•"/>
            </a:pPr>
            <a:r>
              <a:rPr lang="en-US"/>
              <a:t>What are some things that may limit our clients?</a:t>
            </a:r>
            <a:endParaRPr lang="en-US">
              <a:cs typeface="Calibri"/>
            </a:endParaRPr>
          </a:p>
          <a:p>
            <a:pPr marL="628650" lvl="1" indent="-171450">
              <a:buFont typeface="Arial" panose="020B0604020202020204" pitchFamily="34" charset="0"/>
              <a:buChar char="•"/>
            </a:pPr>
            <a:r>
              <a:rPr lang="en-US"/>
              <a:t>The only limitations that our clients should face are the ones that they place on themselves.</a:t>
            </a:r>
            <a:endParaRPr lang="en-US">
              <a:cs typeface="Calibri"/>
            </a:endParaRPr>
          </a:p>
          <a:p>
            <a:pPr marL="1085850" lvl="2" indent="-171450">
              <a:buFont typeface="Arial" panose="020B0604020202020204" pitchFamily="34" charset="0"/>
              <a:buChar char="•"/>
            </a:pPr>
            <a:r>
              <a:rPr lang="en-US"/>
              <a:t>The only exception to this is if they have a rights restriction, which we will discuss in more detail later.</a:t>
            </a:r>
            <a:endParaRPr lang="en-US">
              <a:cs typeface="Calibri"/>
            </a:endParaRPr>
          </a:p>
          <a:p>
            <a:pPr marL="171450" lvl="0" indent="-171450">
              <a:buFont typeface="Arial" panose="020B0604020202020204" pitchFamily="34" charset="0"/>
              <a:buChar char="•"/>
            </a:pPr>
            <a:r>
              <a:rPr lang="en-US"/>
              <a:t>HIPPA</a:t>
            </a:r>
            <a:endParaRPr lang="en-US">
              <a:cs typeface="Calibri"/>
            </a:endParaRPr>
          </a:p>
          <a:p>
            <a:pPr marL="628650" lvl="1" indent="-171450">
              <a:buFont typeface="Arial" panose="020B0604020202020204" pitchFamily="34" charset="0"/>
              <a:buChar char="•"/>
            </a:pPr>
            <a:r>
              <a:rPr lang="en-US" i="0"/>
              <a:t>If you are working a shift and you get dropped off at the house you are working at, is that breaking HIPAA?</a:t>
            </a:r>
            <a:endParaRPr lang="en-US" i="0">
              <a:cs typeface="Calibri"/>
            </a:endParaRPr>
          </a:p>
          <a:p>
            <a:pPr marL="628650" lvl="1" indent="-171450">
              <a:buFont typeface="Arial" panose="020B0604020202020204" pitchFamily="34" charset="0"/>
              <a:buChar char="•"/>
            </a:pPr>
            <a:r>
              <a:rPr lang="en-US" i="0"/>
              <a:t>Another grey area of HIPAA and one that people do not think about very often is wearing clothing with the BIS logo on it while out in the community with our clients. This is indirectly breaking HIPAA because you are revealing that you work for a company that may be supporting your client</a:t>
            </a:r>
            <a:endParaRPr lang="en-US" i="0">
              <a:cs typeface="Calibri"/>
            </a:endParaRPr>
          </a:p>
          <a:p>
            <a:pPr marL="171450" lvl="0" indent="-171450">
              <a:buFont typeface="Arial" panose="020B0604020202020204" pitchFamily="34" charset="0"/>
              <a:buChar char="•"/>
            </a:pPr>
            <a:r>
              <a:rPr lang="en-US" i="0"/>
              <a:t>We are not here to be our clients’ parent or guardian</a:t>
            </a:r>
            <a:endParaRPr lang="en-US" i="0">
              <a:cs typeface="Calibri"/>
            </a:endParaRPr>
          </a:p>
          <a:p>
            <a:pPr marL="628650" lvl="1" indent="-171450">
              <a:buFont typeface="Arial" panose="020B0604020202020204" pitchFamily="34" charset="0"/>
              <a:buChar char="•"/>
            </a:pPr>
            <a:r>
              <a:rPr lang="en-US" i="0"/>
              <a:t>Occasionally a guardian will ask you to place a limit on your client that you do not have the right to do.</a:t>
            </a:r>
            <a:endParaRPr lang="en-US" i="0">
              <a:cs typeface="Calibri"/>
            </a:endParaRPr>
          </a:p>
          <a:p>
            <a:pPr marL="628650" lvl="1" indent="-171450">
              <a:buFont typeface="Arial" panose="020B0604020202020204" pitchFamily="34" charset="0"/>
              <a:buChar char="•"/>
            </a:pPr>
            <a:r>
              <a:rPr lang="en-US" i="0"/>
              <a:t>For example: your client’s guardian wants them to go to bed at 9 pm on nights that they work the next day. Can we force them to go to bed? What can we do when it is 9 pm?</a:t>
            </a:r>
            <a:endParaRPr lang="en-US" i="0">
              <a:cs typeface="Calibri"/>
            </a:endParaRPr>
          </a:p>
          <a:p>
            <a:pPr marL="628650" lvl="1" indent="-171450">
              <a:buFont typeface="Arial" panose="020B0604020202020204" pitchFamily="34" charset="0"/>
              <a:buChar char="•"/>
            </a:pPr>
            <a:r>
              <a:rPr lang="en-US" i="0"/>
              <a:t>Another example that pertains more to staff working in the natural home during shorter shifts is if the client’s guardian requests that they not have a snack until after your session is over. What would you do if your client asked for a snack while you were working with them?</a:t>
            </a:r>
            <a:endParaRPr lang="en-US" i="0">
              <a:cs typeface="Calibri"/>
            </a:endParaRPr>
          </a:p>
          <a:p>
            <a:pPr marL="171450" indent="-171450">
              <a:buFont typeface="Arial" panose="020B0604020202020204" pitchFamily="34" charset="0"/>
              <a:buChar char="•"/>
            </a:pPr>
            <a:r>
              <a:rPr lang="en-US" i="0"/>
              <a:t>Eliminate the words “must, have, don’t, can’t, no, stop” from your vocabulary while working with your clients. Not only are some of these words triggers for some of our clients, but it gives </a:t>
            </a:r>
            <a:r>
              <a:rPr lang="en-US"/>
              <a:t>your client the impression that you have power over them. We do not want to give our clients this impression</a:t>
            </a:r>
          </a:p>
          <a:p>
            <a:pPr marL="171450" indent="-171450">
              <a:buFont typeface="Arial" panose="020B0604020202020204" pitchFamily="34" charset="0"/>
              <a:buChar char="•"/>
            </a:pPr>
            <a:r>
              <a:rPr lang="en-US"/>
              <a:t>Do not get into power struggles with your client. This may lead to an escalation when you could have just as easily tried to come up with a compromise so that you can both get what you are wanting</a:t>
            </a:r>
            <a:r>
              <a:rPr lang="en-US" i="0"/>
              <a:t>.</a:t>
            </a:r>
            <a:endParaRPr lang="en-US" i="0">
              <a:cs typeface="Calibri"/>
            </a:endParaRPr>
          </a:p>
        </p:txBody>
      </p:sp>
      <p:sp>
        <p:nvSpPr>
          <p:cNvPr id="4" name="Slide Number Placeholder 3"/>
          <p:cNvSpPr>
            <a:spLocks noGrp="1"/>
          </p:cNvSpPr>
          <p:nvPr>
            <p:ph type="sldNum" sz="quarter" idx="10"/>
          </p:nvPr>
        </p:nvSpPr>
        <p:spPr/>
        <p:txBody>
          <a:bodyPr/>
          <a:lstStyle/>
          <a:p>
            <a:fld id="{4FDB5F0D-67E7-4B90-A53E-F89305B603C4}" type="slidenum">
              <a:rPr lang="en-US" smtClean="0"/>
              <a:t>7</a:t>
            </a:fld>
            <a:endParaRPr lang="en-US"/>
          </a:p>
        </p:txBody>
      </p:sp>
    </p:spTree>
    <p:extLst>
      <p:ext uri="{BB962C8B-B14F-4D97-AF65-F5344CB8AC3E}">
        <p14:creationId xmlns:p14="http://schemas.microsoft.com/office/powerpoint/2010/main" val="3620104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t>BSPs or Behavior Support Plans are written by BCBAs and provide proactive strategies to address problem behaviors and improve skill acquisition behaviors.</a:t>
            </a:r>
          </a:p>
          <a:p>
            <a:pPr marL="171450" indent="-171450">
              <a:buFont typeface="Arial" panose="020B0604020202020204" pitchFamily="34" charset="0"/>
              <a:buChar char="•"/>
            </a:pPr>
            <a:r>
              <a:rPr lang="en-US"/>
              <a:t>They address appropriate behaviors to increase and interfering behaviors to decrease</a:t>
            </a:r>
          </a:p>
          <a:p>
            <a:pPr marL="171450" indent="-171450">
              <a:buFont typeface="Arial" panose="020B0604020202020204" pitchFamily="34" charset="0"/>
              <a:buChar char="•"/>
            </a:pPr>
            <a:r>
              <a:rPr lang="en-US"/>
              <a:t>They provide prevention strategies, replacement skills, consequence strategies and long-term strategies to address appropriate and interfering behaviors</a:t>
            </a:r>
          </a:p>
          <a:p>
            <a:pPr marL="171450" indent="-171450">
              <a:buFont typeface="Arial" panose="020B0604020202020204" pitchFamily="34" charset="0"/>
              <a:buChar char="•"/>
            </a:pPr>
            <a:r>
              <a:rPr lang="en-US"/>
              <a:t>The only clients who have BSPs receive Behavior Analyst Services</a:t>
            </a:r>
          </a:p>
          <a:p>
            <a:pPr marL="171450" indent="-171450">
              <a:buFont typeface="Arial" panose="020B0604020202020204" pitchFamily="34" charset="0"/>
              <a:buChar char="•"/>
            </a:pPr>
            <a:r>
              <a:rPr lang="en-US"/>
              <a:t>All staff must receive BSP training each of their clients who have a BSP. Some BCBAs will choose to provide extra training at the house or office when staff begin working in the field.</a:t>
            </a:r>
          </a:p>
          <a:p>
            <a:pPr marL="171450" indent="-171450">
              <a:buFont typeface="Arial" panose="020B0604020202020204" pitchFamily="34" charset="0"/>
              <a:buChar char="•"/>
            </a:pPr>
            <a:r>
              <a:rPr lang="en-US"/>
              <a:t>Staff must follow a client’s BSP at all times!</a:t>
            </a:r>
          </a:p>
          <a:p>
            <a:pPr marL="171450" indent="-171450">
              <a:buFont typeface="Arial" panose="020B0604020202020204" pitchFamily="34" charset="0"/>
              <a:buChar char="•"/>
            </a:pPr>
            <a:r>
              <a:rPr lang="en-US"/>
              <a:t>If you ever have any questions about your client’s BSP, ask your supervisor or your client’s BA.</a:t>
            </a:r>
          </a:p>
        </p:txBody>
      </p:sp>
      <p:sp>
        <p:nvSpPr>
          <p:cNvPr id="4" name="Slide Number Placeholder 3"/>
          <p:cNvSpPr>
            <a:spLocks noGrp="1"/>
          </p:cNvSpPr>
          <p:nvPr>
            <p:ph type="sldNum" sz="quarter" idx="5"/>
          </p:nvPr>
        </p:nvSpPr>
        <p:spPr/>
        <p:txBody>
          <a:bodyPr/>
          <a:lstStyle/>
          <a:p>
            <a:fld id="{4FDB5F0D-67E7-4B90-A53E-F89305B603C4}" type="slidenum">
              <a:rPr lang="en-US" smtClean="0"/>
              <a:t>8</a:t>
            </a:fld>
            <a:endParaRPr lang="en-US"/>
          </a:p>
        </p:txBody>
      </p:sp>
    </p:spTree>
    <p:extLst>
      <p:ext uri="{BB962C8B-B14F-4D97-AF65-F5344CB8AC3E}">
        <p14:creationId xmlns:p14="http://schemas.microsoft.com/office/powerpoint/2010/main" val="4164603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indent="-171450">
              <a:buFont typeface="Arial"/>
              <a:buChar char="•"/>
            </a:pPr>
            <a:r>
              <a:rPr lang="en-US">
                <a:cs typeface="Calibri"/>
              </a:rPr>
              <a:t>Every ISL client has an ISP. </a:t>
            </a:r>
            <a:endParaRPr lang="en-US"/>
          </a:p>
          <a:p>
            <a:pPr marL="171450" indent="-171450">
              <a:buFont typeface="Arial"/>
              <a:buChar char="•"/>
            </a:pPr>
            <a:r>
              <a:rPr lang="en-US">
                <a:cs typeface="Calibri"/>
              </a:rPr>
              <a:t>They are an overall summary of the client's life and include all of the important information about your client. Not only do you read them during training week but they are also in all of the houses for your reference once you start working shifts and working with your clients.</a:t>
            </a:r>
          </a:p>
          <a:p>
            <a:pPr marL="171450" indent="-171450">
              <a:buFont typeface="Arial"/>
              <a:buChar char="•"/>
            </a:pPr>
            <a:r>
              <a:rPr lang="en-US">
                <a:cs typeface="Calibri"/>
              </a:rPr>
              <a:t>ISPs are written by your client's service coordinator with assistance from staff and directors</a:t>
            </a:r>
          </a:p>
        </p:txBody>
      </p:sp>
      <p:sp>
        <p:nvSpPr>
          <p:cNvPr id="4" name="Slide Number Placeholder 3"/>
          <p:cNvSpPr>
            <a:spLocks noGrp="1"/>
          </p:cNvSpPr>
          <p:nvPr>
            <p:ph type="sldNum" sz="quarter" idx="10"/>
          </p:nvPr>
        </p:nvSpPr>
        <p:spPr/>
        <p:txBody>
          <a:bodyPr/>
          <a:lstStyle/>
          <a:p>
            <a:fld id="{4FDB5F0D-67E7-4B90-A53E-F89305B603C4}" type="slidenum">
              <a:rPr lang="en-US" smtClean="0"/>
              <a:t>9</a:t>
            </a:fld>
            <a:endParaRPr lang="en-US"/>
          </a:p>
        </p:txBody>
      </p:sp>
    </p:spTree>
    <p:extLst>
      <p:ext uri="{BB962C8B-B14F-4D97-AF65-F5344CB8AC3E}">
        <p14:creationId xmlns:p14="http://schemas.microsoft.com/office/powerpoint/2010/main" val="949198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909561" y="4314328"/>
            <a:ext cx="2910840" cy="374642"/>
          </a:xfrm>
        </p:spPr>
        <p:txBody>
          <a:bodyPr/>
          <a:lstStyle/>
          <a:p>
            <a:fld id="{4AAD347D-5ACD-4C99-B74B-A9C85AD731AF}" type="datetimeFigureOut">
              <a:rPr lang="en-US" smtClean="0"/>
              <a:t>7/5/2024</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1913057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7/5/2024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4039585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509A250-FF31-4206-8172-F9D3106AACB1}" type="datetimeFigureOut">
              <a:rPr lang="en-US" smtClean="0"/>
              <a:t>7/5/2024</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1545777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AAD347D-5ACD-4C99-B74B-A9C85AD731AF}" type="datetimeFigureOut">
              <a:rPr lang="en-US" smtClean="0"/>
              <a:t>7/5/2024</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02111984F565}"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325675561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AAD347D-5ACD-4C99-B74B-A9C85AD731AF}" type="datetimeFigureOut">
              <a:rPr lang="en-US" smtClean="0"/>
              <a:t>7/5/2024</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379643582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509A250-FF31-4206-8172-F9D3106AACB1}" type="datetimeFigureOut">
              <a:rPr lang="en-US" smtClean="0"/>
              <a:t>7/5/2024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364535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509A250-FF31-4206-8172-F9D3106AACB1}" type="datetimeFigureOut">
              <a:rPr lang="en-US" smtClean="0"/>
              <a:t>7/5/2024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1692273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smtClean="0"/>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1597044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509A250-FF31-4206-8172-F9D3106AACB1}" type="datetimeFigureOut">
              <a:rPr lang="en-US" smtClean="0"/>
              <a:t>7/5/2024</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4159722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normAutofit/>
          </a:bodyPr>
          <a:lstStyle>
            <a:lvl1pPr>
              <a:defRPr sz="3200"/>
            </a:lvl1pPr>
          </a:lstStyle>
          <a:p>
            <a:r>
              <a:rPr lang="en-US"/>
              <a:t>Click to edit Master title style</a:t>
            </a:r>
          </a:p>
        </p:txBody>
      </p:sp>
      <p:sp>
        <p:nvSpPr>
          <p:cNvPr id="11" name="Content Placeholder 3"/>
          <p:cNvSpPr>
            <a:spLocks noGrp="1"/>
          </p:cNvSpPr>
          <p:nvPr>
            <p:ph sz="half" idx="13"/>
          </p:nvPr>
        </p:nvSpPr>
        <p:spPr>
          <a:xfrm>
            <a:off x="711201" y="533401"/>
            <a:ext cx="5266623" cy="3767667"/>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5"/>
          <p:cNvSpPr>
            <a:spLocks noGrp="1"/>
          </p:cNvSpPr>
          <p:nvPr>
            <p:ph sz="quarter" idx="4"/>
          </p:nvPr>
        </p:nvSpPr>
        <p:spPr>
          <a:xfrm>
            <a:off x="6216483" y="533400"/>
            <a:ext cx="5264317" cy="37592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7/5/2024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296947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smtClean="0"/>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2604144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9796027F-7875-4030-9381-8BD8C4F21935}" type="datetimeFigureOut">
              <a:rPr lang="en-US" smtClean="0"/>
              <a:t>7/5/2024</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4146340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96027F-7875-4030-9381-8BD8C4F21935}" type="datetimeFigureOut">
              <a:rPr lang="en-US" smtClean="0"/>
              <a:t>7/5/2024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135706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96027F-7875-4030-9381-8BD8C4F21935}" type="datetimeFigureOut">
              <a:rPr lang="en-US" smtClean="0"/>
              <a:t>7/5/2024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2180775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09A250-FF31-4206-8172-F9D3106AACB1}" type="datetimeFigureOut">
              <a:rPr lang="en-US" smtClean="0"/>
              <a:t>7/5/2024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2714736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7/5/2024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2642574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7/5/2024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1525413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7/5/2024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997222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AAD347D-5ACD-4C99-B74B-A9C85AD731AF}" type="datetimeFigureOut">
              <a:rPr lang="en-US" smtClean="0"/>
              <a:t>7/5/2024</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57F1E4F-1CFF-5643-939E-02111984F565}" type="slidenum">
              <a:rPr lang="en-US" smtClean="0"/>
              <a:t>‹#›</a:t>
            </a:fld>
            <a:endParaRPr lang="en-US"/>
          </a:p>
        </p:txBody>
      </p:sp>
    </p:spTree>
    <p:extLst>
      <p:ext uri="{BB962C8B-B14F-4D97-AF65-F5344CB8AC3E}">
        <p14:creationId xmlns:p14="http://schemas.microsoft.com/office/powerpoint/2010/main" val="2697529632"/>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 id="2147484074" r:id="rId12"/>
    <p:sldLayoutId id="2147484075" r:id="rId13"/>
    <p:sldLayoutId id="2147484076" r:id="rId14"/>
    <p:sldLayoutId id="2147484077" r:id="rId15"/>
    <p:sldLayoutId id="2147484078" r:id="rId16"/>
    <p:sldLayoutId id="2147484079" r:id="rId17"/>
    <p:sldLayoutId id="2147484080" r:id="rId18"/>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d914EnpU4Fo&amp;feature=youtu.b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s://forms.office.com/Pages/ResponsePage.aspx?id=ovW2FXERQkONEiEkKyska3MrCIGdypNFurlcR7pkbNBUNzQyVkhKUjNVTTQyVFpYSlpaWU83TzdGTyQlQCN0PWc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s://forms.office.com/Pages/DesignPage.aspx#FormId=ovW2FXERQkONEiEkKyska3MrCIGdypNFurlcR7pkbNBURUFET0dMUERJWjM5RDE1OUtBRTFOQlMwUyQlQCN0PWcu" TargetMode="External"/><Relationship Id="rId4" Type="http://schemas.openxmlformats.org/officeDocument/2006/relationships/hyperlink" Target="https://forms.office.com/Pages/ResponsePage.aspx?id=ovW2FXERQkONEiEkKyska3MrCIGdypNFurlcR7pkbNBUNjRENUZKRUxFMUJGM0lEVkUxQjRNNUlCMSQlQCN0PWc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7.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8964" y="2511735"/>
            <a:ext cx="9149350" cy="2221521"/>
          </a:xfrm>
        </p:spPr>
        <p:txBody>
          <a:bodyPr vert="horz" lIns="91440" tIns="45720" rIns="91440" bIns="45720" rtlCol="0" anchor="ctr">
            <a:noAutofit/>
          </a:bodyPr>
          <a:lstStyle/>
          <a:p>
            <a:pPr>
              <a:lnSpc>
                <a:spcPct val="90000"/>
              </a:lnSpc>
            </a:pPr>
            <a:r>
              <a:rPr lang="en-US" sz="7200">
                <a:solidFill>
                  <a:schemeClr val="tx2"/>
                </a:solidFill>
                <a:latin typeface="Kristen ITC"/>
                <a:cs typeface="Gisha"/>
              </a:rPr>
              <a:t>Fundamentals</a:t>
            </a:r>
            <a:br>
              <a:rPr lang="en-US" sz="7200">
                <a:solidFill>
                  <a:schemeClr val="tx2"/>
                </a:solidFill>
                <a:latin typeface="Kristen ITC" panose="03050502040202030202" pitchFamily="66" charset="0"/>
                <a:cs typeface="Gisha"/>
              </a:rPr>
            </a:br>
            <a:r>
              <a:rPr lang="en-US" sz="7200">
                <a:solidFill>
                  <a:schemeClr val="tx2"/>
                </a:solidFill>
                <a:latin typeface="Kristen ITC"/>
                <a:cs typeface="Gisha"/>
              </a:rPr>
              <a:t>of the Field</a:t>
            </a:r>
            <a:r>
              <a:rPr lang="en-US" sz="7200">
                <a:solidFill>
                  <a:schemeClr val="bg1">
                    <a:lumMod val="10000"/>
                    <a:lumOff val="90000"/>
                  </a:schemeClr>
                </a:solidFill>
                <a:latin typeface="Kristen ITC"/>
                <a:cs typeface="Gisha"/>
              </a:rPr>
              <a:t> </a:t>
            </a:r>
            <a:endParaRPr lang="en-US" sz="7200">
              <a:solidFill>
                <a:schemeClr val="bg1">
                  <a:lumMod val="10000"/>
                  <a:lumOff val="90000"/>
                </a:schemeClr>
              </a:solidFill>
              <a:latin typeface="Kristen ITC"/>
              <a:cs typeface="Gisha" panose="020B0502040204020203" pitchFamily="34" charset="-79"/>
            </a:endParaRP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t="2607" r="-2" b="805"/>
          <a:stretch/>
        </p:blipFill>
        <p:spPr>
          <a:xfrm>
            <a:off x="8101654" y="512147"/>
            <a:ext cx="3061574" cy="1444284"/>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606422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4470D9-E52B-4FE7-BBD9-BFC676625E8E}"/>
              </a:ext>
            </a:extLst>
          </p:cNvPr>
          <p:cNvSpPr>
            <a:spLocks noGrp="1"/>
          </p:cNvSpPr>
          <p:nvPr>
            <p:ph type="title"/>
          </p:nvPr>
        </p:nvSpPr>
        <p:spPr>
          <a:xfrm>
            <a:off x="648930" y="629266"/>
            <a:ext cx="6188190" cy="1622321"/>
          </a:xfrm>
        </p:spPr>
        <p:txBody>
          <a:bodyPr vert="horz" lIns="91440" tIns="45720" rIns="91440" bIns="45720" rtlCol="0" anchor="t">
            <a:normAutofit/>
          </a:bodyPr>
          <a:lstStyle/>
          <a:p>
            <a:r>
              <a:rPr lang="en-US" b="1">
                <a:latin typeface="Kristen ITC" panose="03050502040202030202" pitchFamily="66" charset="0"/>
              </a:rPr>
              <a:t>What's in a Client's ISP?</a:t>
            </a:r>
          </a:p>
        </p:txBody>
      </p:sp>
      <p:sp>
        <p:nvSpPr>
          <p:cNvPr id="11" name="Content Placeholder 10">
            <a:extLst>
              <a:ext uri="{FF2B5EF4-FFF2-40B4-BE49-F238E27FC236}">
                <a16:creationId xmlns:a16="http://schemas.microsoft.com/office/drawing/2014/main" id="{19DD1204-5AC8-4DED-84E8-0D5448D87D95}"/>
              </a:ext>
            </a:extLst>
          </p:cNvPr>
          <p:cNvSpPr>
            <a:spLocks noGrp="1"/>
          </p:cNvSpPr>
          <p:nvPr>
            <p:ph sz="half" idx="1"/>
          </p:nvPr>
        </p:nvSpPr>
        <p:spPr>
          <a:xfrm>
            <a:off x="390617" y="1961267"/>
            <a:ext cx="6838558" cy="4777456"/>
          </a:xfrm>
        </p:spPr>
        <p:txBody>
          <a:bodyPr vert="horz" lIns="91440" tIns="45720" rIns="91440" bIns="45720" rtlCol="0" anchor="t">
            <a:noAutofit/>
          </a:bodyPr>
          <a:lstStyle/>
          <a:p>
            <a:pPr>
              <a:lnSpc>
                <a:spcPct val="90000"/>
              </a:lnSpc>
            </a:pPr>
            <a:r>
              <a:rPr lang="en-US" sz="1600">
                <a:latin typeface="Kristen ITC" panose="03050502040202030202" pitchFamily="66" charset="0"/>
              </a:rPr>
              <a:t>The client’s demographic information</a:t>
            </a:r>
          </a:p>
          <a:p>
            <a:pPr>
              <a:lnSpc>
                <a:spcPct val="90000"/>
              </a:lnSpc>
            </a:pPr>
            <a:r>
              <a:rPr lang="en-US" sz="1600">
                <a:latin typeface="Kristen ITC" panose="03050502040202030202" pitchFamily="66" charset="0"/>
              </a:rPr>
              <a:t>Who/What is important to the client</a:t>
            </a:r>
          </a:p>
          <a:p>
            <a:pPr>
              <a:lnSpc>
                <a:spcPct val="90000"/>
              </a:lnSpc>
            </a:pPr>
            <a:r>
              <a:rPr lang="en-US" sz="1600">
                <a:latin typeface="Kristen ITC" panose="03050502040202030202" pitchFamily="66" charset="0"/>
              </a:rPr>
              <a:t>Who contributed to the plan</a:t>
            </a:r>
          </a:p>
          <a:p>
            <a:pPr>
              <a:lnSpc>
                <a:spcPct val="90000"/>
              </a:lnSpc>
            </a:pPr>
            <a:r>
              <a:rPr lang="en-US" sz="1600">
                <a:latin typeface="Kristen ITC" panose="03050502040202030202" pitchFamily="66" charset="0"/>
              </a:rPr>
              <a:t>Safety procedures/outing procedures</a:t>
            </a:r>
          </a:p>
          <a:p>
            <a:pPr>
              <a:lnSpc>
                <a:spcPct val="90000"/>
              </a:lnSpc>
            </a:pPr>
            <a:r>
              <a:rPr lang="en-US" sz="1600">
                <a:latin typeface="Kristen ITC" panose="03050502040202030202" pitchFamily="66" charset="0"/>
              </a:rPr>
              <a:t>What do staff need to know to appropriately support the client</a:t>
            </a:r>
          </a:p>
          <a:p>
            <a:pPr>
              <a:lnSpc>
                <a:spcPct val="90000"/>
              </a:lnSpc>
            </a:pPr>
            <a:r>
              <a:rPr lang="en-US" sz="1600">
                <a:latin typeface="Kristen ITC" panose="03050502040202030202" pitchFamily="66" charset="0"/>
              </a:rPr>
              <a:t>What supports are needed for health and safety, if any</a:t>
            </a:r>
          </a:p>
          <a:p>
            <a:pPr>
              <a:lnSpc>
                <a:spcPct val="90000"/>
              </a:lnSpc>
            </a:pPr>
            <a:r>
              <a:rPr lang="en-US" sz="1600">
                <a:latin typeface="Kristen ITC" panose="03050502040202030202" pitchFamily="66" charset="0"/>
              </a:rPr>
              <a:t>Requirements of family of minor child or guardian</a:t>
            </a:r>
          </a:p>
          <a:p>
            <a:pPr>
              <a:lnSpc>
                <a:spcPct val="90000"/>
              </a:lnSpc>
            </a:pPr>
            <a:r>
              <a:rPr lang="en-US" sz="1600">
                <a:latin typeface="Kristen ITC" panose="03050502040202030202" pitchFamily="66" charset="0"/>
              </a:rPr>
              <a:t>How the person communicates</a:t>
            </a:r>
          </a:p>
          <a:p>
            <a:pPr>
              <a:lnSpc>
                <a:spcPct val="90000"/>
              </a:lnSpc>
            </a:pPr>
            <a:r>
              <a:rPr lang="en-US" sz="1600">
                <a:latin typeface="Kristen ITC" panose="03050502040202030202" pitchFamily="66" charset="0"/>
              </a:rPr>
              <a:t>Issues to be resolved/concerns</a:t>
            </a:r>
          </a:p>
          <a:p>
            <a:pPr>
              <a:lnSpc>
                <a:spcPct val="90000"/>
              </a:lnSpc>
            </a:pPr>
            <a:r>
              <a:rPr lang="en-US" sz="1600">
                <a:latin typeface="Kristen ITC" panose="03050502040202030202" pitchFamily="66" charset="0"/>
              </a:rPr>
              <a:t>Action plans toward meeting outcomes</a:t>
            </a:r>
          </a:p>
          <a:p>
            <a:pPr>
              <a:lnSpc>
                <a:spcPct val="90000"/>
              </a:lnSpc>
            </a:pPr>
            <a:r>
              <a:rPr lang="en-US" sz="1600">
                <a:latin typeface="Kristen ITC" panose="03050502040202030202" pitchFamily="66" charset="0"/>
              </a:rPr>
              <a:t>Legal issues</a:t>
            </a:r>
          </a:p>
          <a:p>
            <a:pPr marL="800100" lvl="1">
              <a:lnSpc>
                <a:spcPct val="90000"/>
              </a:lnSpc>
            </a:pPr>
            <a:r>
              <a:rPr lang="en-US" sz="1400">
                <a:latin typeface="Kristen ITC" panose="03050502040202030202" pitchFamily="66" charset="0"/>
              </a:rPr>
              <a:t>Locks of doors, cabinets, refrigerators</a:t>
            </a:r>
          </a:p>
          <a:p>
            <a:pPr marL="800100" lvl="1">
              <a:lnSpc>
                <a:spcPct val="90000"/>
              </a:lnSpc>
            </a:pPr>
            <a:r>
              <a:rPr lang="en-US" sz="1400">
                <a:latin typeface="Kristen ITC" panose="03050502040202030202" pitchFamily="66" charset="0"/>
              </a:rPr>
              <a:t>Restrictions put in place must be approved by the Due Process Committee</a:t>
            </a:r>
          </a:p>
        </p:txBody>
      </p:sp>
      <p:pic>
        <p:nvPicPr>
          <p:cNvPr id="2" name="Picture 2" descr="A boy sitting in a living room watching television&#10;&#10;Description automatically generated">
            <a:extLst>
              <a:ext uri="{FF2B5EF4-FFF2-40B4-BE49-F238E27FC236}">
                <a16:creationId xmlns:a16="http://schemas.microsoft.com/office/drawing/2014/main" id="{E2253BDC-3C2E-4E57-AA42-C9CD6DAE60E8}"/>
              </a:ext>
            </a:extLst>
          </p:cNvPr>
          <p:cNvPicPr>
            <a:picLocks noChangeAspect="1"/>
          </p:cNvPicPr>
          <p:nvPr/>
        </p:nvPicPr>
        <p:blipFill rotWithShape="1">
          <a:blip r:embed="rId3"/>
          <a:srcRect r="1" b="1550"/>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pic>
        <p:nvPicPr>
          <p:cNvPr id="15" name="Picture 15" descr="A picture containing drawing&#10;&#10;Description automatically generated">
            <a:extLst>
              <a:ext uri="{FF2B5EF4-FFF2-40B4-BE49-F238E27FC236}">
                <a16:creationId xmlns:a16="http://schemas.microsoft.com/office/drawing/2014/main" id="{AA7242A1-1DDF-41B0-AE6F-F66FD339D1A4}"/>
              </a:ext>
            </a:extLst>
          </p:cNvPr>
          <p:cNvPicPr>
            <a:picLocks noChangeAspect="1"/>
          </p:cNvPicPr>
          <p:nvPr/>
        </p:nvPicPr>
        <p:blipFill>
          <a:blip r:embed="rId4"/>
          <a:stretch>
            <a:fillRect/>
          </a:stretch>
        </p:blipFill>
        <p:spPr>
          <a:xfrm>
            <a:off x="10758488" y="6176266"/>
            <a:ext cx="1343025" cy="657225"/>
          </a:xfrm>
          <a:prstGeom prst="rect">
            <a:avLst/>
          </a:prstGeom>
        </p:spPr>
      </p:pic>
    </p:spTree>
    <p:extLst>
      <p:ext uri="{BB962C8B-B14F-4D97-AF65-F5344CB8AC3E}">
        <p14:creationId xmlns:p14="http://schemas.microsoft.com/office/powerpoint/2010/main" val="2174546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7733" y="1308569"/>
            <a:ext cx="3874469" cy="4470821"/>
          </a:xfrm>
        </p:spPr>
        <p:txBody>
          <a:bodyPr>
            <a:normAutofit/>
          </a:bodyPr>
          <a:lstStyle/>
          <a:p>
            <a:pPr algn="r"/>
            <a:r>
              <a:rPr lang="en-US" b="1">
                <a:effectLst/>
                <a:latin typeface="Kristen ITC" panose="03050502040202030202" pitchFamily="66" charset="0"/>
              </a:rPr>
              <a:t>Due Process Committee</a:t>
            </a:r>
          </a:p>
        </p:txBody>
      </p:sp>
      <p:sp>
        <p:nvSpPr>
          <p:cNvPr id="2" name="Content Placeholder 1"/>
          <p:cNvSpPr>
            <a:spLocks noGrp="1"/>
          </p:cNvSpPr>
          <p:nvPr>
            <p:ph idx="1"/>
          </p:nvPr>
        </p:nvSpPr>
        <p:spPr>
          <a:xfrm>
            <a:off x="5133089" y="1193589"/>
            <a:ext cx="6450158" cy="4470821"/>
          </a:xfrm>
        </p:spPr>
        <p:txBody>
          <a:bodyPr vert="horz" lIns="91440" tIns="45720" rIns="91440" bIns="45720" rtlCol="0" anchor="t">
            <a:noAutofit/>
          </a:bodyPr>
          <a:lstStyle/>
          <a:p>
            <a:r>
              <a:rPr lang="en-US" sz="2400">
                <a:latin typeface="Kristen ITC" panose="03050502040202030202" pitchFamily="66" charset="0"/>
              </a:rPr>
              <a:t>All restrictions have to go through DPC</a:t>
            </a:r>
          </a:p>
          <a:p>
            <a:pPr lvl="1"/>
            <a:r>
              <a:rPr lang="en-US" sz="2000">
                <a:latin typeface="Kristen ITC" panose="03050502040202030202" pitchFamily="66" charset="0"/>
              </a:rPr>
              <a:t>Calorie Counts, Plexiglass, Locked Doors</a:t>
            </a:r>
          </a:p>
          <a:p>
            <a:r>
              <a:rPr lang="en-US" sz="2400">
                <a:latin typeface="Kristen ITC" panose="03050502040202030202" pitchFamily="66" charset="0"/>
              </a:rPr>
              <a:t>Held every 3 months at BIS</a:t>
            </a:r>
          </a:p>
          <a:p>
            <a:r>
              <a:rPr lang="en-US" sz="2400">
                <a:latin typeface="Kristen ITC" panose="03050502040202030202" pitchFamily="66" charset="0"/>
              </a:rPr>
              <a:t>Committee includes DMH reps, community members, and BIS staff</a:t>
            </a:r>
          </a:p>
          <a:p>
            <a:r>
              <a:rPr lang="en-US" sz="2400">
                <a:latin typeface="Kristen ITC" panose="03050502040202030202" pitchFamily="66" charset="0"/>
              </a:rPr>
              <a:t>Either ISL Managers or BCBAs present</a:t>
            </a:r>
          </a:p>
          <a:p>
            <a:r>
              <a:rPr lang="en-US" sz="2400">
                <a:latin typeface="Kristen ITC" panose="03050502040202030202" pitchFamily="66" charset="0"/>
              </a:rPr>
              <a:t>If it passes it is implemented in the house</a:t>
            </a:r>
          </a:p>
          <a:p>
            <a:r>
              <a:rPr lang="en-US" sz="2400">
                <a:latin typeface="Kristen ITC" panose="03050502040202030202" pitchFamily="66" charset="0"/>
              </a:rPr>
              <a:t>If it does not pass, it is not implemented</a:t>
            </a:r>
          </a:p>
          <a:p>
            <a:r>
              <a:rPr lang="en-US" sz="2400">
                <a:latin typeface="Kristen ITC" panose="03050502040202030202" pitchFamily="66" charset="0"/>
              </a:rPr>
              <a:t>Reviewed annually usually around ISP time</a:t>
            </a:r>
          </a:p>
        </p:txBody>
      </p:sp>
      <p:pic>
        <p:nvPicPr>
          <p:cNvPr id="5" name="Picture 4" descr="A picture containing drawing&#10;&#10;Description generated with very high confidence">
            <a:extLst>
              <a:ext uri="{FF2B5EF4-FFF2-40B4-BE49-F238E27FC236}">
                <a16:creationId xmlns:a16="http://schemas.microsoft.com/office/drawing/2014/main" id="{BB3FADE1-F8C5-4094-A6AD-27A4B34ED4E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607" r="-2" b="805"/>
          <a:stretch/>
        </p:blipFill>
        <p:spPr>
          <a:xfrm>
            <a:off x="10707158" y="6106394"/>
            <a:ext cx="1337893" cy="636243"/>
          </a:xfrm>
          <a:prstGeom prst="rect">
            <a:avLst/>
          </a:prstGeom>
        </p:spPr>
      </p:pic>
    </p:spTree>
    <p:extLst>
      <p:ext uri="{BB962C8B-B14F-4D97-AF65-F5344CB8AC3E}">
        <p14:creationId xmlns:p14="http://schemas.microsoft.com/office/powerpoint/2010/main" val="3312125398"/>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297" y="1099783"/>
            <a:ext cx="9252154" cy="1223983"/>
          </a:xfrm>
        </p:spPr>
        <p:txBody>
          <a:bodyPr>
            <a:normAutofit/>
          </a:bodyPr>
          <a:lstStyle/>
          <a:p>
            <a:r>
              <a:rPr lang="en-US" b="1">
                <a:effectLst/>
                <a:latin typeface="Kristen ITC" panose="03050502040202030202" pitchFamily="66" charset="0"/>
              </a:rPr>
              <a:t>RBT Required Documents</a:t>
            </a:r>
          </a:p>
        </p:txBody>
      </p:sp>
      <p:sp>
        <p:nvSpPr>
          <p:cNvPr id="3" name="Content Placeholder 2"/>
          <p:cNvSpPr>
            <a:spLocks noGrp="1"/>
          </p:cNvSpPr>
          <p:nvPr>
            <p:ph idx="1"/>
          </p:nvPr>
        </p:nvSpPr>
        <p:spPr>
          <a:xfrm>
            <a:off x="1076678" y="2583323"/>
            <a:ext cx="5965394" cy="4196185"/>
          </a:xfrm>
        </p:spPr>
        <p:txBody>
          <a:bodyPr vert="horz" lIns="91440" tIns="45720" rIns="91440" bIns="45720" rtlCol="0" anchor="t">
            <a:normAutofit/>
          </a:bodyPr>
          <a:lstStyle/>
          <a:p>
            <a:pPr marL="560070" indent="-457200">
              <a:spcBef>
                <a:spcPts val="800"/>
              </a:spcBef>
              <a:buFont typeface="Wingdings" panose="05000000000000000000" pitchFamily="2" charset="2"/>
              <a:buChar char="Ø"/>
            </a:pPr>
            <a:r>
              <a:rPr lang="en-US" sz="2400">
                <a:latin typeface="Kristen ITC" panose="03050502040202030202" pitchFamily="66" charset="0"/>
              </a:rPr>
              <a:t>Electronic Daily Progress Notes (on </a:t>
            </a:r>
            <a:r>
              <a:rPr lang="en-US" sz="2400" err="1">
                <a:latin typeface="Kristen ITC" panose="03050502040202030202" pitchFamily="66" charset="0"/>
              </a:rPr>
              <a:t>SETWorks</a:t>
            </a:r>
            <a:r>
              <a:rPr lang="en-US" sz="2400">
                <a:latin typeface="Kristen ITC" panose="03050502040202030202" pitchFamily="66" charset="0"/>
              </a:rPr>
              <a:t>)</a:t>
            </a:r>
          </a:p>
          <a:p>
            <a:pPr marL="560070" indent="-457200">
              <a:spcBef>
                <a:spcPts val="800"/>
              </a:spcBef>
              <a:buFont typeface="Wingdings" panose="05000000000000000000" pitchFamily="2" charset="2"/>
              <a:buChar char="Ø"/>
            </a:pPr>
            <a:r>
              <a:rPr lang="en-US" sz="2400">
                <a:latin typeface="Kristen ITC" panose="03050502040202030202" pitchFamily="66" charset="0"/>
              </a:rPr>
              <a:t>Behavior Data Sheets (paper document)</a:t>
            </a:r>
          </a:p>
          <a:p>
            <a:pPr marL="560070" indent="-457200">
              <a:spcBef>
                <a:spcPts val="800"/>
              </a:spcBef>
              <a:buFont typeface="Wingdings" panose="05000000000000000000" pitchFamily="2" charset="2"/>
              <a:buChar char="Ø"/>
            </a:pPr>
            <a:r>
              <a:rPr lang="en-US" sz="2400">
                <a:latin typeface="Kristen ITC" panose="03050502040202030202" pitchFamily="66" charset="0"/>
              </a:rPr>
              <a:t>Monthly Supervision Log</a:t>
            </a:r>
          </a:p>
        </p:txBody>
      </p:sp>
      <p:pic>
        <p:nvPicPr>
          <p:cNvPr id="4100" name="Picture 4" descr="C:\Users\jdouglas\AppData\Local\Microsoft\Windows\Temporary Internet Files\Content.IE5\QKJ7OX6K\MC900349589[1].wmf"/>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34655" y="2397729"/>
            <a:ext cx="4008888" cy="3505153"/>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4" name="Picture 3" descr="A picture containing drawing&#10;&#10;Description generated with very high confidence">
            <a:extLst>
              <a:ext uri="{FF2B5EF4-FFF2-40B4-BE49-F238E27FC236}">
                <a16:creationId xmlns:a16="http://schemas.microsoft.com/office/drawing/2014/main" id="{B1BAD0D3-3678-4A3C-A054-FA73001A14A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607" r="-2" b="805"/>
          <a:stretch/>
        </p:blipFill>
        <p:spPr>
          <a:xfrm>
            <a:off x="10756319" y="6143265"/>
            <a:ext cx="1337893" cy="636243"/>
          </a:xfrm>
          <a:prstGeom prst="rect">
            <a:avLst/>
          </a:prstGeom>
        </p:spPr>
      </p:pic>
    </p:spTree>
    <p:extLst>
      <p:ext uri="{BB962C8B-B14F-4D97-AF65-F5344CB8AC3E}">
        <p14:creationId xmlns:p14="http://schemas.microsoft.com/office/powerpoint/2010/main" val="2015356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vert="horz" lIns="91440" tIns="45720" rIns="91440" bIns="45720" rtlCol="0" anchor="ctr">
            <a:normAutofit/>
          </a:bodyPr>
          <a:lstStyle/>
          <a:p>
            <a:r>
              <a:rPr lang="en-US" sz="4200" b="1">
                <a:effectLst/>
                <a:latin typeface="Kristen ITC" panose="03050502040202030202" pitchFamily="66" charset="0"/>
              </a:rPr>
              <a:t>ISL Required Documents</a:t>
            </a:r>
          </a:p>
        </p:txBody>
      </p:sp>
      <p:sp>
        <p:nvSpPr>
          <p:cNvPr id="3" name="Content Placeholder 2">
            <a:extLst>
              <a:ext uri="{FF2B5EF4-FFF2-40B4-BE49-F238E27FC236}">
                <a16:creationId xmlns:a16="http://schemas.microsoft.com/office/drawing/2014/main" id="{0714C318-925A-4367-B113-3F24AAB83C40}"/>
              </a:ext>
            </a:extLst>
          </p:cNvPr>
          <p:cNvSpPr>
            <a:spLocks noGrp="1"/>
          </p:cNvSpPr>
          <p:nvPr>
            <p:ph sz="half" idx="1"/>
          </p:nvPr>
        </p:nvSpPr>
        <p:spPr/>
        <p:txBody>
          <a:bodyPr vert="horz" lIns="91440" tIns="45720" rIns="91440" bIns="45720" rtlCol="0" anchor="ctr">
            <a:noAutofit/>
          </a:bodyPr>
          <a:lstStyle/>
          <a:p>
            <a:pPr marL="342900" indent="-342900">
              <a:buFont typeface="Courier New" charset="2"/>
              <a:buChar char="o"/>
            </a:pPr>
            <a:r>
              <a:rPr lang="en-US" sz="2400">
                <a:latin typeface="Kristen ITC"/>
              </a:rPr>
              <a:t>MARs (Medication Administration Records) </a:t>
            </a:r>
          </a:p>
          <a:p>
            <a:pPr marL="342900" indent="-342900">
              <a:buFont typeface="Courier New" charset="2"/>
              <a:buChar char="o"/>
            </a:pPr>
            <a:r>
              <a:rPr lang="en-US" sz="2400">
                <a:latin typeface="Kristen ITC"/>
              </a:rPr>
              <a:t>*E-MAR</a:t>
            </a:r>
          </a:p>
          <a:p>
            <a:pPr marL="342900" indent="-342900">
              <a:lnSpc>
                <a:spcPct val="90000"/>
              </a:lnSpc>
              <a:buFont typeface="Courier New" charset="2"/>
              <a:buChar char="o"/>
            </a:pPr>
            <a:r>
              <a:rPr lang="en-US" sz="2400">
                <a:latin typeface="Kristen ITC"/>
              </a:rPr>
              <a:t>BM Logs (on MARS)</a:t>
            </a:r>
          </a:p>
          <a:p>
            <a:pPr marL="342900" indent="-342900">
              <a:lnSpc>
                <a:spcPct val="90000"/>
              </a:lnSpc>
              <a:buFont typeface="Courier New" charset="2"/>
              <a:buChar char="o"/>
            </a:pPr>
            <a:r>
              <a:rPr lang="en-US" sz="2400">
                <a:latin typeface="Kristen ITC"/>
              </a:rPr>
              <a:t>Controlled Substance Logs</a:t>
            </a:r>
          </a:p>
          <a:p>
            <a:pPr marL="342900" indent="-342900">
              <a:lnSpc>
                <a:spcPct val="90000"/>
              </a:lnSpc>
              <a:buFont typeface="Courier New" charset="2"/>
              <a:buChar char="o"/>
            </a:pPr>
            <a:r>
              <a:rPr lang="en-US" sz="2400">
                <a:latin typeface="Kristen ITC"/>
              </a:rPr>
              <a:t>Mileage Logs</a:t>
            </a:r>
          </a:p>
          <a:p>
            <a:pPr marL="342900" indent="-342900">
              <a:lnSpc>
                <a:spcPct val="90000"/>
              </a:lnSpc>
              <a:buFont typeface="Courier New" charset="2"/>
              <a:buChar char="o"/>
            </a:pPr>
            <a:r>
              <a:rPr lang="en-US" sz="2400">
                <a:latin typeface="Kristen ITC"/>
              </a:rPr>
              <a:t>Shift Change Checklist</a:t>
            </a:r>
          </a:p>
          <a:p>
            <a:pPr marL="342900" indent="-342900">
              <a:lnSpc>
                <a:spcPct val="90000"/>
              </a:lnSpc>
              <a:buFont typeface="Courier New" charset="2"/>
              <a:buChar char="o"/>
            </a:pPr>
            <a:r>
              <a:rPr lang="en-US" sz="2400">
                <a:latin typeface="Kristen ITC"/>
              </a:rPr>
              <a:t>Cleaning Checklist</a:t>
            </a:r>
          </a:p>
        </p:txBody>
      </p:sp>
      <p:sp>
        <p:nvSpPr>
          <p:cNvPr id="2" name="Content Placeholder 1">
            <a:extLst>
              <a:ext uri="{FF2B5EF4-FFF2-40B4-BE49-F238E27FC236}">
                <a16:creationId xmlns:a16="http://schemas.microsoft.com/office/drawing/2014/main" id="{000D5549-03B7-4C20-A291-687D1F4DB126}"/>
              </a:ext>
            </a:extLst>
          </p:cNvPr>
          <p:cNvSpPr>
            <a:spLocks noGrp="1"/>
          </p:cNvSpPr>
          <p:nvPr>
            <p:ph sz="half" idx="2"/>
          </p:nvPr>
        </p:nvSpPr>
        <p:spPr>
          <a:xfrm>
            <a:off x="5654493" y="2516167"/>
            <a:ext cx="5632793" cy="4200245"/>
          </a:xfrm>
        </p:spPr>
        <p:txBody>
          <a:bodyPr vert="horz" lIns="91440" tIns="45720" rIns="91440" bIns="45720" rtlCol="0" anchor="t">
            <a:noAutofit/>
          </a:bodyPr>
          <a:lstStyle/>
          <a:p>
            <a:pPr marL="560070" indent="-457200">
              <a:spcBef>
                <a:spcPts val="800"/>
              </a:spcBef>
              <a:buFont typeface="Courier New" panose="02070309020205020404" pitchFamily="49" charset="0"/>
              <a:buChar char="o"/>
            </a:pPr>
            <a:r>
              <a:rPr lang="en-US" sz="2400">
                <a:latin typeface="Kristen ITC" panose="03050502040202030202" pitchFamily="66" charset="0"/>
              </a:rPr>
              <a:t>Daily Progress Notes and Timesheets (DPNs, completed on SETWorks)</a:t>
            </a:r>
            <a:endParaRPr lang="en-US" sz="2400">
              <a:latin typeface="Kristen ITC" panose="03050502040202030202" pitchFamily="66" charset="0"/>
              <a:ea typeface="+mj-lt"/>
              <a:cs typeface="+mj-lt"/>
            </a:endParaRPr>
          </a:p>
          <a:p>
            <a:pPr marL="1017270" lvl="1" indent="-342900">
              <a:spcBef>
                <a:spcPts val="800"/>
              </a:spcBef>
              <a:buClr>
                <a:srgbClr val="F7F7F7"/>
              </a:buClr>
              <a:buFont typeface="Courier New" panose="02070309020205020404" pitchFamily="49" charset="0"/>
              <a:buChar char="o"/>
            </a:pPr>
            <a:r>
              <a:rPr lang="en-US" sz="2400">
                <a:latin typeface="Kristen ITC" panose="03050502040202030202" pitchFamily="66" charset="0"/>
              </a:rPr>
              <a:t>Intake Logs</a:t>
            </a:r>
            <a:endParaRPr lang="en-US" sz="2400">
              <a:latin typeface="Kristen ITC" panose="03050502040202030202" pitchFamily="66" charset="0"/>
              <a:ea typeface="+mj-lt"/>
              <a:cs typeface="+mj-lt"/>
            </a:endParaRPr>
          </a:p>
          <a:p>
            <a:pPr marL="560070" indent="-457200">
              <a:spcBef>
                <a:spcPts val="800"/>
              </a:spcBef>
              <a:buClr>
                <a:srgbClr val="F7F7F7"/>
              </a:buClr>
              <a:buFont typeface="Courier New" panose="02070309020205020404" pitchFamily="49" charset="0"/>
              <a:buChar char="o"/>
            </a:pPr>
            <a:r>
              <a:rPr lang="en-US" sz="2400">
                <a:latin typeface="Kristen ITC" panose="03050502040202030202" pitchFamily="66" charset="0"/>
              </a:rPr>
              <a:t>Behavior Data Sheets (paper documents)</a:t>
            </a:r>
            <a:endParaRPr lang="en-US" sz="2400">
              <a:latin typeface="Kristen ITC" panose="03050502040202030202" pitchFamily="66" charset="0"/>
              <a:ea typeface="+mj-lt"/>
              <a:cs typeface="+mj-lt"/>
            </a:endParaRPr>
          </a:p>
          <a:p>
            <a:pPr marL="560070" indent="-457200">
              <a:spcBef>
                <a:spcPts val="800"/>
              </a:spcBef>
              <a:buClr>
                <a:srgbClr val="F7F7F7"/>
              </a:buClr>
              <a:buFont typeface="Courier New" panose="02070309020205020404" pitchFamily="49" charset="0"/>
              <a:buChar char="o"/>
            </a:pPr>
            <a:r>
              <a:rPr lang="en-US" sz="2400">
                <a:latin typeface="Kristen ITC" panose="03050502040202030202" pitchFamily="66" charset="0"/>
              </a:rPr>
              <a:t>Money Logs (chaperone and personal funds)</a:t>
            </a:r>
            <a:endParaRPr lang="en-US" sz="2400">
              <a:latin typeface="Kristen ITC" panose="03050502040202030202" pitchFamily="66" charset="0"/>
              <a:ea typeface="+mj-lt"/>
              <a:cs typeface="+mj-lt"/>
            </a:endParaRPr>
          </a:p>
          <a:p>
            <a:pPr marL="560070" indent="-457200">
              <a:spcBef>
                <a:spcPts val="800"/>
              </a:spcBef>
              <a:buClr>
                <a:srgbClr val="F7F7F7"/>
              </a:buClr>
              <a:buFont typeface="Courier New" panose="02070309020205020404" pitchFamily="49" charset="0"/>
              <a:buChar char="o"/>
            </a:pPr>
            <a:r>
              <a:rPr lang="en-US" sz="2400">
                <a:latin typeface="Kristen ITC" panose="03050502040202030202" pitchFamily="66" charset="0"/>
              </a:rPr>
              <a:t>Others as needed</a:t>
            </a:r>
            <a:endParaRPr lang="en-US" sz="2400">
              <a:latin typeface="Kristen ITC" panose="03050502040202030202" pitchFamily="66" charset="0"/>
              <a:ea typeface="+mj-lt"/>
              <a:cs typeface="+mj-lt"/>
            </a:endParaRPr>
          </a:p>
        </p:txBody>
      </p:sp>
      <p:pic>
        <p:nvPicPr>
          <p:cNvPr id="4" name="Picture 3" descr="A picture containing drawing&#10;&#10;Description generated with very high confidence">
            <a:extLst>
              <a:ext uri="{FF2B5EF4-FFF2-40B4-BE49-F238E27FC236}">
                <a16:creationId xmlns:a16="http://schemas.microsoft.com/office/drawing/2014/main" id="{015E8538-90DB-467A-B905-41CE7D59996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607" r="-2" b="805"/>
          <a:stretch/>
        </p:blipFill>
        <p:spPr>
          <a:xfrm>
            <a:off x="10707158" y="6143265"/>
            <a:ext cx="1337893" cy="636243"/>
          </a:xfrm>
          <a:prstGeom prst="rect">
            <a:avLst/>
          </a:prstGeom>
        </p:spPr>
      </p:pic>
      <p:sp>
        <p:nvSpPr>
          <p:cNvPr id="7" name="TextBox 6">
            <a:extLst>
              <a:ext uri="{FF2B5EF4-FFF2-40B4-BE49-F238E27FC236}">
                <a16:creationId xmlns:a16="http://schemas.microsoft.com/office/drawing/2014/main" id="{A8BE2FB4-02C9-47BD-AAD3-5218C410637F}"/>
              </a:ext>
            </a:extLst>
          </p:cNvPr>
          <p:cNvSpPr txBox="1"/>
          <p:nvPr/>
        </p:nvSpPr>
        <p:spPr>
          <a:xfrm>
            <a:off x="6211229" y="2800814"/>
            <a:ext cx="493627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60070" indent="-457200">
              <a:spcBef>
                <a:spcPts val="800"/>
              </a:spcBef>
              <a:buFont typeface="Courier New"/>
              <a:buChar char="o"/>
            </a:pPr>
            <a:endParaRPr lang="en-US" sz="2400"/>
          </a:p>
        </p:txBody>
      </p:sp>
    </p:spTree>
    <p:extLst>
      <p:ext uri="{BB962C8B-B14F-4D97-AF65-F5344CB8AC3E}">
        <p14:creationId xmlns:p14="http://schemas.microsoft.com/office/powerpoint/2010/main" val="3156899088"/>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8930" y="629266"/>
            <a:ext cx="6188190" cy="1622321"/>
          </a:xfrm>
        </p:spPr>
        <p:txBody>
          <a:bodyPr>
            <a:normAutofit/>
          </a:bodyPr>
          <a:lstStyle/>
          <a:p>
            <a:r>
              <a:rPr lang="en-US" b="1">
                <a:effectLst/>
                <a:latin typeface="Kristen ITC" panose="03050502040202030202" pitchFamily="66" charset="0"/>
              </a:rPr>
              <a:t>DHSS Required Documents</a:t>
            </a:r>
          </a:p>
        </p:txBody>
      </p:sp>
      <p:sp>
        <p:nvSpPr>
          <p:cNvPr id="2" name="Content Placeholder 1"/>
          <p:cNvSpPr>
            <a:spLocks noGrp="1"/>
          </p:cNvSpPr>
          <p:nvPr>
            <p:ph idx="1"/>
          </p:nvPr>
        </p:nvSpPr>
        <p:spPr>
          <a:xfrm>
            <a:off x="648931" y="2438400"/>
            <a:ext cx="4963246" cy="3785419"/>
          </a:xfrm>
        </p:spPr>
        <p:txBody>
          <a:bodyPr vert="horz" lIns="91440" tIns="45720" rIns="91440" bIns="45720" rtlCol="0">
            <a:normAutofit/>
          </a:bodyPr>
          <a:lstStyle/>
          <a:p>
            <a:r>
              <a:rPr lang="en-US">
                <a:latin typeface="Kristen ITC" panose="03050502040202030202" pitchFamily="66" charset="0"/>
              </a:rPr>
              <a:t>Daily Progress Notes and Timesheets (DPNs, completed on SetWorks)</a:t>
            </a:r>
          </a:p>
          <a:p>
            <a:r>
              <a:rPr lang="en-US">
                <a:latin typeface="Kristen ITC" panose="03050502040202030202" pitchFamily="66" charset="0"/>
              </a:rPr>
              <a:t>Behavior Data Sheets</a:t>
            </a:r>
          </a:p>
          <a:p>
            <a:r>
              <a:rPr lang="en-US">
                <a:latin typeface="Kristen ITC" panose="03050502040202030202" pitchFamily="66" charset="0"/>
              </a:rPr>
              <a:t>Mileage Logs </a:t>
            </a:r>
          </a:p>
          <a:p>
            <a:r>
              <a:rPr lang="en-US">
                <a:latin typeface="Kristen ITC" panose="03050502040202030202" pitchFamily="66" charset="0"/>
              </a:rPr>
              <a:t>MAR (for Day </a:t>
            </a:r>
            <a:r>
              <a:rPr lang="en-US" err="1">
                <a:latin typeface="Kristen ITC" panose="03050502040202030202" pitchFamily="66" charset="0"/>
              </a:rPr>
              <a:t>Hab</a:t>
            </a:r>
            <a:r>
              <a:rPr lang="en-US">
                <a:latin typeface="Kristen ITC" panose="03050502040202030202" pitchFamily="66" charset="0"/>
              </a:rPr>
              <a:t> Managers)</a:t>
            </a:r>
          </a:p>
        </p:txBody>
      </p:sp>
      <p:pic>
        <p:nvPicPr>
          <p:cNvPr id="7" name="Picture 6" descr="A couple of people that are standing in the grass&#10;&#10;Description automatically generated">
            <a:extLst>
              <a:ext uri="{FF2B5EF4-FFF2-40B4-BE49-F238E27FC236}">
                <a16:creationId xmlns:a16="http://schemas.microsoft.com/office/drawing/2014/main" id="{E5D1CC76-023D-434C-B943-672A9D076FDD}"/>
              </a:ext>
            </a:extLst>
          </p:cNvPr>
          <p:cNvPicPr>
            <a:picLocks noChangeAspect="1"/>
          </p:cNvPicPr>
          <p:nvPr/>
        </p:nvPicPr>
        <p:blipFill rotWithShape="1">
          <a:blip r:embed="rId2"/>
          <a:srcRect r="3505"/>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pic>
        <p:nvPicPr>
          <p:cNvPr id="4" name="Picture 3" descr="A picture containing drawing&#10;&#10;Description generated with very high confidence">
            <a:extLst>
              <a:ext uri="{FF2B5EF4-FFF2-40B4-BE49-F238E27FC236}">
                <a16:creationId xmlns:a16="http://schemas.microsoft.com/office/drawing/2014/main" id="{57188B94-4259-4470-8EF7-EF5F59E3B8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607" r="-2" b="805"/>
          <a:stretch/>
        </p:blipFill>
        <p:spPr>
          <a:xfrm>
            <a:off x="10719448" y="6118684"/>
            <a:ext cx="1337893" cy="636243"/>
          </a:xfrm>
          <a:prstGeom prst="rect">
            <a:avLst/>
          </a:prstGeom>
        </p:spPr>
      </p:pic>
    </p:spTree>
    <p:extLst>
      <p:ext uri="{BB962C8B-B14F-4D97-AF65-F5344CB8AC3E}">
        <p14:creationId xmlns:p14="http://schemas.microsoft.com/office/powerpoint/2010/main" val="1445223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12028" y="1872649"/>
            <a:ext cx="7949069" cy="3484879"/>
          </a:xfrm>
          <a:prstGeom prst="rect">
            <a:avLst/>
          </a:prstGeom>
        </p:spPr>
        <p:txBody>
          <a:bodyPr vert="horz" lIns="91440" tIns="45720" rIns="91440" bIns="45720" rtlCol="0" anchor="t">
            <a:noAutofit/>
          </a:bodyPr>
          <a:lstStyle/>
          <a:p>
            <a:pPr defTabSz="457200">
              <a:spcBef>
                <a:spcPts val="1000"/>
              </a:spcBef>
              <a:buClr>
                <a:schemeClr val="accent1"/>
              </a:buClr>
              <a:buSzPct val="80000"/>
            </a:pPr>
            <a:r>
              <a:rPr lang="en-US" sz="2400">
                <a:latin typeface="Kristen ITC" panose="03050502040202030202" pitchFamily="66" charset="0"/>
                <a:ea typeface="+mj-ea"/>
                <a:cs typeface="+mj-cs"/>
              </a:rPr>
              <a:t>They are:  </a:t>
            </a:r>
          </a:p>
          <a:p>
            <a:pPr marL="342900" indent="-342900" defTabSz="457200">
              <a:spcBef>
                <a:spcPts val="1000"/>
              </a:spcBef>
              <a:buClr>
                <a:schemeClr val="accent1"/>
              </a:buClr>
              <a:buSzPct val="80000"/>
              <a:buFont typeface="Arial" charset="2"/>
              <a:buChar char="•"/>
            </a:pPr>
            <a:r>
              <a:rPr lang="en-US" sz="2400">
                <a:latin typeface="Kristen ITC" panose="03050502040202030202" pitchFamily="66" charset="0"/>
                <a:ea typeface="+mj-ea"/>
                <a:cs typeface="+mj-cs"/>
              </a:rPr>
              <a:t> Your “timesheets”</a:t>
            </a:r>
          </a:p>
          <a:p>
            <a:pPr marL="342900" indent="-342900" defTabSz="457200">
              <a:spcBef>
                <a:spcPts val="1000"/>
              </a:spcBef>
              <a:buClr>
                <a:schemeClr val="accent1"/>
              </a:buClr>
              <a:buSzPct val="80000"/>
              <a:buFont typeface="Arial" charset="2"/>
              <a:buChar char="•"/>
            </a:pPr>
            <a:r>
              <a:rPr lang="en-US" sz="2400">
                <a:latin typeface="Kristen ITC" panose="03050502040202030202" pitchFamily="66" charset="0"/>
                <a:ea typeface="+mj-ea"/>
                <a:cs typeface="+mj-cs"/>
              </a:rPr>
              <a:t>  A legal representation of services provided </a:t>
            </a:r>
          </a:p>
          <a:p>
            <a:pPr marL="342900" indent="-342900" defTabSz="457200">
              <a:spcBef>
                <a:spcPts val="1000"/>
              </a:spcBef>
              <a:buClr>
                <a:schemeClr val="accent1"/>
              </a:buClr>
              <a:buSzPct val="80000"/>
              <a:buFont typeface="Arial" charset="2"/>
              <a:buChar char="•"/>
            </a:pPr>
            <a:r>
              <a:rPr lang="en-US" sz="2400">
                <a:latin typeface="Kristen ITC" panose="03050502040202030202" pitchFamily="66" charset="0"/>
                <a:ea typeface="+mj-ea"/>
                <a:cs typeface="+mj-cs"/>
              </a:rPr>
              <a:t>  Historical content which shows previous services offered</a:t>
            </a:r>
          </a:p>
          <a:p>
            <a:pPr marL="342900" indent="-342900" defTabSz="457200">
              <a:spcBef>
                <a:spcPts val="1000"/>
              </a:spcBef>
              <a:buClr>
                <a:schemeClr val="accent1"/>
              </a:buClr>
              <a:buSzPct val="80000"/>
              <a:buFont typeface="Arial" charset="2"/>
              <a:buChar char="•"/>
            </a:pPr>
            <a:r>
              <a:rPr lang="en-US" sz="2400">
                <a:latin typeface="Kristen ITC" panose="03050502040202030202" pitchFamily="66" charset="0"/>
                <a:ea typeface="+mj-ea"/>
                <a:cs typeface="+mj-cs"/>
              </a:rPr>
              <a:t> </a:t>
            </a:r>
            <a:r>
              <a:rPr lang="en-US" sz="2400" u="sng">
                <a:latin typeface="Kristen ITC" panose="03050502040202030202" pitchFamily="66" charset="0"/>
                <a:ea typeface="+mj-ea"/>
                <a:cs typeface="+mj-cs"/>
              </a:rPr>
              <a:t>A requirement for every shift</a:t>
            </a:r>
            <a:endParaRPr lang="en-US" sz="2400">
              <a:latin typeface="Kristen ITC" panose="03050502040202030202" pitchFamily="66" charset="0"/>
              <a:ea typeface="+mj-ea"/>
              <a:cs typeface="+mj-cs"/>
            </a:endParaRPr>
          </a:p>
          <a:p>
            <a:pPr marL="342900" indent="-342900" defTabSz="457200">
              <a:spcBef>
                <a:spcPts val="1000"/>
              </a:spcBef>
              <a:buClr>
                <a:schemeClr val="accent1"/>
              </a:buClr>
              <a:buSzPct val="80000"/>
              <a:buFont typeface="Arial" charset="2"/>
              <a:buChar char="•"/>
            </a:pPr>
            <a:r>
              <a:rPr lang="en-US" sz="2400">
                <a:latin typeface="Kristen ITC" panose="03050502040202030202" pitchFamily="66" charset="0"/>
                <a:ea typeface="+mj-ea"/>
                <a:cs typeface="+mj-cs"/>
              </a:rPr>
              <a:t>Only have 72 hours after shift to complete document!!</a:t>
            </a:r>
          </a:p>
          <a:p>
            <a:pPr marL="342900" indent="-342900" defTabSz="457200">
              <a:spcBef>
                <a:spcPts val="1000"/>
              </a:spcBef>
              <a:buClr>
                <a:schemeClr val="accent1"/>
              </a:buClr>
              <a:buSzPct val="80000"/>
              <a:buFont typeface="Arial" charset="2"/>
              <a:buChar char="•"/>
            </a:pPr>
            <a:r>
              <a:rPr lang="en-US" sz="2400">
                <a:latin typeface="Kristen ITC" panose="03050502040202030202" pitchFamily="66" charset="0"/>
                <a:ea typeface="+mj-ea"/>
                <a:cs typeface="+mj-cs"/>
              </a:rPr>
              <a:t>Ideally needs to be completed before leaving shift (tablets, laptops)</a:t>
            </a:r>
          </a:p>
        </p:txBody>
      </p:sp>
      <p:pic>
        <p:nvPicPr>
          <p:cNvPr id="2" name="Picture 1" descr="A picture containing drawing&#10;&#10;Description generated with very high confidence">
            <a:extLst>
              <a:ext uri="{FF2B5EF4-FFF2-40B4-BE49-F238E27FC236}">
                <a16:creationId xmlns:a16="http://schemas.microsoft.com/office/drawing/2014/main" id="{8F6EE597-A0C7-4011-823B-64B4564454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607" r="-2" b="805"/>
          <a:stretch/>
        </p:blipFill>
        <p:spPr>
          <a:xfrm>
            <a:off x="10756319" y="6143265"/>
            <a:ext cx="1337893" cy="636243"/>
          </a:xfrm>
          <a:prstGeom prst="rect">
            <a:avLst/>
          </a:prstGeom>
        </p:spPr>
      </p:pic>
      <p:sp>
        <p:nvSpPr>
          <p:cNvPr id="3" name="TextBox 2">
            <a:extLst>
              <a:ext uri="{FF2B5EF4-FFF2-40B4-BE49-F238E27FC236}">
                <a16:creationId xmlns:a16="http://schemas.microsoft.com/office/drawing/2014/main" id="{22DADECA-79F4-4581-9CB0-47B9DAB73D79}"/>
              </a:ext>
            </a:extLst>
          </p:cNvPr>
          <p:cNvSpPr txBox="1"/>
          <p:nvPr/>
        </p:nvSpPr>
        <p:spPr>
          <a:xfrm>
            <a:off x="1583193" y="974824"/>
            <a:ext cx="617220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a:latin typeface="Kristen ITC" panose="03050502040202030202" pitchFamily="66" charset="0"/>
              </a:rPr>
              <a:t>Daily Progress Notes</a:t>
            </a:r>
          </a:p>
        </p:txBody>
      </p:sp>
      <p:sp>
        <p:nvSpPr>
          <p:cNvPr id="4" name="Rectangle: Rounded Corners 3">
            <a:extLst>
              <a:ext uri="{FF2B5EF4-FFF2-40B4-BE49-F238E27FC236}">
                <a16:creationId xmlns:a16="http://schemas.microsoft.com/office/drawing/2014/main" id="{30B40C95-C916-457A-BCBD-628D26278EE9}"/>
              </a:ext>
            </a:extLst>
          </p:cNvPr>
          <p:cNvSpPr/>
          <p:nvPr/>
        </p:nvSpPr>
        <p:spPr>
          <a:xfrm>
            <a:off x="9386245" y="1504154"/>
            <a:ext cx="1477535" cy="1412486"/>
          </a:xfrm>
          <a:prstGeom prst="roundRect">
            <a:avLst/>
          </a:prstGeom>
          <a:solidFill>
            <a:srgbClr val="0070C0"/>
          </a:solidFill>
          <a:ln>
            <a:solidFill>
              <a:srgbClr val="4472C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rgbClr val="FFFFFF"/>
                </a:solidFill>
                <a:latin typeface="Kristen ITC" panose="03050502040202030202" pitchFamily="66" charset="0"/>
              </a:rPr>
              <a:t>Must be accurate</a:t>
            </a:r>
          </a:p>
        </p:txBody>
      </p:sp>
      <p:sp>
        <p:nvSpPr>
          <p:cNvPr id="5" name="Rectangle: Rounded Corners 4">
            <a:extLst>
              <a:ext uri="{FF2B5EF4-FFF2-40B4-BE49-F238E27FC236}">
                <a16:creationId xmlns:a16="http://schemas.microsoft.com/office/drawing/2014/main" id="{03845DD3-E560-4DFD-A327-681E3D346D05}"/>
              </a:ext>
            </a:extLst>
          </p:cNvPr>
          <p:cNvSpPr/>
          <p:nvPr/>
        </p:nvSpPr>
        <p:spPr>
          <a:xfrm>
            <a:off x="8391262" y="3615088"/>
            <a:ext cx="1477534" cy="1440364"/>
          </a:xfrm>
          <a:prstGeom prst="roundRect">
            <a:avLst/>
          </a:prstGeom>
          <a:solidFill>
            <a:srgbClr val="0070C0"/>
          </a:solidFill>
          <a:ln>
            <a:solidFill>
              <a:srgbClr val="4472C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rgbClr val="FFFFFF"/>
                </a:solidFill>
                <a:latin typeface="Kristen ITC" panose="03050502040202030202" pitchFamily="66" charset="0"/>
              </a:rPr>
              <a:t>NO BLANKS!</a:t>
            </a:r>
          </a:p>
        </p:txBody>
      </p:sp>
    </p:spTree>
    <p:extLst>
      <p:ext uri="{BB962C8B-B14F-4D97-AF65-F5344CB8AC3E}">
        <p14:creationId xmlns:p14="http://schemas.microsoft.com/office/powerpoint/2010/main" val="3438524281"/>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50C28-E68D-44CA-950D-62BD1A5AA4F8}"/>
              </a:ext>
            </a:extLst>
          </p:cNvPr>
          <p:cNvSpPr>
            <a:spLocks noGrp="1"/>
          </p:cNvSpPr>
          <p:nvPr>
            <p:ph type="title"/>
          </p:nvPr>
        </p:nvSpPr>
        <p:spPr>
          <a:xfrm>
            <a:off x="648930" y="629267"/>
            <a:ext cx="9252154" cy="1016654"/>
          </a:xfrm>
        </p:spPr>
        <p:txBody>
          <a:bodyPr vert="horz" lIns="91440" tIns="45720" rIns="91440" bIns="45720" rtlCol="0" anchor="t">
            <a:normAutofit/>
          </a:bodyPr>
          <a:lstStyle/>
          <a:p>
            <a:r>
              <a:rPr lang="en-US" sz="4200" b="1" i="0" kern="1200">
                <a:latin typeface="Kristen ITC" panose="03050502040202030202" pitchFamily="66" charset="0"/>
              </a:rPr>
              <a:t>What's on a DPN?</a:t>
            </a:r>
          </a:p>
        </p:txBody>
      </p:sp>
      <p:sp>
        <p:nvSpPr>
          <p:cNvPr id="8" name="Content Placeholder 7">
            <a:extLst>
              <a:ext uri="{FF2B5EF4-FFF2-40B4-BE49-F238E27FC236}">
                <a16:creationId xmlns:a16="http://schemas.microsoft.com/office/drawing/2014/main" id="{D31C9E26-1EF2-41A2-BE69-3C7D94A00798}"/>
              </a:ext>
            </a:extLst>
          </p:cNvPr>
          <p:cNvSpPr>
            <a:spLocks noGrp="1"/>
          </p:cNvSpPr>
          <p:nvPr>
            <p:ph sz="quarter" idx="4"/>
          </p:nvPr>
        </p:nvSpPr>
        <p:spPr>
          <a:xfrm>
            <a:off x="429581" y="1645921"/>
            <a:ext cx="7950696" cy="5042041"/>
          </a:xfrm>
        </p:spPr>
        <p:txBody>
          <a:bodyPr vert="horz" lIns="91440" tIns="45720" rIns="91440" bIns="45720" rtlCol="0" anchor="ctr">
            <a:noAutofit/>
          </a:bodyPr>
          <a:lstStyle/>
          <a:p>
            <a:pPr marL="0" indent="0">
              <a:lnSpc>
                <a:spcPct val="90000"/>
              </a:lnSpc>
              <a:buNone/>
            </a:pPr>
            <a:r>
              <a:rPr lang="en-US" sz="1500">
                <a:latin typeface="Kristen ITC" panose="03050502040202030202" pitchFamily="66" charset="0"/>
              </a:rPr>
              <a:t>Not all DPNs are made equally. Each is designed based on the client’s BSP and ISP. Here is some information that may be included on a DPN:</a:t>
            </a:r>
          </a:p>
          <a:p>
            <a:pPr>
              <a:lnSpc>
                <a:spcPct val="90000"/>
              </a:lnSpc>
            </a:pPr>
            <a:r>
              <a:rPr lang="en-US" sz="1500">
                <a:latin typeface="Kristen ITC" panose="03050502040202030202" pitchFamily="66" charset="0"/>
              </a:rPr>
              <a:t>Progress made towards outcomes</a:t>
            </a:r>
          </a:p>
          <a:p>
            <a:pPr>
              <a:lnSpc>
                <a:spcPct val="90000"/>
              </a:lnSpc>
            </a:pPr>
            <a:r>
              <a:rPr lang="en-US" sz="1500">
                <a:latin typeface="Kristen ITC" panose="03050502040202030202" pitchFamily="66" charset="0"/>
              </a:rPr>
              <a:t>Any doctor’s appointments attended</a:t>
            </a:r>
          </a:p>
          <a:p>
            <a:pPr>
              <a:lnSpc>
                <a:spcPct val="90000"/>
              </a:lnSpc>
            </a:pPr>
            <a:r>
              <a:rPr lang="en-US" sz="1500">
                <a:latin typeface="Kristen ITC" panose="03050502040202030202" pitchFamily="66" charset="0"/>
              </a:rPr>
              <a:t>Any medications that have been given</a:t>
            </a:r>
          </a:p>
          <a:p>
            <a:pPr>
              <a:lnSpc>
                <a:spcPct val="90000"/>
              </a:lnSpc>
            </a:pPr>
            <a:r>
              <a:rPr lang="en-US" sz="1500">
                <a:latin typeface="Kristen ITC" panose="03050502040202030202" pitchFamily="66" charset="0"/>
              </a:rPr>
              <a:t>Any new medical information specific to the client (i.e. illness, new medication order, etc.)</a:t>
            </a:r>
          </a:p>
          <a:p>
            <a:pPr>
              <a:lnSpc>
                <a:spcPct val="90000"/>
              </a:lnSpc>
            </a:pPr>
            <a:r>
              <a:rPr lang="en-US" sz="1500">
                <a:latin typeface="Kristen ITC" panose="03050502040202030202" pitchFamily="66" charset="0"/>
              </a:rPr>
              <a:t>Any visitors to the home</a:t>
            </a:r>
          </a:p>
          <a:p>
            <a:pPr>
              <a:lnSpc>
                <a:spcPct val="90000"/>
              </a:lnSpc>
            </a:pPr>
            <a:r>
              <a:rPr lang="en-US" sz="1500">
                <a:latin typeface="Kristen ITC" panose="03050502040202030202" pitchFamily="66" charset="0"/>
              </a:rPr>
              <a:t>Any pertinent phone conversations</a:t>
            </a:r>
          </a:p>
          <a:p>
            <a:pPr>
              <a:lnSpc>
                <a:spcPct val="90000"/>
              </a:lnSpc>
            </a:pPr>
            <a:r>
              <a:rPr lang="en-US" sz="1500">
                <a:latin typeface="Kristen ITC" panose="03050502040202030202" pitchFamily="66" charset="0"/>
              </a:rPr>
              <a:t>Any unusual incidents/Emergency situations</a:t>
            </a:r>
          </a:p>
          <a:p>
            <a:pPr>
              <a:lnSpc>
                <a:spcPct val="90000"/>
              </a:lnSpc>
            </a:pPr>
            <a:r>
              <a:rPr lang="en-US" sz="1500">
                <a:latin typeface="Kristen ITC" panose="03050502040202030202" pitchFamily="66" charset="0"/>
              </a:rPr>
              <a:t>Behavior incidents</a:t>
            </a:r>
          </a:p>
          <a:p>
            <a:pPr>
              <a:lnSpc>
                <a:spcPct val="90000"/>
              </a:lnSpc>
            </a:pPr>
            <a:r>
              <a:rPr lang="en-US" sz="1500">
                <a:latin typeface="Kristen ITC" panose="03050502040202030202" pitchFamily="66" charset="0"/>
              </a:rPr>
              <a:t>The emergence of any new behavior concerns</a:t>
            </a:r>
          </a:p>
          <a:p>
            <a:pPr>
              <a:lnSpc>
                <a:spcPct val="90000"/>
              </a:lnSpc>
            </a:pPr>
            <a:r>
              <a:rPr lang="en-US" sz="1500">
                <a:latin typeface="Kristen ITC" panose="03050502040202030202" pitchFamily="66" charset="0"/>
              </a:rPr>
              <a:t>Community outings</a:t>
            </a:r>
          </a:p>
          <a:p>
            <a:pPr>
              <a:lnSpc>
                <a:spcPct val="90000"/>
              </a:lnSpc>
            </a:pPr>
            <a:r>
              <a:rPr lang="en-US" sz="1500">
                <a:latin typeface="Kristen ITC" panose="03050502040202030202" pitchFamily="66" charset="0"/>
              </a:rPr>
              <a:t>Any new skills that have been mastered </a:t>
            </a:r>
          </a:p>
          <a:p>
            <a:pPr>
              <a:lnSpc>
                <a:spcPct val="90000"/>
              </a:lnSpc>
            </a:pPr>
            <a:endParaRPr lang="en-US" sz="1500">
              <a:latin typeface="Kristen ITC" panose="03050502040202030202" pitchFamily="66" charset="0"/>
            </a:endParaRPr>
          </a:p>
        </p:txBody>
      </p:sp>
      <p:pic>
        <p:nvPicPr>
          <p:cNvPr id="13" name="Picture 13" descr="A group of people posing for the camera&#10;&#10;Description automatically generated">
            <a:extLst>
              <a:ext uri="{FF2B5EF4-FFF2-40B4-BE49-F238E27FC236}">
                <a16:creationId xmlns:a16="http://schemas.microsoft.com/office/drawing/2014/main" id="{14E951D0-2CBC-4497-8D58-513408AFE580}"/>
              </a:ext>
            </a:extLst>
          </p:cNvPr>
          <p:cNvPicPr>
            <a:picLocks noChangeAspect="1"/>
          </p:cNvPicPr>
          <p:nvPr/>
        </p:nvPicPr>
        <p:blipFill rotWithShape="1">
          <a:blip r:embed="rId3"/>
          <a:srcRect l="7090" r="28241" b="3"/>
          <a:stretch/>
        </p:blipFill>
        <p:spPr>
          <a:xfrm>
            <a:off x="8247228" y="2335932"/>
            <a:ext cx="3157681" cy="36620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2209800" y="3052354"/>
            <a:ext cx="3962400" cy="369332"/>
          </a:xfrm>
          <a:prstGeom prst="rect">
            <a:avLst/>
          </a:prstGeom>
        </p:spPr>
        <p:txBody>
          <a:bodyPr wrap="square" anchor="t">
            <a:spAutoFit/>
          </a:bodyPr>
          <a:lstStyle/>
          <a:p>
            <a:pPr marL="285750" indent="-285750">
              <a:buFont typeface="Arial" panose="020B0604020202020204" pitchFamily="34" charset="0"/>
              <a:buChar char="•"/>
            </a:pPr>
            <a:endParaRPr lang="en-US" sz="1800"/>
          </a:p>
        </p:txBody>
      </p:sp>
      <p:sp>
        <p:nvSpPr>
          <p:cNvPr id="5" name="Rectangle 4"/>
          <p:cNvSpPr/>
          <p:nvPr/>
        </p:nvSpPr>
        <p:spPr>
          <a:xfrm>
            <a:off x="6172200" y="3053477"/>
            <a:ext cx="4150056" cy="369332"/>
          </a:xfrm>
          <a:prstGeom prst="rect">
            <a:avLst/>
          </a:prstGeom>
        </p:spPr>
        <p:txBody>
          <a:bodyPr wrap="square" anchor="t">
            <a:spAutoFit/>
          </a:bodyPr>
          <a:lstStyle/>
          <a:p>
            <a:pPr marL="285750" indent="-285750">
              <a:buFont typeface="Arial" panose="020B0604020202020204" pitchFamily="34" charset="0"/>
              <a:buChar char="•"/>
            </a:pPr>
            <a:endParaRPr lang="en-US" sz="1800"/>
          </a:p>
        </p:txBody>
      </p:sp>
      <p:pic>
        <p:nvPicPr>
          <p:cNvPr id="6" name="Picture 5" descr="A picture containing drawing&#10;&#10;Description generated with very high confidence">
            <a:extLst>
              <a:ext uri="{FF2B5EF4-FFF2-40B4-BE49-F238E27FC236}">
                <a16:creationId xmlns:a16="http://schemas.microsoft.com/office/drawing/2014/main" id="{7D699266-60AC-47F1-BB69-81A0E310DBD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607" r="-2" b="805"/>
          <a:stretch/>
        </p:blipFill>
        <p:spPr>
          <a:xfrm>
            <a:off x="10744596" y="6154988"/>
            <a:ext cx="1337893" cy="636243"/>
          </a:xfrm>
          <a:prstGeom prst="rect">
            <a:avLst/>
          </a:prstGeom>
        </p:spPr>
      </p:pic>
    </p:spTree>
    <p:extLst>
      <p:ext uri="{BB962C8B-B14F-4D97-AF65-F5344CB8AC3E}">
        <p14:creationId xmlns:p14="http://schemas.microsoft.com/office/powerpoint/2010/main" val="358936476"/>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2DBBCE5-4523-4FB8-9DE1-ABD6E96E5DDC}"/>
              </a:ext>
            </a:extLst>
          </p:cNvPr>
          <p:cNvSpPr>
            <a:spLocks noGrp="1"/>
          </p:cNvSpPr>
          <p:nvPr>
            <p:ph type="title"/>
          </p:nvPr>
        </p:nvSpPr>
        <p:spPr>
          <a:xfrm>
            <a:off x="648889" y="965926"/>
            <a:ext cx="9906661" cy="1400920"/>
          </a:xfrm>
        </p:spPr>
        <p:txBody>
          <a:bodyPr anchor="ctr">
            <a:normAutofit/>
          </a:bodyPr>
          <a:lstStyle/>
          <a:p>
            <a:r>
              <a:rPr lang="en-US" b="1">
                <a:latin typeface="Kristen ITC" panose="03050502040202030202" pitchFamily="66" charset="0"/>
              </a:rPr>
              <a:t>Time Outs        &amp;        Restraints</a:t>
            </a:r>
          </a:p>
        </p:txBody>
      </p:sp>
      <p:sp>
        <p:nvSpPr>
          <p:cNvPr id="15" name="Content Placeholder 14">
            <a:extLst>
              <a:ext uri="{FF2B5EF4-FFF2-40B4-BE49-F238E27FC236}">
                <a16:creationId xmlns:a16="http://schemas.microsoft.com/office/drawing/2014/main" id="{11285E67-5AF6-4204-B15E-53DF728E74D3}"/>
              </a:ext>
            </a:extLst>
          </p:cNvPr>
          <p:cNvSpPr>
            <a:spLocks noGrp="1"/>
          </p:cNvSpPr>
          <p:nvPr>
            <p:ph idx="1"/>
          </p:nvPr>
        </p:nvSpPr>
        <p:spPr>
          <a:xfrm>
            <a:off x="954629" y="2744935"/>
            <a:ext cx="3398810" cy="3484879"/>
          </a:xfrm>
        </p:spPr>
        <p:txBody>
          <a:bodyPr vert="horz" lIns="91440" tIns="45720" rIns="91440" bIns="45720" rtlCol="0" anchor="t">
            <a:normAutofit/>
          </a:bodyPr>
          <a:lstStyle/>
          <a:p>
            <a:pPr>
              <a:buFont typeface="Wingdings" charset="2"/>
              <a:buChar char="§"/>
            </a:pPr>
            <a:r>
              <a:rPr lang="en-US">
                <a:latin typeface="Kristen ITC" panose="03050502040202030202" pitchFamily="66" charset="0"/>
              </a:rPr>
              <a:t>Cannot be used as punishment</a:t>
            </a:r>
          </a:p>
          <a:p>
            <a:pPr>
              <a:buFont typeface="Wingdings" charset="2"/>
              <a:buChar char="§"/>
            </a:pPr>
            <a:endParaRPr lang="en-US">
              <a:latin typeface="Kristen ITC" panose="03050502040202030202" pitchFamily="66" charset="0"/>
            </a:endParaRPr>
          </a:p>
          <a:p>
            <a:pPr>
              <a:buFont typeface="Wingdings" charset="2"/>
              <a:buChar char="§"/>
            </a:pPr>
            <a:r>
              <a:rPr lang="en-US">
                <a:latin typeface="Kristen ITC" panose="03050502040202030202" pitchFamily="66" charset="0"/>
              </a:rPr>
              <a:t>Must be the choice of the client</a:t>
            </a:r>
          </a:p>
          <a:p>
            <a:pPr>
              <a:buFont typeface="Wingdings" charset="2"/>
              <a:buChar char="§"/>
            </a:pPr>
            <a:endParaRPr lang="en-US">
              <a:latin typeface="Kristen ITC" panose="03050502040202030202" pitchFamily="66" charset="0"/>
            </a:endParaRPr>
          </a:p>
          <a:p>
            <a:pPr>
              <a:buFont typeface="Wingdings" charset="2"/>
              <a:buChar char="§"/>
            </a:pPr>
            <a:r>
              <a:rPr lang="en-US">
                <a:latin typeface="Kristen ITC" panose="03050502040202030202" pitchFamily="66" charset="0"/>
              </a:rPr>
              <a:t>Time Out = NO</a:t>
            </a:r>
          </a:p>
          <a:p>
            <a:pPr>
              <a:buFont typeface="Wingdings" charset="2"/>
              <a:buChar char="§"/>
            </a:pPr>
            <a:r>
              <a:rPr lang="en-US">
                <a:latin typeface="Kristen ITC" panose="03050502040202030202" pitchFamily="66" charset="0"/>
              </a:rPr>
              <a:t>Break = YES</a:t>
            </a:r>
          </a:p>
        </p:txBody>
      </p:sp>
      <p:pic>
        <p:nvPicPr>
          <p:cNvPr id="4" name="Picture 3" descr="A picture containing drawing&#10;&#10;Description generated with very high confidence">
            <a:extLst>
              <a:ext uri="{FF2B5EF4-FFF2-40B4-BE49-F238E27FC236}">
                <a16:creationId xmlns:a16="http://schemas.microsoft.com/office/drawing/2014/main" id="{A9F9986A-A4A9-44E6-8FD9-777EF30093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607" r="-2" b="805"/>
          <a:stretch/>
        </p:blipFill>
        <p:spPr>
          <a:xfrm>
            <a:off x="10744596" y="6119819"/>
            <a:ext cx="1337893" cy="636243"/>
          </a:xfrm>
          <a:prstGeom prst="rect">
            <a:avLst/>
          </a:prstGeom>
        </p:spPr>
      </p:pic>
      <p:sp>
        <p:nvSpPr>
          <p:cNvPr id="20" name="TextBox 19">
            <a:extLst>
              <a:ext uri="{FF2B5EF4-FFF2-40B4-BE49-F238E27FC236}">
                <a16:creationId xmlns:a16="http://schemas.microsoft.com/office/drawing/2014/main" id="{1CC20AF3-222E-4945-BBC6-4C569D0EAE8B}"/>
              </a:ext>
            </a:extLst>
          </p:cNvPr>
          <p:cNvSpPr txBox="1"/>
          <p:nvPr/>
        </p:nvSpPr>
        <p:spPr>
          <a:xfrm>
            <a:off x="7038581" y="2943594"/>
            <a:ext cx="274320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
            </a:pPr>
            <a:r>
              <a:rPr lang="en-US" sz="2000">
                <a:latin typeface="Kristen ITC"/>
              </a:rPr>
              <a:t>Mandt</a:t>
            </a:r>
            <a:endParaRPr lang="en-US" sz="2000">
              <a:latin typeface="Kristen ITC" panose="03050502040202030202" pitchFamily="66" charset="0"/>
            </a:endParaRPr>
          </a:p>
          <a:p>
            <a:pPr marL="285750" indent="-285750" algn="l">
              <a:buFont typeface="Wingdings"/>
              <a:buChar char="§"/>
            </a:pPr>
            <a:endParaRPr lang="en-US" sz="2000">
              <a:latin typeface="Kristen ITC" panose="03050502040202030202" pitchFamily="66" charset="0"/>
            </a:endParaRPr>
          </a:p>
          <a:p>
            <a:pPr marL="285750" indent="-285750">
              <a:buFont typeface="Wingdings"/>
              <a:buChar char="§"/>
            </a:pPr>
            <a:endParaRPr lang="en-US" sz="2000">
              <a:latin typeface="Kristen ITC" panose="03050502040202030202" pitchFamily="66" charset="0"/>
            </a:endParaRPr>
          </a:p>
          <a:p>
            <a:pPr marL="285750" indent="-285750">
              <a:buFont typeface="Wingdings"/>
              <a:buChar char="§"/>
            </a:pPr>
            <a:endParaRPr lang="en-US" sz="2000">
              <a:latin typeface="Kristen ITC" panose="03050502040202030202" pitchFamily="66" charset="0"/>
            </a:endParaRPr>
          </a:p>
          <a:p>
            <a:pPr marL="285750" indent="-285750">
              <a:buFont typeface="Wingdings"/>
              <a:buChar char="§"/>
            </a:pPr>
            <a:r>
              <a:rPr lang="en-US" sz="2000">
                <a:latin typeface="Kristen ITC" panose="03050502040202030202" pitchFamily="66" charset="0"/>
              </a:rPr>
              <a:t>Last Resort</a:t>
            </a:r>
          </a:p>
          <a:p>
            <a:pPr marL="285750" indent="-285750">
              <a:buFont typeface="Wingdings"/>
              <a:buChar char="§"/>
            </a:pPr>
            <a:endParaRPr lang="en-US" sz="2000">
              <a:latin typeface="Kristen ITC" panose="03050502040202030202" pitchFamily="66" charset="0"/>
            </a:endParaRPr>
          </a:p>
          <a:p>
            <a:pPr marL="285750" indent="-285750">
              <a:buFont typeface="Wingdings"/>
              <a:buChar char="§"/>
            </a:pPr>
            <a:endParaRPr lang="en-US" sz="2000">
              <a:latin typeface="Kristen ITC" panose="03050502040202030202" pitchFamily="66" charset="0"/>
            </a:endParaRPr>
          </a:p>
          <a:p>
            <a:pPr marL="285750" indent="-285750">
              <a:buFont typeface="Wingdings"/>
              <a:buChar char="§"/>
            </a:pPr>
            <a:r>
              <a:rPr lang="en-US" sz="2000">
                <a:latin typeface="Kristen ITC" panose="03050502040202030202" pitchFamily="66" charset="0"/>
              </a:rPr>
              <a:t>Keep you and your clients safe</a:t>
            </a:r>
          </a:p>
        </p:txBody>
      </p:sp>
      <p:pic>
        <p:nvPicPr>
          <p:cNvPr id="22" name="Picture 22" descr="A picture containing person, person, window, young&#10;&#10;Description automatically generated">
            <a:extLst>
              <a:ext uri="{FF2B5EF4-FFF2-40B4-BE49-F238E27FC236}">
                <a16:creationId xmlns:a16="http://schemas.microsoft.com/office/drawing/2014/main" id="{BB7D21BA-BD48-4DFA-9693-E68536F00BBE}"/>
              </a:ext>
            </a:extLst>
          </p:cNvPr>
          <p:cNvPicPr>
            <a:picLocks noChangeAspect="1"/>
          </p:cNvPicPr>
          <p:nvPr/>
        </p:nvPicPr>
        <p:blipFill>
          <a:blip r:embed="rId4"/>
          <a:stretch>
            <a:fillRect/>
          </a:stretch>
        </p:blipFill>
        <p:spPr>
          <a:xfrm>
            <a:off x="3637156" y="4491154"/>
            <a:ext cx="2455126" cy="1815790"/>
          </a:xfrm>
          <a:prstGeom prst="rect">
            <a:avLst/>
          </a:prstGeom>
        </p:spPr>
      </p:pic>
      <p:pic>
        <p:nvPicPr>
          <p:cNvPr id="2" name="Picture 2" descr="A picture containing text&#10;&#10;Description automatically generated">
            <a:extLst>
              <a:ext uri="{FF2B5EF4-FFF2-40B4-BE49-F238E27FC236}">
                <a16:creationId xmlns:a16="http://schemas.microsoft.com/office/drawing/2014/main" id="{9EC15BE6-B737-8F54-6CF6-FA221332E3DE}"/>
              </a:ext>
            </a:extLst>
          </p:cNvPr>
          <p:cNvPicPr>
            <a:picLocks noChangeAspect="1"/>
          </p:cNvPicPr>
          <p:nvPr/>
        </p:nvPicPr>
        <p:blipFill>
          <a:blip r:embed="rId5"/>
          <a:stretch>
            <a:fillRect/>
          </a:stretch>
        </p:blipFill>
        <p:spPr>
          <a:xfrm>
            <a:off x="8563155" y="2630337"/>
            <a:ext cx="2139351" cy="1511061"/>
          </a:xfrm>
          <a:prstGeom prst="rect">
            <a:avLst/>
          </a:prstGeom>
        </p:spPr>
      </p:pic>
    </p:spTree>
    <p:extLst>
      <p:ext uri="{BB962C8B-B14F-4D97-AF65-F5344CB8AC3E}">
        <p14:creationId xmlns:p14="http://schemas.microsoft.com/office/powerpoint/2010/main" val="303123579"/>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4355D6-845D-4F19-96AB-D9C220F656F3}"/>
              </a:ext>
            </a:extLst>
          </p:cNvPr>
          <p:cNvSpPr txBox="1"/>
          <p:nvPr/>
        </p:nvSpPr>
        <p:spPr>
          <a:xfrm>
            <a:off x="378275" y="1645920"/>
            <a:ext cx="4353523" cy="4470821"/>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gn="r" defTabSz="457200">
              <a:spcBef>
                <a:spcPct val="0"/>
              </a:spcBef>
              <a:spcAft>
                <a:spcPts val="600"/>
              </a:spcAft>
            </a:pPr>
            <a:r>
              <a:rPr lang="en-US" sz="4200" b="1" i="0" kern="1200" cap="all">
                <a:latin typeface="Kristen ITC" panose="03050502040202030202" pitchFamily="66" charset="0"/>
                <a:ea typeface="+mj-ea"/>
                <a:cs typeface="+mj-cs"/>
              </a:rPr>
              <a:t>Behavioral Crisis Procedure</a:t>
            </a:r>
          </a:p>
        </p:txBody>
      </p:sp>
      <p:sp>
        <p:nvSpPr>
          <p:cNvPr id="6" name="TextBox 5"/>
          <p:cNvSpPr txBox="1"/>
          <p:nvPr/>
        </p:nvSpPr>
        <p:spPr>
          <a:xfrm>
            <a:off x="4988449" y="1343995"/>
            <a:ext cx="6825276" cy="4499575"/>
          </a:xfrm>
          <a:prstGeom prst="rect">
            <a:avLst/>
          </a:prstGeom>
        </p:spPr>
        <p:txBody>
          <a:bodyPr vert="horz" lIns="91440" tIns="45720" rIns="91440" bIns="45720" rtlCol="0" anchor="t">
            <a:noAutofit/>
          </a:bodyPr>
          <a:lstStyle/>
          <a:p>
            <a:pPr marL="285750" indent="-182880" defTabSz="457200">
              <a:lnSpc>
                <a:spcPct val="90000"/>
              </a:lnSpc>
              <a:spcBef>
                <a:spcPts val="1000"/>
              </a:spcBef>
              <a:buClr>
                <a:schemeClr val="bg2">
                  <a:lumMod val="40000"/>
                  <a:lumOff val="60000"/>
                </a:schemeClr>
              </a:buClr>
              <a:buSzPct val="80000"/>
              <a:buFont typeface="Wingdings 3" charset="2"/>
              <a:buChar char=""/>
            </a:pPr>
            <a:r>
              <a:rPr lang="en-US">
                <a:latin typeface="Kristen ITC" panose="03050502040202030202" pitchFamily="66" charset="0"/>
                <a:ea typeface="+mj-ea"/>
                <a:cs typeface="+mj-cs"/>
              </a:rPr>
              <a:t>In the event that a behavior crisis or injury to staff occurs during a shift, the staff is/are not to leave the home prior to the following procedure:</a:t>
            </a:r>
          </a:p>
          <a:p>
            <a:pPr marL="742950" lvl="1" indent="-182880" defTabSz="457200">
              <a:lnSpc>
                <a:spcPct val="90000"/>
              </a:lnSpc>
              <a:spcBef>
                <a:spcPts val="1000"/>
              </a:spcBef>
              <a:buClr>
                <a:schemeClr val="bg2">
                  <a:lumMod val="40000"/>
                  <a:lumOff val="60000"/>
                </a:schemeClr>
              </a:buClr>
              <a:buSzPct val="80000"/>
              <a:buFont typeface="Wingdings 3" charset="2"/>
              <a:buChar char=""/>
            </a:pPr>
            <a:r>
              <a:rPr lang="en-US">
                <a:latin typeface="Kristen ITC" panose="03050502040202030202" pitchFamily="66" charset="0"/>
                <a:ea typeface="+mj-ea"/>
                <a:cs typeface="+mj-cs"/>
              </a:rPr>
              <a:t>The team’s Manager and/or BA has been contacted</a:t>
            </a:r>
          </a:p>
          <a:p>
            <a:pPr marL="742950" lvl="1" indent="-182880" defTabSz="457200">
              <a:lnSpc>
                <a:spcPct val="90000"/>
              </a:lnSpc>
              <a:spcBef>
                <a:spcPts val="1000"/>
              </a:spcBef>
              <a:buClr>
                <a:schemeClr val="bg2">
                  <a:lumMod val="40000"/>
                  <a:lumOff val="60000"/>
                </a:schemeClr>
              </a:buClr>
              <a:buSzPct val="80000"/>
              <a:buFont typeface="Wingdings 3" charset="2"/>
              <a:buChar char=""/>
            </a:pPr>
            <a:r>
              <a:rPr lang="en-US">
                <a:latin typeface="Kristen ITC" panose="03050502040202030202" pitchFamily="66" charset="0"/>
                <a:ea typeface="+mj-ea"/>
                <a:cs typeface="+mj-cs"/>
              </a:rPr>
              <a:t>The Incident Report has been filled out on </a:t>
            </a:r>
            <a:r>
              <a:rPr lang="en-US" err="1">
                <a:latin typeface="Kristen ITC" panose="03050502040202030202" pitchFamily="66" charset="0"/>
                <a:ea typeface="+mj-ea"/>
                <a:cs typeface="+mj-cs"/>
              </a:rPr>
              <a:t>SetWorks</a:t>
            </a:r>
            <a:endParaRPr lang="en-US">
              <a:latin typeface="Kristen ITC" panose="03050502040202030202" pitchFamily="66" charset="0"/>
              <a:ea typeface="+mj-ea"/>
              <a:cs typeface="+mj-cs"/>
            </a:endParaRPr>
          </a:p>
          <a:p>
            <a:pPr marL="742950" lvl="1" indent="-182880" defTabSz="457200">
              <a:lnSpc>
                <a:spcPct val="90000"/>
              </a:lnSpc>
              <a:spcBef>
                <a:spcPts val="1000"/>
              </a:spcBef>
              <a:buClr>
                <a:schemeClr val="bg2">
                  <a:lumMod val="40000"/>
                  <a:lumOff val="60000"/>
                </a:schemeClr>
              </a:buClr>
              <a:buSzPct val="80000"/>
              <a:buFont typeface="Wingdings 3" charset="2"/>
              <a:buChar char=""/>
            </a:pPr>
            <a:r>
              <a:rPr lang="en-US">
                <a:latin typeface="Kristen ITC" panose="03050502040202030202" pitchFamily="66" charset="0"/>
                <a:ea typeface="+mj-ea"/>
                <a:cs typeface="+mj-cs"/>
              </a:rPr>
              <a:t>The situation has de-escalated</a:t>
            </a:r>
          </a:p>
          <a:p>
            <a:pPr marL="742950" lvl="1" indent="-182880" defTabSz="457200">
              <a:lnSpc>
                <a:spcPct val="90000"/>
              </a:lnSpc>
              <a:spcBef>
                <a:spcPts val="1000"/>
              </a:spcBef>
              <a:buClr>
                <a:schemeClr val="bg2">
                  <a:lumMod val="40000"/>
                  <a:lumOff val="60000"/>
                </a:schemeClr>
              </a:buClr>
              <a:buSzPct val="80000"/>
              <a:buFont typeface="Wingdings 3" charset="2"/>
              <a:buChar char=""/>
            </a:pPr>
            <a:r>
              <a:rPr lang="en-US">
                <a:latin typeface="Kristen ITC" panose="03050502040202030202" pitchFamily="66" charset="0"/>
                <a:ea typeface="+mj-ea"/>
                <a:cs typeface="+mj-cs"/>
              </a:rPr>
              <a:t>A supervisor gives permission to leave</a:t>
            </a:r>
          </a:p>
          <a:p>
            <a:pPr marL="742950" lvl="1" indent="-182880" defTabSz="457200">
              <a:lnSpc>
                <a:spcPct val="90000"/>
              </a:lnSpc>
              <a:spcBef>
                <a:spcPts val="1000"/>
              </a:spcBef>
              <a:buClr>
                <a:schemeClr val="bg2">
                  <a:lumMod val="40000"/>
                  <a:lumOff val="60000"/>
                </a:schemeClr>
              </a:buClr>
              <a:buSzPct val="80000"/>
              <a:buFont typeface="Wingdings 3" charset="2"/>
              <a:buChar char=""/>
            </a:pPr>
            <a:endParaRPr lang="en-US">
              <a:latin typeface="Kristen ITC" panose="03050502040202030202" pitchFamily="66" charset="0"/>
              <a:ea typeface="+mj-ea"/>
              <a:cs typeface="+mj-cs"/>
            </a:endParaRPr>
          </a:p>
          <a:p>
            <a:pPr marL="285750" indent="-182880" defTabSz="457200">
              <a:lnSpc>
                <a:spcPct val="90000"/>
              </a:lnSpc>
              <a:spcBef>
                <a:spcPts val="1000"/>
              </a:spcBef>
              <a:buClr>
                <a:schemeClr val="bg2">
                  <a:lumMod val="40000"/>
                  <a:lumOff val="60000"/>
                </a:schemeClr>
              </a:buClr>
              <a:buSzPct val="80000"/>
              <a:buFont typeface="Wingdings 3" charset="2"/>
              <a:buChar char=""/>
            </a:pPr>
            <a:r>
              <a:rPr lang="en-US">
                <a:latin typeface="Kristen ITC" panose="03050502040202030202" pitchFamily="66" charset="0"/>
                <a:ea typeface="+mj-ea"/>
                <a:cs typeface="+mj-cs"/>
              </a:rPr>
              <a:t>If it’s near the end of your shift:</a:t>
            </a:r>
          </a:p>
          <a:p>
            <a:pPr marL="742950" lvl="1" indent="-182880" defTabSz="457200">
              <a:lnSpc>
                <a:spcPct val="90000"/>
              </a:lnSpc>
              <a:spcBef>
                <a:spcPts val="1000"/>
              </a:spcBef>
              <a:buClr>
                <a:schemeClr val="bg2">
                  <a:lumMod val="40000"/>
                  <a:lumOff val="60000"/>
                </a:schemeClr>
              </a:buClr>
              <a:buSzPct val="80000"/>
              <a:buFont typeface="Wingdings 3" charset="2"/>
              <a:buChar char=""/>
            </a:pPr>
            <a:r>
              <a:rPr lang="en-US">
                <a:latin typeface="Kristen ITC" panose="03050502040202030202" pitchFamily="66" charset="0"/>
                <a:ea typeface="+mj-ea"/>
                <a:cs typeface="+mj-cs"/>
              </a:rPr>
              <a:t>Wait until the staff relieving you has arrived</a:t>
            </a:r>
          </a:p>
          <a:p>
            <a:pPr marL="742950" lvl="1" indent="-182880" defTabSz="457200">
              <a:lnSpc>
                <a:spcPct val="90000"/>
              </a:lnSpc>
              <a:spcBef>
                <a:spcPts val="1000"/>
              </a:spcBef>
              <a:buClr>
                <a:schemeClr val="bg2">
                  <a:lumMod val="40000"/>
                  <a:lumOff val="60000"/>
                </a:schemeClr>
              </a:buClr>
              <a:buSzPct val="80000"/>
              <a:buFont typeface="Wingdings 3" charset="2"/>
              <a:buChar char=""/>
            </a:pPr>
            <a:r>
              <a:rPr lang="en-US">
                <a:latin typeface="Kristen ITC" panose="03050502040202030202" pitchFamily="66" charset="0"/>
                <a:ea typeface="+mj-ea"/>
                <a:cs typeface="+mj-cs"/>
              </a:rPr>
              <a:t>Wait for permission from a supervisor or parent (Natural Home) to leave</a:t>
            </a:r>
          </a:p>
          <a:p>
            <a:pPr lvl="1" indent="-182880" defTabSz="457200">
              <a:lnSpc>
                <a:spcPct val="90000"/>
              </a:lnSpc>
              <a:spcBef>
                <a:spcPts val="1000"/>
              </a:spcBef>
              <a:buClr>
                <a:schemeClr val="bg2">
                  <a:lumMod val="40000"/>
                  <a:lumOff val="60000"/>
                </a:schemeClr>
              </a:buClr>
              <a:buSzPct val="80000"/>
              <a:buFont typeface="Wingdings 3" charset="2"/>
              <a:buChar char=""/>
            </a:pPr>
            <a:r>
              <a:rPr lang="en-US" u="sng">
                <a:latin typeface="Kristen ITC" panose="03050502040202030202" pitchFamily="66" charset="0"/>
                <a:ea typeface="+mj-ea"/>
                <a:cs typeface="+mj-cs"/>
              </a:rPr>
              <a:t>Leaving beforehand = job abandonment and neglect</a:t>
            </a:r>
            <a:endParaRPr lang="en-US">
              <a:latin typeface="Kristen ITC" panose="03050502040202030202" pitchFamily="66" charset="0"/>
              <a:ea typeface="+mj-ea"/>
              <a:cs typeface="+mj-cs"/>
            </a:endParaRPr>
          </a:p>
        </p:txBody>
      </p:sp>
      <p:pic>
        <p:nvPicPr>
          <p:cNvPr id="2" name="Picture 1" descr="A picture containing drawing&#10;&#10;Description generated with very high confidence">
            <a:extLst>
              <a:ext uri="{FF2B5EF4-FFF2-40B4-BE49-F238E27FC236}">
                <a16:creationId xmlns:a16="http://schemas.microsoft.com/office/drawing/2014/main" id="{5841A276-1BB4-4B19-B74F-912A671686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607" r="-2" b="805"/>
          <a:stretch/>
        </p:blipFill>
        <p:spPr>
          <a:xfrm>
            <a:off x="10744596" y="6143265"/>
            <a:ext cx="1337893" cy="636243"/>
          </a:xfrm>
          <a:prstGeom prst="rect">
            <a:avLst/>
          </a:prstGeom>
        </p:spPr>
      </p:pic>
    </p:spTree>
    <p:extLst>
      <p:ext uri="{BB962C8B-B14F-4D97-AF65-F5344CB8AC3E}">
        <p14:creationId xmlns:p14="http://schemas.microsoft.com/office/powerpoint/2010/main" val="1169109317"/>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AE7208-9AFC-401D-853A-1010E6DDC881}"/>
              </a:ext>
            </a:extLst>
          </p:cNvPr>
          <p:cNvSpPr txBox="1"/>
          <p:nvPr/>
        </p:nvSpPr>
        <p:spPr>
          <a:xfrm>
            <a:off x="1470936" y="833453"/>
            <a:ext cx="4166510" cy="1622321"/>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457200">
              <a:spcBef>
                <a:spcPct val="0"/>
              </a:spcBef>
              <a:spcAft>
                <a:spcPts val="600"/>
              </a:spcAft>
            </a:pPr>
            <a:r>
              <a:rPr lang="en-US" sz="4200" b="1" i="0" kern="1200" cap="all">
                <a:latin typeface="Kristen ITC" panose="03050502040202030202" pitchFamily="66" charset="0"/>
                <a:ea typeface="+mj-ea"/>
                <a:cs typeface="+mj-cs"/>
              </a:rPr>
              <a:t>CERFs/EMTs</a:t>
            </a:r>
          </a:p>
        </p:txBody>
      </p:sp>
      <p:pic>
        <p:nvPicPr>
          <p:cNvPr id="4" name="Picture 5" descr="Table&#10;&#10;Description automatically generated">
            <a:extLst>
              <a:ext uri="{FF2B5EF4-FFF2-40B4-BE49-F238E27FC236}">
                <a16:creationId xmlns:a16="http://schemas.microsoft.com/office/drawing/2014/main" id="{0DEC0B23-7E64-400C-AE36-D1AE49C2D90C}"/>
              </a:ext>
            </a:extLst>
          </p:cNvPr>
          <p:cNvPicPr>
            <a:picLocks noChangeAspect="1"/>
          </p:cNvPicPr>
          <p:nvPr/>
        </p:nvPicPr>
        <p:blipFill>
          <a:blip r:embed="rId3"/>
          <a:stretch>
            <a:fillRect/>
          </a:stretch>
        </p:blipFill>
        <p:spPr>
          <a:xfrm>
            <a:off x="6225374" y="647698"/>
            <a:ext cx="5187125" cy="5562601"/>
          </a:xfrm>
          <a:prstGeom prst="rect">
            <a:avLst/>
          </a:prstGeom>
          <a:effectLst/>
        </p:spPr>
      </p:pic>
      <p:sp>
        <p:nvSpPr>
          <p:cNvPr id="5" name="TextBox 4"/>
          <p:cNvSpPr txBox="1"/>
          <p:nvPr/>
        </p:nvSpPr>
        <p:spPr>
          <a:xfrm>
            <a:off x="648931" y="1957099"/>
            <a:ext cx="5355835" cy="4504287"/>
          </a:xfrm>
          <a:prstGeom prst="rect">
            <a:avLst/>
          </a:prstGeom>
        </p:spPr>
        <p:txBody>
          <a:bodyPr vert="horz" lIns="91440" tIns="45720" rIns="91440" bIns="45720" rtlCol="0" anchor="t">
            <a:normAutofit/>
          </a:bodyPr>
          <a:lstStyle/>
          <a:p>
            <a:pPr indent="-182880">
              <a:lnSpc>
                <a:spcPct val="90000"/>
              </a:lnSpc>
              <a:spcBef>
                <a:spcPts val="1000"/>
              </a:spcBef>
              <a:buClr>
                <a:schemeClr val="bg2">
                  <a:lumMod val="40000"/>
                  <a:lumOff val="60000"/>
                </a:schemeClr>
              </a:buClr>
              <a:buSzPct val="80000"/>
              <a:buFont typeface="Wingdings 3" charset="2"/>
              <a:buChar char=""/>
            </a:pPr>
            <a:r>
              <a:rPr lang="en-US" sz="1600">
                <a:latin typeface="Kristen ITC"/>
                <a:ea typeface="+mj-ea"/>
                <a:cs typeface="+mj-cs"/>
              </a:rPr>
              <a:t> If you or a client is injured, or if a client experiences a behavioral crisis, fill out an Incident Report on </a:t>
            </a:r>
            <a:r>
              <a:rPr lang="en-US" sz="1600" err="1">
                <a:latin typeface="Kristen ITC"/>
                <a:ea typeface="+mj-ea"/>
                <a:cs typeface="+mj-cs"/>
              </a:rPr>
              <a:t>SetWorks</a:t>
            </a:r>
            <a:r>
              <a:rPr lang="en-US" sz="1600">
                <a:latin typeface="Kristen ITC"/>
                <a:ea typeface="+mj-ea"/>
                <a:cs typeface="+mj-cs"/>
              </a:rPr>
              <a:t> (or paper for Day Program)</a:t>
            </a:r>
            <a:endParaRPr lang="en-US" sz="1600">
              <a:latin typeface="Kristen ITC" panose="03050502040202030202" pitchFamily="66" charset="0"/>
              <a:ea typeface="+mj-ea"/>
              <a:cs typeface="+mj-cs"/>
            </a:endParaRPr>
          </a:p>
          <a:p>
            <a:pPr indent="-182880" defTabSz="457200">
              <a:lnSpc>
                <a:spcPct val="90000"/>
              </a:lnSpc>
              <a:spcBef>
                <a:spcPts val="1000"/>
              </a:spcBef>
              <a:buClr>
                <a:schemeClr val="bg2">
                  <a:lumMod val="40000"/>
                  <a:lumOff val="60000"/>
                </a:schemeClr>
              </a:buClr>
              <a:buSzPct val="80000"/>
              <a:buFont typeface="Wingdings 3" charset="2"/>
              <a:buChar char=""/>
            </a:pPr>
            <a:endParaRPr lang="en-US" sz="1600">
              <a:latin typeface="Kristen ITC" panose="03050502040202030202" pitchFamily="66" charset="0"/>
              <a:ea typeface="+mj-ea"/>
              <a:cs typeface="+mj-cs"/>
            </a:endParaRPr>
          </a:p>
          <a:p>
            <a:pPr indent="-182880" defTabSz="457200">
              <a:lnSpc>
                <a:spcPct val="90000"/>
              </a:lnSpc>
              <a:spcBef>
                <a:spcPts val="1000"/>
              </a:spcBef>
              <a:buClr>
                <a:schemeClr val="bg2">
                  <a:lumMod val="40000"/>
                  <a:lumOff val="60000"/>
                </a:schemeClr>
              </a:buClr>
              <a:buSzPct val="80000"/>
              <a:buFont typeface="Wingdings 3" charset="2"/>
              <a:buChar char=""/>
            </a:pPr>
            <a:r>
              <a:rPr lang="en-US" sz="1600">
                <a:latin typeface="Kristen ITC" panose="03050502040202030202" pitchFamily="66" charset="0"/>
                <a:ea typeface="+mj-ea"/>
                <a:cs typeface="+mj-cs"/>
              </a:rPr>
              <a:t> Always report a Community Event to your DBAS (Natural Home) or Manager (ISL).</a:t>
            </a:r>
          </a:p>
          <a:p>
            <a:pPr indent="-182880" defTabSz="457200">
              <a:lnSpc>
                <a:spcPct val="90000"/>
              </a:lnSpc>
              <a:spcBef>
                <a:spcPts val="1000"/>
              </a:spcBef>
              <a:buClr>
                <a:schemeClr val="bg2">
                  <a:lumMod val="40000"/>
                  <a:lumOff val="60000"/>
                </a:schemeClr>
              </a:buClr>
              <a:buSzPct val="80000"/>
              <a:buFont typeface="Wingdings 3" charset="2"/>
              <a:buChar char=""/>
            </a:pPr>
            <a:endParaRPr lang="en-US" sz="1600">
              <a:latin typeface="Kristen ITC" panose="03050502040202030202" pitchFamily="66" charset="0"/>
              <a:ea typeface="+mj-ea"/>
              <a:cs typeface="+mj-cs"/>
            </a:endParaRPr>
          </a:p>
          <a:p>
            <a:pPr indent="-182880" defTabSz="457200">
              <a:lnSpc>
                <a:spcPct val="90000"/>
              </a:lnSpc>
              <a:spcBef>
                <a:spcPts val="1000"/>
              </a:spcBef>
              <a:buClr>
                <a:schemeClr val="bg2">
                  <a:lumMod val="40000"/>
                  <a:lumOff val="60000"/>
                </a:schemeClr>
              </a:buClr>
              <a:buSzPct val="80000"/>
              <a:buFont typeface="Wingdings 3" charset="2"/>
              <a:buChar char=""/>
            </a:pPr>
            <a:r>
              <a:rPr lang="en-US" sz="1600">
                <a:latin typeface="Kristen ITC" panose="03050502040202030202" pitchFamily="66" charset="0"/>
                <a:ea typeface="+mj-ea"/>
                <a:cs typeface="+mj-cs"/>
              </a:rPr>
              <a:t> What is considered a “Community Event” for one client may be a daily occurrence for another.</a:t>
            </a:r>
          </a:p>
          <a:p>
            <a:pPr indent="-182880" defTabSz="457200">
              <a:lnSpc>
                <a:spcPct val="90000"/>
              </a:lnSpc>
              <a:spcBef>
                <a:spcPts val="1000"/>
              </a:spcBef>
              <a:buClr>
                <a:schemeClr val="bg2">
                  <a:lumMod val="40000"/>
                  <a:lumOff val="60000"/>
                </a:schemeClr>
              </a:buClr>
              <a:buSzPct val="80000"/>
              <a:buFont typeface="Wingdings 3" charset="2"/>
              <a:buChar char=""/>
            </a:pPr>
            <a:endParaRPr lang="en-US" sz="1600">
              <a:latin typeface="Kristen ITC" panose="03050502040202030202" pitchFamily="66" charset="0"/>
              <a:ea typeface="+mj-ea"/>
              <a:cs typeface="+mj-cs"/>
            </a:endParaRPr>
          </a:p>
          <a:p>
            <a:pPr indent="-182880" defTabSz="457200">
              <a:lnSpc>
                <a:spcPct val="90000"/>
              </a:lnSpc>
              <a:spcBef>
                <a:spcPts val="1000"/>
              </a:spcBef>
              <a:buClr>
                <a:schemeClr val="bg2">
                  <a:lumMod val="40000"/>
                  <a:lumOff val="60000"/>
                </a:schemeClr>
              </a:buClr>
              <a:buSzPct val="80000"/>
              <a:buFont typeface="Wingdings 3" charset="2"/>
              <a:buChar char=""/>
            </a:pPr>
            <a:r>
              <a:rPr lang="en-US" sz="1600">
                <a:latin typeface="Kristen ITC" panose="03050502040202030202" pitchFamily="66" charset="0"/>
                <a:ea typeface="+mj-ea"/>
                <a:cs typeface="+mj-cs"/>
              </a:rPr>
              <a:t> Paperwork and reporting must be completed within 24 hours of the incident.</a:t>
            </a:r>
          </a:p>
        </p:txBody>
      </p:sp>
      <p:pic>
        <p:nvPicPr>
          <p:cNvPr id="2" name="Picture 1" descr="A picture containing drawing&#10;&#10;Description generated with very high confidence">
            <a:extLst>
              <a:ext uri="{FF2B5EF4-FFF2-40B4-BE49-F238E27FC236}">
                <a16:creationId xmlns:a16="http://schemas.microsoft.com/office/drawing/2014/main" id="{73B20B4A-7202-434A-B80A-03FB9B802FF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607" r="-2" b="805"/>
          <a:stretch/>
        </p:blipFill>
        <p:spPr>
          <a:xfrm>
            <a:off x="10662534" y="6143265"/>
            <a:ext cx="1337893" cy="636243"/>
          </a:xfrm>
          <a:prstGeom prst="rect">
            <a:avLst/>
          </a:prstGeom>
        </p:spPr>
      </p:pic>
    </p:spTree>
    <p:extLst>
      <p:ext uri="{BB962C8B-B14F-4D97-AF65-F5344CB8AC3E}">
        <p14:creationId xmlns:p14="http://schemas.microsoft.com/office/powerpoint/2010/main" val="946077774"/>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E6AB12-A1F5-4A68-B384-FD6B65E9FF8B}"/>
              </a:ext>
            </a:extLst>
          </p:cNvPr>
          <p:cNvSpPr>
            <a:spLocks noGrp="1"/>
          </p:cNvSpPr>
          <p:nvPr>
            <p:ph type="title"/>
          </p:nvPr>
        </p:nvSpPr>
        <p:spPr/>
        <p:txBody>
          <a:bodyPr>
            <a:normAutofit/>
          </a:bodyPr>
          <a:lstStyle/>
          <a:p>
            <a:r>
              <a:rPr lang="en-US" b="1">
                <a:effectLst/>
                <a:latin typeface="Kristen ITC" panose="03050502040202030202" pitchFamily="66" charset="0"/>
              </a:rPr>
              <a:t>Staff in the Field</a:t>
            </a:r>
          </a:p>
        </p:txBody>
      </p:sp>
      <p:sp>
        <p:nvSpPr>
          <p:cNvPr id="6" name="Content Placeholder 5">
            <a:extLst>
              <a:ext uri="{FF2B5EF4-FFF2-40B4-BE49-F238E27FC236}">
                <a16:creationId xmlns:a16="http://schemas.microsoft.com/office/drawing/2014/main" id="{3C84540B-9933-4799-A114-DF57A762D97E}"/>
              </a:ext>
            </a:extLst>
          </p:cNvPr>
          <p:cNvSpPr>
            <a:spLocks noGrp="1"/>
          </p:cNvSpPr>
          <p:nvPr>
            <p:ph idx="1"/>
          </p:nvPr>
        </p:nvSpPr>
        <p:spPr>
          <a:xfrm>
            <a:off x="431626" y="2123192"/>
            <a:ext cx="5797723" cy="4206240"/>
          </a:xfrm>
        </p:spPr>
        <p:txBody>
          <a:bodyPr vert="horz" lIns="91440" tIns="45720" rIns="91440" bIns="45720" rtlCol="0" anchor="t">
            <a:noAutofit/>
          </a:bodyPr>
          <a:lstStyle/>
          <a:p>
            <a:pPr marL="0" indent="0">
              <a:buNone/>
            </a:pPr>
            <a:r>
              <a:rPr lang="en-US" sz="2800">
                <a:latin typeface="Kristen ITC" panose="03050502040202030202" pitchFamily="66" charset="0"/>
              </a:rPr>
              <a:t>Expectations:</a:t>
            </a:r>
          </a:p>
          <a:p>
            <a:pPr lvl="1"/>
            <a:r>
              <a:rPr lang="en-US" sz="2800">
                <a:latin typeface="Kristen ITC" panose="03050502040202030202" pitchFamily="66" charset="0"/>
              </a:rPr>
              <a:t>Relationship with the family</a:t>
            </a:r>
          </a:p>
          <a:p>
            <a:pPr lvl="1"/>
            <a:r>
              <a:rPr lang="en-US" sz="2800">
                <a:latin typeface="Kristen ITC" panose="03050502040202030202" pitchFamily="66" charset="0"/>
              </a:rPr>
              <a:t>Respect</a:t>
            </a:r>
          </a:p>
          <a:p>
            <a:pPr lvl="1"/>
            <a:r>
              <a:rPr lang="en-US" sz="2800">
                <a:latin typeface="Kristen ITC" panose="03050502040202030202" pitchFamily="66" charset="0"/>
              </a:rPr>
              <a:t>Awake &amp; Alert</a:t>
            </a:r>
          </a:p>
          <a:p>
            <a:pPr lvl="1"/>
            <a:r>
              <a:rPr lang="en-US" sz="2800">
                <a:latin typeface="Kristen ITC" panose="03050502040202030202" pitchFamily="66" charset="0"/>
              </a:rPr>
              <a:t>Electronics- Work Only</a:t>
            </a:r>
          </a:p>
          <a:p>
            <a:pPr lvl="1"/>
            <a:r>
              <a:rPr lang="en-US" sz="2800">
                <a:latin typeface="Kristen ITC" panose="03050502040202030202" pitchFamily="66" charset="0"/>
              </a:rPr>
              <a:t>Drug &amp; Alcohol Use</a:t>
            </a:r>
          </a:p>
          <a:p>
            <a:pPr lvl="1"/>
            <a:r>
              <a:rPr lang="en-US" sz="2800">
                <a:latin typeface="Kristen ITC" panose="03050502040202030202" pitchFamily="66" charset="0"/>
              </a:rPr>
              <a:t>Arm's Length &amp; Line of Sight</a:t>
            </a:r>
          </a:p>
          <a:p>
            <a:pPr lvl="1"/>
            <a:r>
              <a:rPr lang="en-US" sz="2800">
                <a:latin typeface="Kristen ITC" panose="03050502040202030202" pitchFamily="66" charset="0"/>
              </a:rPr>
              <a:t>1:1 (1:4) Attention</a:t>
            </a:r>
          </a:p>
        </p:txBody>
      </p:sp>
      <p:pic>
        <p:nvPicPr>
          <p:cNvPr id="3" name="Picture 6" descr="A person posing for a picture&#10;&#10;Description automatically generated">
            <a:extLst>
              <a:ext uri="{FF2B5EF4-FFF2-40B4-BE49-F238E27FC236}">
                <a16:creationId xmlns:a16="http://schemas.microsoft.com/office/drawing/2014/main" id="{93B8D96D-ED51-458F-ADD4-68DF2FE0B0B6}"/>
              </a:ext>
            </a:extLst>
          </p:cNvPr>
          <p:cNvPicPr>
            <a:picLocks noChangeAspect="1"/>
          </p:cNvPicPr>
          <p:nvPr/>
        </p:nvPicPr>
        <p:blipFill rotWithShape="1">
          <a:blip r:embed="rId3"/>
          <a:srcRect l="3822" r="12102"/>
          <a:stretch/>
        </p:blipFill>
        <p:spPr>
          <a:xfrm>
            <a:off x="7510700" y="2433107"/>
            <a:ext cx="2449961" cy="3586409"/>
          </a:xfrm>
          <a:prstGeom prst="rect">
            <a:avLst/>
          </a:prstGeom>
        </p:spPr>
      </p:pic>
      <p:pic>
        <p:nvPicPr>
          <p:cNvPr id="2" name="Picture 1" descr="A picture containing drawing&#10;&#10;Description generated with very high confidence">
            <a:extLst>
              <a:ext uri="{FF2B5EF4-FFF2-40B4-BE49-F238E27FC236}">
                <a16:creationId xmlns:a16="http://schemas.microsoft.com/office/drawing/2014/main" id="{C7BE81E9-B5B4-436A-B4BF-31ABE07DF2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607" r="-2" b="805"/>
          <a:stretch/>
        </p:blipFill>
        <p:spPr>
          <a:xfrm>
            <a:off x="10744029" y="6118684"/>
            <a:ext cx="1337893" cy="636243"/>
          </a:xfrm>
          <a:prstGeom prst="rect">
            <a:avLst/>
          </a:prstGeom>
        </p:spPr>
      </p:pic>
    </p:spTree>
    <p:extLst>
      <p:ext uri="{BB962C8B-B14F-4D97-AF65-F5344CB8AC3E}">
        <p14:creationId xmlns:p14="http://schemas.microsoft.com/office/powerpoint/2010/main" val="872794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1103312" y="452718"/>
            <a:ext cx="8947522" cy="1400530"/>
          </a:xfrm>
        </p:spPr>
        <p:txBody>
          <a:bodyPr anchor="ctr">
            <a:normAutofit/>
          </a:bodyPr>
          <a:lstStyle/>
          <a:p>
            <a:r>
              <a:rPr lang="en-US">
                <a:solidFill>
                  <a:srgbClr val="FFFFFF"/>
                </a:solidFill>
                <a:effectLst/>
              </a:rPr>
              <a:t>Scenario</a:t>
            </a:r>
          </a:p>
        </p:txBody>
      </p:sp>
      <p:sp>
        <p:nvSpPr>
          <p:cNvPr id="4" name="Content Placeholder 3">
            <a:extLst>
              <a:ext uri="{FF2B5EF4-FFF2-40B4-BE49-F238E27FC236}">
                <a16:creationId xmlns:a16="http://schemas.microsoft.com/office/drawing/2014/main" id="{9D2BC582-5A24-4467-809F-C0AFEC73A677}"/>
              </a:ext>
            </a:extLst>
          </p:cNvPr>
          <p:cNvSpPr>
            <a:spLocks noGrp="1"/>
          </p:cNvSpPr>
          <p:nvPr>
            <p:ph idx="1"/>
          </p:nvPr>
        </p:nvSpPr>
        <p:spPr>
          <a:xfrm>
            <a:off x="359898" y="2596252"/>
            <a:ext cx="9699247" cy="3484879"/>
          </a:xfrm>
        </p:spPr>
        <p:txBody>
          <a:bodyPr vert="horz" lIns="91440" tIns="45720" rIns="91440" bIns="45720" rtlCol="0" anchor="t">
            <a:noAutofit/>
          </a:bodyPr>
          <a:lstStyle/>
          <a:p>
            <a:pPr>
              <a:lnSpc>
                <a:spcPct val="90000"/>
              </a:lnSpc>
            </a:pPr>
            <a:r>
              <a:rPr lang="en-US" sz="2800" i="1"/>
              <a:t>You are at the park with your client. Your client gets down on the ground and begins to hit their head on the sidewalk, resulting in a cut on their forehead. You attempt to redirect them. They begin to walk down the sidewalk with you. As you are walking, your client begins bite their arm. </a:t>
            </a:r>
          </a:p>
          <a:p>
            <a:pPr>
              <a:lnSpc>
                <a:spcPct val="90000"/>
              </a:lnSpc>
            </a:pPr>
            <a:endParaRPr lang="en-US"/>
          </a:p>
        </p:txBody>
      </p:sp>
      <p:pic>
        <p:nvPicPr>
          <p:cNvPr id="2" name="Picture 1" descr="A picture containing drawing&#10;&#10;Description generated with very high confidence">
            <a:extLst>
              <a:ext uri="{FF2B5EF4-FFF2-40B4-BE49-F238E27FC236}">
                <a16:creationId xmlns:a16="http://schemas.microsoft.com/office/drawing/2014/main" id="{2EDBB5AB-0B1A-4CD2-BB46-8C0F6D33E04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607" r="-2" b="805"/>
          <a:stretch/>
        </p:blipFill>
        <p:spPr>
          <a:xfrm>
            <a:off x="10756319" y="6143265"/>
            <a:ext cx="1337893" cy="636243"/>
          </a:xfrm>
          <a:prstGeom prst="rect">
            <a:avLst/>
          </a:prstGeom>
        </p:spPr>
      </p:pic>
    </p:spTree>
    <p:extLst>
      <p:ext uri="{BB962C8B-B14F-4D97-AF65-F5344CB8AC3E}">
        <p14:creationId xmlns:p14="http://schemas.microsoft.com/office/powerpoint/2010/main" val="2139326737"/>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6363" y="1008159"/>
            <a:ext cx="3803447" cy="4470821"/>
          </a:xfrm>
        </p:spPr>
        <p:txBody>
          <a:bodyPr>
            <a:normAutofit/>
          </a:bodyPr>
          <a:lstStyle/>
          <a:p>
            <a:pPr algn="r"/>
            <a:r>
              <a:rPr lang="en-US" b="1">
                <a:effectLst/>
                <a:latin typeface="Kristen ITC" panose="03050502040202030202" pitchFamily="66" charset="0"/>
              </a:rPr>
              <a:t>Workman’s Comp</a:t>
            </a:r>
          </a:p>
        </p:txBody>
      </p:sp>
      <p:sp>
        <p:nvSpPr>
          <p:cNvPr id="2" name="Content Placeholder 1"/>
          <p:cNvSpPr>
            <a:spLocks noGrp="1"/>
          </p:cNvSpPr>
          <p:nvPr>
            <p:ph idx="1"/>
          </p:nvPr>
        </p:nvSpPr>
        <p:spPr>
          <a:xfrm>
            <a:off x="4561199" y="783466"/>
            <a:ext cx="7082594" cy="5779529"/>
          </a:xfrm>
        </p:spPr>
        <p:txBody>
          <a:bodyPr vert="horz" lIns="91440" tIns="45720" rIns="91440" bIns="45720" rtlCol="0" anchor="t">
            <a:noAutofit/>
          </a:bodyPr>
          <a:lstStyle/>
          <a:p>
            <a:r>
              <a:rPr lang="en-US" sz="2300">
                <a:latin typeface="Kristen ITC"/>
              </a:rPr>
              <a:t>If you are hurt in any way, you MUST contact your supervisor immediately after order has been restored with the client as well as fill out either Worker’s Comp or Non-Injury Waiver.</a:t>
            </a:r>
          </a:p>
          <a:p>
            <a:r>
              <a:rPr lang="en-US" sz="2300">
                <a:latin typeface="Kristen ITC"/>
              </a:rPr>
              <a:t>If you would like treatment through Workman’s Comp, you must wait for another staff or supervisor to relieve you on your shift.</a:t>
            </a:r>
          </a:p>
          <a:p>
            <a:r>
              <a:rPr lang="en-US" sz="2300">
                <a:latin typeface="Kristen ITC"/>
              </a:rPr>
              <a:t>Once you have been relieved, seek treatment at the Urgent Care or ER listed in the packet.</a:t>
            </a:r>
          </a:p>
          <a:p>
            <a:r>
              <a:rPr lang="en-US" sz="2300">
                <a:latin typeface="Kristen ITC"/>
              </a:rPr>
              <a:t>If you choose not to seek treatment and fill out the Non-Injury Waiver, contact your supervisor</a:t>
            </a:r>
          </a:p>
          <a:p>
            <a:r>
              <a:rPr lang="en-US" sz="2300">
                <a:latin typeface="Kristen ITC"/>
              </a:rPr>
              <a:t>In the event of a true medical emergency, call 911 first, then your site supervisor</a:t>
            </a:r>
            <a:endParaRPr lang="en-US" sz="2400">
              <a:latin typeface="Kristen ITC" panose="03050502040202030202" pitchFamily="66" charset="0"/>
            </a:endParaRPr>
          </a:p>
        </p:txBody>
      </p:sp>
      <p:pic>
        <p:nvPicPr>
          <p:cNvPr id="5" name="Picture 5" descr="A picture containing drawing&#10;&#10;Description automatically generated">
            <a:extLst>
              <a:ext uri="{FF2B5EF4-FFF2-40B4-BE49-F238E27FC236}">
                <a16:creationId xmlns:a16="http://schemas.microsoft.com/office/drawing/2014/main" id="{98D558E4-2AEC-4AB4-90C4-9EC21760FF01}"/>
              </a:ext>
            </a:extLst>
          </p:cNvPr>
          <p:cNvPicPr>
            <a:picLocks noChangeAspect="1"/>
          </p:cNvPicPr>
          <p:nvPr/>
        </p:nvPicPr>
        <p:blipFill>
          <a:blip r:embed="rId2"/>
          <a:stretch>
            <a:fillRect/>
          </a:stretch>
        </p:blipFill>
        <p:spPr>
          <a:xfrm>
            <a:off x="10781835" y="6115979"/>
            <a:ext cx="1333500" cy="647700"/>
          </a:xfrm>
          <a:prstGeom prst="rect">
            <a:avLst/>
          </a:prstGeom>
        </p:spPr>
      </p:pic>
    </p:spTree>
    <p:extLst>
      <p:ext uri="{BB962C8B-B14F-4D97-AF65-F5344CB8AC3E}">
        <p14:creationId xmlns:p14="http://schemas.microsoft.com/office/powerpoint/2010/main" val="3496725566"/>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57401" y="3847742"/>
            <a:ext cx="4043137" cy="369332"/>
          </a:xfrm>
          <a:prstGeom prst="rect">
            <a:avLst/>
          </a:prstGeom>
          <a:noFill/>
        </p:spPr>
        <p:txBody>
          <a:bodyPr wrap="square" rtlCol="0">
            <a:spAutoFit/>
          </a:bodyPr>
          <a:lstStyle/>
          <a:p>
            <a:pPr marL="285750" indent="-285750">
              <a:buFont typeface="Arial" panose="020B0604020202020204" pitchFamily="34" charset="0"/>
              <a:buChar char="•"/>
            </a:pPr>
            <a:endParaRPr lang="en-US" sz="1800">
              <a:latin typeface="Kristen ITC" panose="03050502040202030202" pitchFamily="66" charset="0"/>
            </a:endParaRPr>
          </a:p>
        </p:txBody>
      </p:sp>
      <p:sp>
        <p:nvSpPr>
          <p:cNvPr id="21" name="TextBox 20"/>
          <p:cNvSpPr txBox="1"/>
          <p:nvPr/>
        </p:nvSpPr>
        <p:spPr>
          <a:xfrm>
            <a:off x="891086" y="5695735"/>
            <a:ext cx="9454661" cy="923330"/>
          </a:xfrm>
          <a:prstGeom prst="rect">
            <a:avLst/>
          </a:prstGeom>
          <a:noFill/>
        </p:spPr>
        <p:txBody>
          <a:bodyPr wrap="square" lIns="91440" tIns="45720" rIns="91440" bIns="45720" rtlCol="0" anchor="t">
            <a:spAutoFit/>
          </a:bodyPr>
          <a:lstStyle/>
          <a:p>
            <a:pPr algn="ctr"/>
            <a:r>
              <a:rPr lang="en-US">
                <a:latin typeface="Kristen ITC" panose="03050502040202030202" pitchFamily="66" charset="0"/>
              </a:rPr>
              <a:t>Being able to drive a client during each shift is a requirement for all DSPs and DHSS.</a:t>
            </a:r>
          </a:p>
          <a:p>
            <a:pPr algn="ctr"/>
            <a:r>
              <a:rPr lang="en-US">
                <a:latin typeface="Kristen ITC" panose="03050502040202030202" pitchFamily="66" charset="0"/>
                <a:ea typeface="+mn-lt"/>
                <a:cs typeface="+mn-lt"/>
              </a:rPr>
              <a:t>Staff can be reimbursed for distance driven during a shift. </a:t>
            </a:r>
            <a:endParaRPr lang="en-US">
              <a:latin typeface="Kristen ITC" panose="03050502040202030202" pitchFamily="66" charset="0"/>
            </a:endParaRPr>
          </a:p>
        </p:txBody>
      </p:sp>
      <p:pic>
        <p:nvPicPr>
          <p:cNvPr id="6" name="Picture 5" descr="A couple of people sitting posing for the camera&#10;&#10;Description automatically generated">
            <a:extLst>
              <a:ext uri="{FF2B5EF4-FFF2-40B4-BE49-F238E27FC236}">
                <a16:creationId xmlns:a16="http://schemas.microsoft.com/office/drawing/2014/main" id="{D65903C3-C357-4B3C-AAD8-7017DEE3D0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6630" y="1102614"/>
            <a:ext cx="2483769" cy="4435353"/>
          </a:xfrm>
          <a:prstGeom prst="snip2DiagRect">
            <a:avLst/>
          </a:prstGeom>
          <a:solidFill>
            <a:srgbClr val="FFFFFF">
              <a:shade val="85000"/>
            </a:srgbClr>
          </a:solidFill>
          <a:ln w="28575"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Title 4">
            <a:extLst>
              <a:ext uri="{FF2B5EF4-FFF2-40B4-BE49-F238E27FC236}">
                <a16:creationId xmlns:a16="http://schemas.microsoft.com/office/drawing/2014/main" id="{79E85B11-1ACF-4B3C-A5EE-57D89B629E25}"/>
              </a:ext>
            </a:extLst>
          </p:cNvPr>
          <p:cNvSpPr>
            <a:spLocks noGrp="1"/>
          </p:cNvSpPr>
          <p:nvPr>
            <p:ph type="title"/>
          </p:nvPr>
        </p:nvSpPr>
        <p:spPr>
          <a:xfrm>
            <a:off x="430896" y="441759"/>
            <a:ext cx="6554867" cy="1101970"/>
          </a:xfrm>
        </p:spPr>
        <p:txBody>
          <a:bodyPr>
            <a:normAutofit fontScale="90000"/>
          </a:bodyPr>
          <a:lstStyle/>
          <a:p>
            <a:r>
              <a:rPr lang="en-US" sz="4000" b="1">
                <a:latin typeface="Kristen ITC" panose="03050502040202030202" pitchFamily="66" charset="0"/>
              </a:rPr>
              <a:t>Mileage Repayment</a:t>
            </a:r>
          </a:p>
        </p:txBody>
      </p:sp>
      <p:sp>
        <p:nvSpPr>
          <p:cNvPr id="8" name="Content Placeholder 7">
            <a:extLst>
              <a:ext uri="{FF2B5EF4-FFF2-40B4-BE49-F238E27FC236}">
                <a16:creationId xmlns:a16="http://schemas.microsoft.com/office/drawing/2014/main" id="{218DC0D4-897C-4EFF-BC6B-A187E8EE1769}"/>
              </a:ext>
            </a:extLst>
          </p:cNvPr>
          <p:cNvSpPr>
            <a:spLocks noGrp="1"/>
          </p:cNvSpPr>
          <p:nvPr>
            <p:ph sz="half" idx="13"/>
          </p:nvPr>
        </p:nvSpPr>
        <p:spPr>
          <a:xfrm>
            <a:off x="5306623" y="1404104"/>
            <a:ext cx="3949967" cy="3767667"/>
          </a:xfrm>
        </p:spPr>
        <p:txBody>
          <a:bodyPr>
            <a:normAutofit lnSpcReduction="10000"/>
          </a:bodyPr>
          <a:lstStyle/>
          <a:p>
            <a:pPr marL="0" indent="0">
              <a:buNone/>
            </a:pPr>
            <a:r>
              <a:rPr lang="en-US" sz="1800">
                <a:latin typeface="Kristen ITC"/>
              </a:rPr>
              <a:t>Day Program Mileage</a:t>
            </a:r>
          </a:p>
          <a:p>
            <a:r>
              <a:rPr lang="en-US" sz="1800">
                <a:latin typeface="Kristen ITC"/>
              </a:rPr>
              <a:t>Paid out at .63 cents per mile</a:t>
            </a:r>
          </a:p>
          <a:p>
            <a:r>
              <a:rPr lang="en-US" sz="1800">
                <a:latin typeface="Kristen ITC"/>
              </a:rPr>
              <a:t>Mileage is due at the end of each month</a:t>
            </a:r>
          </a:p>
          <a:p>
            <a:r>
              <a:rPr lang="en-US" sz="1800">
                <a:latin typeface="Kristen ITC"/>
              </a:rPr>
              <a:t>Submitted mileage must be on time or payout will not occur</a:t>
            </a:r>
          </a:p>
          <a:p>
            <a:r>
              <a:rPr lang="en-US" sz="1600">
                <a:latin typeface="Kristen ITC"/>
                <a:ea typeface="Calibri"/>
                <a:cs typeface="Calibri"/>
              </a:rPr>
              <a:t>If staff miles exceed budget then pay is reduced until .25cents per mile. Pay will not drop below .25cents per mile</a:t>
            </a:r>
            <a:endParaRPr lang="en-US" sz="1600">
              <a:latin typeface="Kristen ITC"/>
            </a:endParaRPr>
          </a:p>
          <a:p>
            <a:r>
              <a:rPr lang="en-US" sz="1800">
                <a:latin typeface="Kristen ITC"/>
              </a:rPr>
              <a:t>Mileage should be tracked on paper logs and turned in to DH Director at end of each month</a:t>
            </a:r>
          </a:p>
        </p:txBody>
      </p:sp>
      <p:sp>
        <p:nvSpPr>
          <p:cNvPr id="7" name="Content Placeholder 6">
            <a:extLst>
              <a:ext uri="{FF2B5EF4-FFF2-40B4-BE49-F238E27FC236}">
                <a16:creationId xmlns:a16="http://schemas.microsoft.com/office/drawing/2014/main" id="{B955F27C-455F-4AB0-987B-99E99F1C164F}"/>
              </a:ext>
            </a:extLst>
          </p:cNvPr>
          <p:cNvSpPr>
            <a:spLocks noGrp="1"/>
          </p:cNvSpPr>
          <p:nvPr>
            <p:ph sz="quarter" idx="4"/>
          </p:nvPr>
        </p:nvSpPr>
        <p:spPr>
          <a:xfrm>
            <a:off x="202718" y="1380369"/>
            <a:ext cx="4405438" cy="4157784"/>
          </a:xfrm>
        </p:spPr>
        <p:txBody>
          <a:bodyPr>
            <a:normAutofit lnSpcReduction="10000"/>
          </a:bodyPr>
          <a:lstStyle/>
          <a:p>
            <a:pPr marL="0" indent="0">
              <a:buNone/>
            </a:pPr>
            <a:r>
              <a:rPr lang="en-US" sz="1800">
                <a:latin typeface="Kristen ITC"/>
              </a:rPr>
              <a:t>ISL Mileage</a:t>
            </a:r>
          </a:p>
          <a:p>
            <a:r>
              <a:rPr lang="en-US" sz="1800">
                <a:latin typeface="Kristen ITC"/>
              </a:rPr>
              <a:t>Paid out at .63 cents per mile</a:t>
            </a:r>
          </a:p>
          <a:p>
            <a:r>
              <a:rPr lang="en-US" sz="1800">
                <a:latin typeface="Kristen ITC"/>
              </a:rPr>
              <a:t>Each client's mileage payout is maxed by their budget</a:t>
            </a:r>
          </a:p>
          <a:p>
            <a:pPr lvl="1"/>
            <a:r>
              <a:rPr lang="en-US" sz="1800">
                <a:latin typeface="Kristen ITC"/>
              </a:rPr>
              <a:t>Budget varies by client</a:t>
            </a:r>
          </a:p>
          <a:p>
            <a:pPr lvl="1"/>
            <a:r>
              <a:rPr lang="en-US" sz="1800">
                <a:latin typeface="Kristen ITC"/>
              </a:rPr>
              <a:t>Mileage repaid cannot exceed the budget</a:t>
            </a:r>
          </a:p>
          <a:p>
            <a:pPr lvl="1"/>
            <a:r>
              <a:rPr lang="en-US" sz="1600">
                <a:latin typeface="Kristen ITC"/>
                <a:ea typeface="Calibri"/>
                <a:cs typeface="Calibri"/>
              </a:rPr>
              <a:t>If staff miles exceed budget then pay is reduced until .25cents per mile. Pay will not drop below .25cents per mile</a:t>
            </a:r>
            <a:endParaRPr lang="en-US" sz="1600">
              <a:latin typeface="Kristen ITC"/>
            </a:endParaRPr>
          </a:p>
          <a:p>
            <a:r>
              <a:rPr lang="en-US" sz="1800">
                <a:latin typeface="Kristen ITC"/>
              </a:rPr>
              <a:t>Mileage is completed in </a:t>
            </a:r>
            <a:r>
              <a:rPr lang="en-US" sz="1800" err="1">
                <a:latin typeface="Kristen ITC"/>
              </a:rPr>
              <a:t>SetWorks</a:t>
            </a:r>
            <a:endParaRPr lang="en-US" sz="1800">
              <a:latin typeface="Kristen ITC"/>
            </a:endParaRPr>
          </a:p>
          <a:p>
            <a:r>
              <a:rPr lang="en-US" sz="1800">
                <a:latin typeface="Kristen ITC" panose="03050502040202030202" pitchFamily="66" charset="0"/>
              </a:rPr>
              <a:t>Mileage must be submitted ASAP (input the day you travel to ensure it will be reimbursed)</a:t>
            </a:r>
          </a:p>
        </p:txBody>
      </p:sp>
      <p:pic>
        <p:nvPicPr>
          <p:cNvPr id="2" name="Picture 1" descr="A picture containing drawing&#10;&#10;Description generated with very high confidence">
            <a:extLst>
              <a:ext uri="{FF2B5EF4-FFF2-40B4-BE49-F238E27FC236}">
                <a16:creationId xmlns:a16="http://schemas.microsoft.com/office/drawing/2014/main" id="{3DA6291A-CF36-4069-A49B-7FFF831B6F6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607" r="-2" b="805"/>
          <a:stretch/>
        </p:blipFill>
        <p:spPr>
          <a:xfrm>
            <a:off x="10744596" y="6143265"/>
            <a:ext cx="1337893" cy="636243"/>
          </a:xfrm>
          <a:prstGeom prst="rect">
            <a:avLst/>
          </a:prstGeom>
        </p:spPr>
      </p:pic>
    </p:spTree>
    <p:extLst>
      <p:ext uri="{BB962C8B-B14F-4D97-AF65-F5344CB8AC3E}">
        <p14:creationId xmlns:p14="http://schemas.microsoft.com/office/powerpoint/2010/main" val="3374845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D841AC-732C-45C3-985E-E2CD87F7F390}"/>
              </a:ext>
            </a:extLst>
          </p:cNvPr>
          <p:cNvSpPr txBox="1"/>
          <p:nvPr/>
        </p:nvSpPr>
        <p:spPr>
          <a:xfrm>
            <a:off x="648930" y="629266"/>
            <a:ext cx="5006145" cy="1622321"/>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457200">
              <a:spcBef>
                <a:spcPct val="0"/>
              </a:spcBef>
              <a:spcAft>
                <a:spcPts val="600"/>
              </a:spcAft>
            </a:pPr>
            <a:r>
              <a:rPr lang="en-US" sz="4200" b="1" i="0" kern="1200" cap="all">
                <a:latin typeface="Kristen ITC" panose="03050502040202030202" pitchFamily="66" charset="0"/>
                <a:ea typeface="+mj-ea"/>
                <a:cs typeface="+mj-cs"/>
              </a:rPr>
              <a:t>Mileage Logs</a:t>
            </a:r>
          </a:p>
        </p:txBody>
      </p:sp>
      <p:pic>
        <p:nvPicPr>
          <p:cNvPr id="6" name="Picture 6" descr="A screenshot of a cell phone&#10;&#10;Description automatically generated">
            <a:extLst>
              <a:ext uri="{FF2B5EF4-FFF2-40B4-BE49-F238E27FC236}">
                <a16:creationId xmlns:a16="http://schemas.microsoft.com/office/drawing/2014/main" id="{92936BA7-7807-42A9-BB90-CFD3CF65C875}"/>
              </a:ext>
            </a:extLst>
          </p:cNvPr>
          <p:cNvPicPr>
            <a:picLocks noChangeAspect="1"/>
          </p:cNvPicPr>
          <p:nvPr/>
        </p:nvPicPr>
        <p:blipFill rotWithShape="1">
          <a:blip r:embed="rId3"/>
          <a:srcRect t="-572" r="322" b="24000"/>
          <a:stretch/>
        </p:blipFill>
        <p:spPr>
          <a:xfrm>
            <a:off x="6093992" y="1654939"/>
            <a:ext cx="5449889" cy="3548118"/>
          </a:xfrm>
          <a:prstGeom prst="rect">
            <a:avLst/>
          </a:prstGeom>
          <a:effectLst/>
        </p:spPr>
      </p:pic>
      <p:sp>
        <p:nvSpPr>
          <p:cNvPr id="5" name="TextBox 4"/>
          <p:cNvSpPr txBox="1"/>
          <p:nvPr/>
        </p:nvSpPr>
        <p:spPr>
          <a:xfrm>
            <a:off x="648931" y="2438400"/>
            <a:ext cx="4166509" cy="3785419"/>
          </a:xfrm>
          <a:prstGeom prst="rect">
            <a:avLst/>
          </a:prstGeom>
        </p:spPr>
        <p:txBody>
          <a:bodyPr vert="horz" lIns="91440" tIns="45720" rIns="91440" bIns="45720" rtlCol="0" anchor="t">
            <a:normAutofit/>
          </a:bodyPr>
          <a:lstStyle/>
          <a:p>
            <a:pPr marL="285750" indent="-182880" defTabSz="457200">
              <a:spcBef>
                <a:spcPts val="1000"/>
              </a:spcBef>
              <a:buClr>
                <a:schemeClr val="bg2">
                  <a:lumMod val="40000"/>
                  <a:lumOff val="60000"/>
                </a:schemeClr>
              </a:buClr>
              <a:buSzPct val="80000"/>
              <a:buFont typeface="Wingdings 3" charset="2"/>
              <a:buChar char=""/>
            </a:pPr>
            <a:r>
              <a:rPr lang="en-US" sz="2400">
                <a:latin typeface="Kristen ITC" panose="03050502040202030202" pitchFamily="66" charset="0"/>
                <a:ea typeface="+mj-ea"/>
                <a:cs typeface="+mj-cs"/>
              </a:rPr>
              <a:t> Mileage logs are completed through </a:t>
            </a:r>
            <a:r>
              <a:rPr lang="en-US" sz="2400" err="1">
                <a:latin typeface="Kristen ITC" panose="03050502040202030202" pitchFamily="66" charset="0"/>
                <a:ea typeface="+mj-ea"/>
                <a:cs typeface="+mj-cs"/>
              </a:rPr>
              <a:t>SetWorks</a:t>
            </a:r>
            <a:endParaRPr lang="en-US" sz="2400">
              <a:latin typeface="Kristen ITC" panose="03050502040202030202" pitchFamily="66" charset="0"/>
              <a:ea typeface="+mj-ea"/>
              <a:cs typeface="+mj-cs"/>
            </a:endParaRPr>
          </a:p>
          <a:p>
            <a:pPr marL="285750" indent="-182880" defTabSz="457200">
              <a:spcBef>
                <a:spcPts val="1000"/>
              </a:spcBef>
              <a:buClr>
                <a:schemeClr val="bg2">
                  <a:lumMod val="40000"/>
                  <a:lumOff val="60000"/>
                </a:schemeClr>
              </a:buClr>
              <a:buSzPct val="80000"/>
              <a:buFont typeface="Wingdings 3" charset="2"/>
              <a:buChar char=""/>
            </a:pPr>
            <a:r>
              <a:rPr lang="en-US" sz="2400">
                <a:latin typeface="Kristen ITC" panose="03050502040202030202" pitchFamily="66" charset="0"/>
                <a:ea typeface="+mj-ea"/>
                <a:cs typeface="+mj-cs"/>
              </a:rPr>
              <a:t> ISL mileage must be reported every shift. </a:t>
            </a:r>
          </a:p>
          <a:p>
            <a:pPr marL="285750" indent="-182880" defTabSz="457200">
              <a:spcBef>
                <a:spcPts val="1000"/>
              </a:spcBef>
              <a:buClr>
                <a:schemeClr val="bg2">
                  <a:lumMod val="40000"/>
                  <a:lumOff val="60000"/>
                </a:schemeClr>
              </a:buClr>
              <a:buSzPct val="80000"/>
              <a:buFont typeface="Wingdings 3" charset="2"/>
              <a:buChar char=""/>
            </a:pPr>
            <a:r>
              <a:rPr lang="en-US" sz="2400">
                <a:latin typeface="Kristen ITC" panose="03050502040202030202" pitchFamily="66" charset="0"/>
                <a:ea typeface="+mj-ea"/>
                <a:cs typeface="+mj-cs"/>
              </a:rPr>
              <a:t> Use smallest distance between locations so you can save on gas. </a:t>
            </a:r>
          </a:p>
        </p:txBody>
      </p:sp>
      <p:pic>
        <p:nvPicPr>
          <p:cNvPr id="8" name="Picture 8" descr="A picture containing text&#10;&#10;Description automatically generated">
            <a:extLst>
              <a:ext uri="{FF2B5EF4-FFF2-40B4-BE49-F238E27FC236}">
                <a16:creationId xmlns:a16="http://schemas.microsoft.com/office/drawing/2014/main" id="{2B4B80C5-8AE8-4D63-87C1-B844ED9D05C9}"/>
              </a:ext>
            </a:extLst>
          </p:cNvPr>
          <p:cNvPicPr>
            <a:picLocks noChangeAspect="1"/>
          </p:cNvPicPr>
          <p:nvPr/>
        </p:nvPicPr>
        <p:blipFill>
          <a:blip r:embed="rId4"/>
          <a:stretch>
            <a:fillRect/>
          </a:stretch>
        </p:blipFill>
        <p:spPr>
          <a:xfrm>
            <a:off x="10758488" y="6115979"/>
            <a:ext cx="1343025" cy="647700"/>
          </a:xfrm>
          <a:prstGeom prst="rect">
            <a:avLst/>
          </a:prstGeom>
        </p:spPr>
      </p:pic>
    </p:spTree>
    <p:extLst>
      <p:ext uri="{BB962C8B-B14F-4D97-AF65-F5344CB8AC3E}">
        <p14:creationId xmlns:p14="http://schemas.microsoft.com/office/powerpoint/2010/main" val="3552004781"/>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38FBDF1-698B-43E9-A5C9-190DA2CBCB26}"/>
              </a:ext>
            </a:extLst>
          </p:cNvPr>
          <p:cNvSpPr txBox="1"/>
          <p:nvPr/>
        </p:nvSpPr>
        <p:spPr>
          <a:xfrm>
            <a:off x="5491830" y="665782"/>
            <a:ext cx="5578624" cy="140053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457200">
              <a:spcBef>
                <a:spcPct val="0"/>
              </a:spcBef>
              <a:spcAft>
                <a:spcPts val="600"/>
              </a:spcAft>
            </a:pPr>
            <a:r>
              <a:rPr lang="en-US" sz="4200" b="1" cap="all">
                <a:latin typeface="Kristen ITC" panose="03050502040202030202" pitchFamily="66" charset="0"/>
                <a:ea typeface="+mj-ea"/>
                <a:cs typeface="+mj-cs"/>
              </a:rPr>
              <a:t>Client funds</a:t>
            </a:r>
          </a:p>
        </p:txBody>
      </p:sp>
      <p:pic>
        <p:nvPicPr>
          <p:cNvPr id="5" name="Picture 4" descr="A young girl holding a frisbee&#10;&#10;Description automatically generated">
            <a:extLst>
              <a:ext uri="{FF2B5EF4-FFF2-40B4-BE49-F238E27FC236}">
                <a16:creationId xmlns:a16="http://schemas.microsoft.com/office/drawing/2014/main" id="{57BF2ADC-C3FF-410B-831D-F1D8954816AB}"/>
              </a:ext>
            </a:extLst>
          </p:cNvPr>
          <p:cNvPicPr>
            <a:picLocks noChangeAspect="1"/>
          </p:cNvPicPr>
          <p:nvPr/>
        </p:nvPicPr>
        <p:blipFill rotWithShape="1">
          <a:blip r:embed="rId3"/>
          <a:srcRect r="3313"/>
          <a:stretch/>
        </p:blipFill>
        <p:spPr>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2" name="TextBox 1"/>
          <p:cNvSpPr txBox="1"/>
          <p:nvPr/>
        </p:nvSpPr>
        <p:spPr>
          <a:xfrm>
            <a:off x="5411931" y="1513655"/>
            <a:ext cx="6378563" cy="4957481"/>
          </a:xfrm>
          <a:prstGeom prst="rect">
            <a:avLst/>
          </a:prstGeom>
        </p:spPr>
        <p:txBody>
          <a:bodyPr vert="horz" lIns="91440" tIns="45720" rIns="91440" bIns="45720" rtlCol="0" anchor="t">
            <a:noAutofit/>
          </a:bodyPr>
          <a:lstStyle/>
          <a:p>
            <a:pPr indent="-182880" defTabSz="457200">
              <a:lnSpc>
                <a:spcPct val="90000"/>
              </a:lnSpc>
              <a:spcBef>
                <a:spcPts val="1000"/>
              </a:spcBef>
              <a:buClr>
                <a:schemeClr val="bg2">
                  <a:lumMod val="40000"/>
                  <a:lumOff val="60000"/>
                </a:schemeClr>
              </a:buClr>
              <a:buSzPct val="80000"/>
              <a:buFont typeface="Wingdings 3" charset="2"/>
              <a:buChar char=""/>
            </a:pPr>
            <a:r>
              <a:rPr lang="en-US" sz="2000">
                <a:latin typeface="Kristen ITC" panose="03050502040202030202" pitchFamily="66" charset="0"/>
                <a:ea typeface="+mj-ea"/>
                <a:cs typeface="+mj-cs"/>
              </a:rPr>
              <a:t>  ISL clients are funded by the state of Missouri, unless otherwise noted. </a:t>
            </a:r>
          </a:p>
          <a:p>
            <a:pPr indent="-182880" defTabSz="457200">
              <a:lnSpc>
                <a:spcPct val="90000"/>
              </a:lnSpc>
              <a:spcBef>
                <a:spcPts val="1000"/>
              </a:spcBef>
              <a:buClr>
                <a:schemeClr val="bg2">
                  <a:lumMod val="40000"/>
                  <a:lumOff val="60000"/>
                </a:schemeClr>
              </a:buClr>
              <a:buSzPct val="80000"/>
              <a:buFont typeface="Wingdings 3" charset="2"/>
              <a:buChar char=""/>
            </a:pPr>
            <a:r>
              <a:rPr lang="en-US" sz="2000">
                <a:latin typeface="Kristen ITC" panose="03050502040202030202" pitchFamily="66" charset="0"/>
                <a:ea typeface="+mj-ea"/>
                <a:cs typeface="+mj-cs"/>
              </a:rPr>
              <a:t> Natural Home clients’ families pay for services via insurance, private pay or TRICARE.</a:t>
            </a:r>
          </a:p>
          <a:p>
            <a:pPr indent="-182880" defTabSz="457200">
              <a:lnSpc>
                <a:spcPct val="90000"/>
              </a:lnSpc>
              <a:spcBef>
                <a:spcPts val="1000"/>
              </a:spcBef>
              <a:buClr>
                <a:schemeClr val="bg2">
                  <a:lumMod val="40000"/>
                  <a:lumOff val="60000"/>
                </a:schemeClr>
              </a:buClr>
              <a:buSzPct val="80000"/>
              <a:buFont typeface="Wingdings 3" charset="2"/>
              <a:buChar char=""/>
            </a:pPr>
            <a:r>
              <a:rPr lang="en-US" sz="2000">
                <a:latin typeface="Kristen ITC" panose="03050502040202030202" pitchFamily="66" charset="0"/>
                <a:ea typeface="+mj-ea"/>
                <a:cs typeface="+mj-cs"/>
              </a:rPr>
              <a:t> Staff are responsible for tracking all of the client’s money which is used during any shift they work. </a:t>
            </a:r>
          </a:p>
          <a:p>
            <a:pPr marL="285750" indent="-182880" defTabSz="457200">
              <a:lnSpc>
                <a:spcPct val="90000"/>
              </a:lnSpc>
              <a:spcBef>
                <a:spcPts val="1000"/>
              </a:spcBef>
              <a:buClr>
                <a:schemeClr val="bg2">
                  <a:lumMod val="40000"/>
                  <a:lumOff val="60000"/>
                </a:schemeClr>
              </a:buClr>
              <a:buSzPct val="80000"/>
              <a:buFont typeface="Wingdings 3" charset="2"/>
              <a:buChar char=""/>
            </a:pPr>
            <a:r>
              <a:rPr lang="en-US" sz="2000" spc="30">
                <a:latin typeface="Kristen ITC" panose="03050502040202030202" pitchFamily="66" charset="0"/>
                <a:ea typeface="+mj-ea"/>
                <a:cs typeface="+mj-cs"/>
              </a:rPr>
              <a:t> Pocket Money/Personal Funds (family or client) </a:t>
            </a:r>
          </a:p>
          <a:p>
            <a:pPr marL="285750" indent="-182880" defTabSz="457200">
              <a:lnSpc>
                <a:spcPct val="90000"/>
              </a:lnSpc>
              <a:spcBef>
                <a:spcPts val="1000"/>
              </a:spcBef>
              <a:buClr>
                <a:schemeClr val="bg2">
                  <a:lumMod val="40000"/>
                  <a:lumOff val="60000"/>
                </a:schemeClr>
              </a:buClr>
              <a:buSzPct val="80000"/>
              <a:buFont typeface="Wingdings 3" charset="2"/>
              <a:buChar char=""/>
            </a:pPr>
            <a:r>
              <a:rPr lang="en-US" sz="2000" spc="30">
                <a:latin typeface="Kristen ITC" panose="03050502040202030202" pitchFamily="66" charset="0"/>
                <a:ea typeface="+mj-ea"/>
                <a:cs typeface="+mj-cs"/>
              </a:rPr>
              <a:t> Chaperone funds (funded by BIS)</a:t>
            </a:r>
          </a:p>
          <a:p>
            <a:pPr marL="285750" indent="-182880" defTabSz="457200">
              <a:lnSpc>
                <a:spcPct val="90000"/>
              </a:lnSpc>
              <a:spcBef>
                <a:spcPts val="1000"/>
              </a:spcBef>
              <a:buClr>
                <a:schemeClr val="bg2">
                  <a:lumMod val="40000"/>
                  <a:lumOff val="60000"/>
                </a:schemeClr>
              </a:buClr>
              <a:buSzPct val="80000"/>
              <a:buFont typeface="Wingdings 3" charset="2"/>
              <a:buChar char=""/>
            </a:pPr>
            <a:r>
              <a:rPr lang="en-US" sz="2000" spc="30">
                <a:latin typeface="Kristen ITC" panose="03050502040202030202" pitchFamily="66" charset="0"/>
                <a:ea typeface="+mj-ea"/>
                <a:cs typeface="+mj-cs"/>
              </a:rPr>
              <a:t> All spending must be accounted for. Staff must keep and record ALL receipts for each funding source</a:t>
            </a:r>
          </a:p>
        </p:txBody>
      </p:sp>
      <p:pic>
        <p:nvPicPr>
          <p:cNvPr id="3" name="Picture 2" descr="A picture containing drawing&#10;&#10;Description generated with very high confidence">
            <a:extLst>
              <a:ext uri="{FF2B5EF4-FFF2-40B4-BE49-F238E27FC236}">
                <a16:creationId xmlns:a16="http://schemas.microsoft.com/office/drawing/2014/main" id="{CAC905CC-6369-4479-B4A0-2ABCCEC55D4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607" r="-2" b="805"/>
          <a:stretch/>
        </p:blipFill>
        <p:spPr>
          <a:xfrm>
            <a:off x="10721150" y="6131542"/>
            <a:ext cx="1337893" cy="636243"/>
          </a:xfrm>
          <a:prstGeom prst="rect">
            <a:avLst/>
          </a:prstGeom>
        </p:spPr>
      </p:pic>
    </p:spTree>
    <p:extLst>
      <p:ext uri="{BB962C8B-B14F-4D97-AF65-F5344CB8AC3E}">
        <p14:creationId xmlns:p14="http://schemas.microsoft.com/office/powerpoint/2010/main" val="2472284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73564D-0233-4D46-A2D7-6BC353ACAFDC}"/>
              </a:ext>
            </a:extLst>
          </p:cNvPr>
          <p:cNvSpPr>
            <a:spLocks noGrp="1"/>
          </p:cNvSpPr>
          <p:nvPr>
            <p:ph type="title"/>
          </p:nvPr>
        </p:nvSpPr>
        <p:spPr>
          <a:xfrm>
            <a:off x="635458" y="4854344"/>
            <a:ext cx="9345155" cy="861802"/>
          </a:xfrm>
        </p:spPr>
        <p:txBody>
          <a:bodyPr vert="horz" lIns="91440" tIns="45720" rIns="91440" bIns="45720" rtlCol="0" anchor="b">
            <a:normAutofit/>
          </a:bodyPr>
          <a:lstStyle/>
          <a:p>
            <a:r>
              <a:rPr lang="en-US" sz="4800" spc="150">
                <a:effectLst/>
              </a:rPr>
              <a:t>Receipts</a:t>
            </a:r>
          </a:p>
        </p:txBody>
      </p:sp>
      <p:pic>
        <p:nvPicPr>
          <p:cNvPr id="2" name="Picture 1" descr="A picture containing drawing&#10;&#10;Description generated with very high confidence">
            <a:extLst>
              <a:ext uri="{FF2B5EF4-FFF2-40B4-BE49-F238E27FC236}">
                <a16:creationId xmlns:a16="http://schemas.microsoft.com/office/drawing/2014/main" id="{70FD84AE-C3CD-4CAC-B9E7-74AB030D1D7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607" r="-2" b="805"/>
          <a:stretch/>
        </p:blipFill>
        <p:spPr>
          <a:xfrm>
            <a:off x="10721150" y="6119819"/>
            <a:ext cx="1337893" cy="636243"/>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DDA8E9BD-ADA8-479B-B158-D1F82B1194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650" y="779857"/>
            <a:ext cx="4894933" cy="3291844"/>
          </a:xfrm>
          <a:prstGeom prst="rect">
            <a:avLst/>
          </a:prstGeom>
          <a:solidFill>
            <a:srgbClr val="FFFFFF">
              <a:shade val="85000"/>
            </a:srgbClr>
          </a:solidFill>
          <a:effectLst/>
          <a:scene3d>
            <a:camera prst="orthographicFront"/>
            <a:lightRig rig="twoPt" dir="t">
              <a:rot lat="0" lon="0" rev="7200000"/>
            </a:lightRig>
          </a:scene3d>
          <a:sp3d>
            <a:bevelT w="25400" h="19050"/>
            <a:contourClr>
              <a:srgbClr val="FFFFFF"/>
            </a:contourClr>
          </a:sp3d>
        </p:spPr>
      </p:pic>
      <p:pic>
        <p:nvPicPr>
          <p:cNvPr id="5" name="Content Placeholder 4" descr="A close up of text on a white surface&#10;&#10;Description automatically generated">
            <a:extLst>
              <a:ext uri="{FF2B5EF4-FFF2-40B4-BE49-F238E27FC236}">
                <a16:creationId xmlns:a16="http://schemas.microsoft.com/office/drawing/2014/main" id="{0B5D7F96-3E65-4B15-926F-8D6F93FD25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4158" y="434800"/>
            <a:ext cx="3908014" cy="6181692"/>
          </a:xfrm>
          <a:prstGeom prst="rect">
            <a:avLst/>
          </a:prstGeom>
          <a:solidFill>
            <a:srgbClr val="FFFFFF">
              <a:shade val="85000"/>
            </a:srgbClr>
          </a:solidFill>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91903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73E4B8-5FE9-41D6-AEAA-FE81757E7C96}"/>
              </a:ext>
            </a:extLst>
          </p:cNvPr>
          <p:cNvSpPr>
            <a:spLocks noGrp="1"/>
          </p:cNvSpPr>
          <p:nvPr>
            <p:ph type="title"/>
          </p:nvPr>
        </p:nvSpPr>
        <p:spPr>
          <a:xfrm>
            <a:off x="653143" y="1645920"/>
            <a:ext cx="3522879" cy="4470821"/>
          </a:xfrm>
        </p:spPr>
        <p:txBody>
          <a:bodyPr>
            <a:normAutofit/>
          </a:bodyPr>
          <a:lstStyle/>
          <a:p>
            <a:pPr algn="r"/>
            <a:r>
              <a:rPr lang="en-US" b="1">
                <a:effectLst/>
                <a:latin typeface="Kristen ITC" panose="03050502040202030202" pitchFamily="66" charset="0"/>
              </a:rPr>
              <a:t>Money Counts and Spending Ledgers</a:t>
            </a:r>
          </a:p>
        </p:txBody>
      </p:sp>
      <p:sp>
        <p:nvSpPr>
          <p:cNvPr id="2" name="Content Placeholder 1">
            <a:extLst>
              <a:ext uri="{FF2B5EF4-FFF2-40B4-BE49-F238E27FC236}">
                <a16:creationId xmlns:a16="http://schemas.microsoft.com/office/drawing/2014/main" id="{249EB5DF-B1A0-4C3F-BF37-B93E19DF91AA}"/>
              </a:ext>
            </a:extLst>
          </p:cNvPr>
          <p:cNvSpPr>
            <a:spLocks noGrp="1"/>
          </p:cNvSpPr>
          <p:nvPr>
            <p:ph idx="1"/>
          </p:nvPr>
        </p:nvSpPr>
        <p:spPr>
          <a:xfrm>
            <a:off x="5204109" y="1645920"/>
            <a:ext cx="5919503" cy="4470821"/>
          </a:xfrm>
        </p:spPr>
        <p:txBody>
          <a:bodyPr vert="horz" lIns="91440" tIns="45720" rIns="91440" bIns="45720" rtlCol="0" anchor="t">
            <a:noAutofit/>
          </a:bodyPr>
          <a:lstStyle/>
          <a:p>
            <a:r>
              <a:rPr lang="en-US" sz="2400">
                <a:latin typeface="Kristen ITC" panose="03050502040202030202" pitchFamily="66" charset="0"/>
              </a:rPr>
              <a:t>Money counts should be completed at start of each shift.</a:t>
            </a:r>
          </a:p>
          <a:p>
            <a:pPr>
              <a:buClr>
                <a:srgbClr val="F7F7F7"/>
              </a:buClr>
            </a:pPr>
            <a:r>
              <a:rPr lang="en-US" sz="2400">
                <a:latin typeface="Kristen ITC" panose="03050502040202030202" pitchFamily="66" charset="0"/>
              </a:rPr>
              <a:t>If the amount you count does not match the ledger, it needs to be reported to your supervisor IMMEDIATELY</a:t>
            </a:r>
          </a:p>
          <a:p>
            <a:pPr>
              <a:buClr>
                <a:srgbClr val="F7F7F7"/>
              </a:buClr>
            </a:pPr>
            <a:r>
              <a:rPr lang="en-US" sz="2400">
                <a:latin typeface="Kristen ITC" panose="03050502040202030202" pitchFamily="66" charset="0"/>
              </a:rPr>
              <a:t>Spending ledgers are completed on paper and on </a:t>
            </a:r>
            <a:r>
              <a:rPr lang="en-US" sz="2400" err="1">
                <a:latin typeface="Kristen ITC" panose="03050502040202030202" pitchFamily="66" charset="0"/>
              </a:rPr>
              <a:t>SetWorks</a:t>
            </a:r>
            <a:r>
              <a:rPr lang="en-US" sz="2400">
                <a:latin typeface="Kristen ITC" panose="03050502040202030202" pitchFamily="66" charset="0"/>
              </a:rPr>
              <a:t> each time a purchase happens</a:t>
            </a:r>
          </a:p>
        </p:txBody>
      </p:sp>
      <p:pic>
        <p:nvPicPr>
          <p:cNvPr id="5" name="Picture 4" descr="A picture containing drawing&#10;&#10;Description generated with very high confidence">
            <a:extLst>
              <a:ext uri="{FF2B5EF4-FFF2-40B4-BE49-F238E27FC236}">
                <a16:creationId xmlns:a16="http://schemas.microsoft.com/office/drawing/2014/main" id="{F895C6E8-8623-4042-8EBB-95A7618D2BD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607" r="-2" b="805"/>
          <a:stretch/>
        </p:blipFill>
        <p:spPr>
          <a:xfrm>
            <a:off x="10791488" y="6166711"/>
            <a:ext cx="1337893" cy="636243"/>
          </a:xfrm>
          <a:prstGeom prst="rect">
            <a:avLst/>
          </a:prstGeom>
        </p:spPr>
      </p:pic>
    </p:spTree>
    <p:extLst>
      <p:ext uri="{BB962C8B-B14F-4D97-AF65-F5344CB8AC3E}">
        <p14:creationId xmlns:p14="http://schemas.microsoft.com/office/powerpoint/2010/main" val="1865530958"/>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6227A5-D272-4FF0-B252-3382EB39B687}"/>
              </a:ext>
            </a:extLst>
          </p:cNvPr>
          <p:cNvSpPr>
            <a:spLocks noGrp="1"/>
          </p:cNvSpPr>
          <p:nvPr>
            <p:ph type="title"/>
          </p:nvPr>
        </p:nvSpPr>
        <p:spPr>
          <a:xfrm>
            <a:off x="635222" y="629266"/>
            <a:ext cx="10923504" cy="1519130"/>
          </a:xfrm>
        </p:spPr>
        <p:txBody>
          <a:bodyPr anchor="ctr">
            <a:normAutofit/>
          </a:bodyPr>
          <a:lstStyle/>
          <a:p>
            <a:r>
              <a:rPr lang="en-US" sz="4800" b="1">
                <a:effectLst/>
                <a:latin typeface="Kristen ITC" panose="03050502040202030202" pitchFamily="66" charset="0"/>
              </a:rPr>
              <a:t>SetWorks Ledgers</a:t>
            </a:r>
            <a:endParaRPr lang="en-US" sz="4800" b="1">
              <a:latin typeface="Kristen ITC" panose="03050502040202030202" pitchFamily="66" charset="0"/>
            </a:endParaRPr>
          </a:p>
        </p:txBody>
      </p:sp>
      <p:sp>
        <p:nvSpPr>
          <p:cNvPr id="2" name="Content Placeholder 1">
            <a:extLst>
              <a:ext uri="{FF2B5EF4-FFF2-40B4-BE49-F238E27FC236}">
                <a16:creationId xmlns:a16="http://schemas.microsoft.com/office/drawing/2014/main" id="{D0BE49E7-DCC3-4E97-9423-5E18B719FFAD}"/>
              </a:ext>
            </a:extLst>
          </p:cNvPr>
          <p:cNvSpPr>
            <a:spLocks noGrp="1"/>
          </p:cNvSpPr>
          <p:nvPr>
            <p:ph idx="1"/>
          </p:nvPr>
        </p:nvSpPr>
        <p:spPr>
          <a:xfrm>
            <a:off x="458698" y="2486427"/>
            <a:ext cx="3829218" cy="2707010"/>
          </a:xfrm>
        </p:spPr>
        <p:txBody>
          <a:bodyPr vert="horz" lIns="91440" tIns="45720" rIns="91440" bIns="45720" rtlCol="0">
            <a:normAutofit/>
          </a:bodyPr>
          <a:lstStyle/>
          <a:p>
            <a:r>
              <a:rPr lang="en-US">
                <a:latin typeface="Kristen ITC" panose="03050502040202030202" pitchFamily="66" charset="0"/>
              </a:rPr>
              <a:t>Are completed with paper ledgers</a:t>
            </a:r>
          </a:p>
          <a:p>
            <a:r>
              <a:rPr lang="en-US">
                <a:latin typeface="Kristen ITC" panose="03050502040202030202" pitchFamily="66" charset="0"/>
              </a:rPr>
              <a:t>Should be completed on shift that purchase happens</a:t>
            </a:r>
          </a:p>
        </p:txBody>
      </p:sp>
      <p:pic>
        <p:nvPicPr>
          <p:cNvPr id="5" name="Picture 4" descr="A screenshot of a cell phone&#10;&#10;Description automatically generated">
            <a:extLst>
              <a:ext uri="{FF2B5EF4-FFF2-40B4-BE49-F238E27FC236}">
                <a16:creationId xmlns:a16="http://schemas.microsoft.com/office/drawing/2014/main" id="{C53ED6BF-AEBF-4A2B-919A-1F6E8020A1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4359" y="2695039"/>
            <a:ext cx="6854367" cy="2289786"/>
          </a:xfrm>
          <a:prstGeom prst="rect">
            <a:avLst/>
          </a:prstGeom>
          <a:effectLst/>
        </p:spPr>
      </p:pic>
      <p:pic>
        <p:nvPicPr>
          <p:cNvPr id="4" name="Picture 3" descr="A picture containing drawing&#10;&#10;Description generated with very high confidence">
            <a:extLst>
              <a:ext uri="{FF2B5EF4-FFF2-40B4-BE49-F238E27FC236}">
                <a16:creationId xmlns:a16="http://schemas.microsoft.com/office/drawing/2014/main" id="{291B6DB1-F80A-4F0F-B2C0-4464291778D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607" r="-2" b="805"/>
          <a:stretch/>
        </p:blipFill>
        <p:spPr>
          <a:xfrm>
            <a:off x="10732873" y="6178434"/>
            <a:ext cx="1411734" cy="636243"/>
          </a:xfrm>
          <a:prstGeom prst="rect">
            <a:avLst/>
          </a:prstGeom>
        </p:spPr>
      </p:pic>
    </p:spTree>
    <p:extLst>
      <p:ext uri="{BB962C8B-B14F-4D97-AF65-F5344CB8AC3E}">
        <p14:creationId xmlns:p14="http://schemas.microsoft.com/office/powerpoint/2010/main" val="3230283766"/>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9942" y="593756"/>
            <a:ext cx="7489141" cy="1622321"/>
          </a:xfrm>
          <a:prstGeom prst="rect">
            <a:avLst/>
          </a:prstGeom>
        </p:spPr>
        <p:txBody>
          <a:bodyPr vert="horz" lIns="91440" tIns="45720" rIns="91440" bIns="45720" rtlCol="0" anchor="t">
            <a:normAutofit/>
          </a:bodyPr>
          <a:lstStyle/>
          <a:p>
            <a:pPr defTabSz="457200">
              <a:spcBef>
                <a:spcPct val="0"/>
              </a:spcBef>
              <a:spcAft>
                <a:spcPts val="600"/>
              </a:spcAft>
            </a:pPr>
            <a:r>
              <a:rPr lang="en-US" sz="4000" b="1" cap="all">
                <a:ln w="3175" cmpd="sng">
                  <a:noFill/>
                </a:ln>
                <a:latin typeface="Kristen ITC" panose="03050502040202030202" pitchFamily="66" charset="0"/>
                <a:ea typeface="+mj-ea"/>
                <a:cs typeface="+mj-cs"/>
              </a:rPr>
              <a:t>Buying a Client Gifts</a:t>
            </a:r>
          </a:p>
        </p:txBody>
      </p:sp>
      <p:sp>
        <p:nvSpPr>
          <p:cNvPr id="8" name="Rectangle 7"/>
          <p:cNvSpPr/>
          <p:nvPr/>
        </p:nvSpPr>
        <p:spPr>
          <a:xfrm>
            <a:off x="499454" y="2105348"/>
            <a:ext cx="6188189" cy="4662437"/>
          </a:xfrm>
          <a:prstGeom prst="rect">
            <a:avLst/>
          </a:prstGeom>
        </p:spPr>
        <p:txBody>
          <a:bodyPr vert="horz" lIns="91440" tIns="45720" rIns="91440" bIns="45720" rtlCol="0" anchor="t">
            <a:noAutofit/>
          </a:bodyPr>
          <a:lstStyle/>
          <a:p>
            <a:pPr marL="393065" lvl="1" indent="-182880" defTabSz="457200">
              <a:spcBef>
                <a:spcPts val="1000"/>
              </a:spcBef>
              <a:buClr>
                <a:schemeClr val="bg2">
                  <a:lumMod val="40000"/>
                  <a:lumOff val="60000"/>
                </a:schemeClr>
              </a:buClr>
              <a:buSzPct val="80000"/>
              <a:buFont typeface="Wingdings 3" charset="2"/>
              <a:buChar char=""/>
            </a:pPr>
            <a:r>
              <a:rPr lang="en-US">
                <a:latin typeface="Kristen ITC" panose="03050502040202030202" pitchFamily="66" charset="0"/>
                <a:ea typeface="+mj-ea"/>
                <a:cs typeface="+mj-cs"/>
              </a:rPr>
              <a:t>Any additional purchase made outside of the provided client funding must be approved by the CBAS or ISL Manager for each client</a:t>
            </a:r>
          </a:p>
          <a:p>
            <a:pPr marL="916305" lvl="2" indent="-182880" defTabSz="457200">
              <a:spcBef>
                <a:spcPts val="1000"/>
              </a:spcBef>
              <a:buClr>
                <a:schemeClr val="bg2">
                  <a:lumMod val="40000"/>
                  <a:lumOff val="60000"/>
                </a:schemeClr>
              </a:buClr>
              <a:buSzPct val="80000"/>
              <a:buFont typeface="Wingdings 3" charset="2"/>
              <a:buChar char=""/>
            </a:pPr>
            <a:r>
              <a:rPr lang="en-US">
                <a:latin typeface="Kristen ITC" panose="03050502040202030202" pitchFamily="66" charset="0"/>
                <a:ea typeface="+mj-ea"/>
                <a:cs typeface="+mj-cs"/>
              </a:rPr>
              <a:t>This is to prevent perceived gift/purchase entitlement of the client </a:t>
            </a:r>
          </a:p>
          <a:p>
            <a:pPr marL="1428750" lvl="4" indent="-182880" defTabSz="457200">
              <a:spcBef>
                <a:spcPts val="1000"/>
              </a:spcBef>
              <a:buClr>
                <a:schemeClr val="bg2">
                  <a:lumMod val="40000"/>
                  <a:lumOff val="60000"/>
                </a:schemeClr>
              </a:buClr>
              <a:buSzPct val="80000"/>
              <a:buFont typeface="Wingdings 3" charset="2"/>
              <a:buChar char=""/>
            </a:pPr>
            <a:r>
              <a:rPr lang="en-US">
                <a:latin typeface="Kristen ITC" panose="03050502040202030202" pitchFamily="66" charset="0"/>
                <a:ea typeface="+mj-ea"/>
                <a:cs typeface="+mj-cs"/>
              </a:rPr>
              <a:t>Sets-up expectations that all staff should buy them something</a:t>
            </a:r>
          </a:p>
          <a:p>
            <a:pPr marL="916305" lvl="2" indent="-182880" defTabSz="457200">
              <a:spcBef>
                <a:spcPts val="1000"/>
              </a:spcBef>
              <a:buClr>
                <a:schemeClr val="bg2">
                  <a:lumMod val="40000"/>
                  <a:lumOff val="60000"/>
                </a:schemeClr>
              </a:buClr>
              <a:buSzPct val="80000"/>
              <a:buFont typeface="Wingdings 3" charset="2"/>
              <a:buChar char=""/>
            </a:pPr>
            <a:r>
              <a:rPr lang="en-US">
                <a:latin typeface="Kristen ITC" panose="03050502040202030202" pitchFamily="66" charset="0"/>
                <a:ea typeface="+mj-ea"/>
                <a:cs typeface="+mj-cs"/>
              </a:rPr>
              <a:t>Staff cannot bribe clients</a:t>
            </a:r>
          </a:p>
          <a:p>
            <a:pPr marL="1200150" lvl="3" indent="-182880" defTabSz="457200">
              <a:spcBef>
                <a:spcPts val="1000"/>
              </a:spcBef>
              <a:buClr>
                <a:schemeClr val="bg2">
                  <a:lumMod val="40000"/>
                  <a:lumOff val="60000"/>
                </a:schemeClr>
              </a:buClr>
              <a:buSzPct val="80000"/>
              <a:buFont typeface="Wingdings 3" charset="2"/>
              <a:buChar char=""/>
            </a:pPr>
            <a:r>
              <a:rPr lang="en-US">
                <a:latin typeface="Kristen ITC" panose="03050502040202030202" pitchFamily="66" charset="0"/>
                <a:ea typeface="+mj-ea"/>
                <a:cs typeface="+mj-cs"/>
              </a:rPr>
              <a:t>“If you do/stop that…then I will buy you…”</a:t>
            </a:r>
          </a:p>
          <a:p>
            <a:pPr marL="1200150" lvl="3" indent="-182880" defTabSz="457200">
              <a:spcBef>
                <a:spcPts val="1000"/>
              </a:spcBef>
              <a:buClr>
                <a:schemeClr val="bg2">
                  <a:lumMod val="40000"/>
                  <a:lumOff val="60000"/>
                </a:schemeClr>
              </a:buClr>
              <a:buSzPct val="80000"/>
              <a:buFont typeface="Wingdings 3" charset="2"/>
              <a:buChar char=""/>
            </a:pPr>
            <a:r>
              <a:rPr lang="en-US">
                <a:latin typeface="Kristen ITC" panose="03050502040202030202" pitchFamily="66" charset="0"/>
                <a:ea typeface="+mj-ea"/>
                <a:cs typeface="+mj-cs"/>
              </a:rPr>
              <a:t>“Be a good girl today and I will take you to McDonald’s”</a:t>
            </a:r>
          </a:p>
        </p:txBody>
      </p:sp>
      <p:pic>
        <p:nvPicPr>
          <p:cNvPr id="3" name="Picture 3" descr="A person sitting at a table with a birthday cake&#10;&#10;Description automatically generated">
            <a:extLst>
              <a:ext uri="{FF2B5EF4-FFF2-40B4-BE49-F238E27FC236}">
                <a16:creationId xmlns:a16="http://schemas.microsoft.com/office/drawing/2014/main" id="{8F24F74B-0324-4DE4-AA05-3CFA11809537}"/>
              </a:ext>
            </a:extLst>
          </p:cNvPr>
          <p:cNvPicPr>
            <a:picLocks noChangeAspect="1"/>
          </p:cNvPicPr>
          <p:nvPr/>
        </p:nvPicPr>
        <p:blipFill rotWithShape="1">
          <a:blip r:embed="rId3"/>
          <a:srcRect r="3505"/>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pic>
        <p:nvPicPr>
          <p:cNvPr id="2" name="Picture 1" descr="A picture containing drawing&#10;&#10;Description generated with very high confidence">
            <a:extLst>
              <a:ext uri="{FF2B5EF4-FFF2-40B4-BE49-F238E27FC236}">
                <a16:creationId xmlns:a16="http://schemas.microsoft.com/office/drawing/2014/main" id="{B5E8540F-D4F5-418D-B4EA-03A0922381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607" r="-2" b="805"/>
          <a:stretch/>
        </p:blipFill>
        <p:spPr>
          <a:xfrm>
            <a:off x="10685981" y="6131542"/>
            <a:ext cx="1337893" cy="636243"/>
          </a:xfrm>
          <a:prstGeom prst="rect">
            <a:avLst/>
          </a:prstGeom>
        </p:spPr>
      </p:pic>
    </p:spTree>
    <p:extLst>
      <p:ext uri="{BB962C8B-B14F-4D97-AF65-F5344CB8AC3E}">
        <p14:creationId xmlns:p14="http://schemas.microsoft.com/office/powerpoint/2010/main" val="39019542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p:cNvSpPr txBox="1"/>
          <p:nvPr/>
        </p:nvSpPr>
        <p:spPr>
          <a:xfrm>
            <a:off x="118814" y="1964525"/>
            <a:ext cx="7050834" cy="4451142"/>
          </a:xfrm>
          <a:prstGeom prst="rect">
            <a:avLst/>
          </a:prstGeom>
        </p:spPr>
        <p:txBody>
          <a:bodyPr vert="horz" lIns="91440" tIns="45720" rIns="91440" bIns="45720" rtlCol="0" anchor="t">
            <a:noAutofit/>
          </a:bodyPr>
          <a:lstStyle/>
          <a:p>
            <a:pPr marL="285750" indent="-285750" defTabSz="457200">
              <a:spcBef>
                <a:spcPts val="1000"/>
              </a:spcBef>
              <a:buClr>
                <a:schemeClr val="accent1"/>
              </a:buClr>
              <a:buSzPct val="80000"/>
              <a:buFont typeface="Wingdings 3" charset="2"/>
              <a:buChar char=""/>
            </a:pPr>
            <a:r>
              <a:rPr lang="en-US" sz="2400">
                <a:latin typeface="Kristen ITC" panose="03050502040202030202" pitchFamily="66" charset="0"/>
                <a:ea typeface="+mj-ea"/>
                <a:cs typeface="+mj-cs"/>
              </a:rPr>
              <a:t>Applies to </a:t>
            </a:r>
            <a:r>
              <a:rPr lang="en-US" sz="2400" u="sng">
                <a:latin typeface="Kristen ITC" panose="03050502040202030202" pitchFamily="66" charset="0"/>
                <a:ea typeface="+mj-ea"/>
                <a:cs typeface="+mj-cs"/>
              </a:rPr>
              <a:t>everyone</a:t>
            </a:r>
            <a:r>
              <a:rPr lang="en-US" sz="2400">
                <a:latin typeface="Kristen ITC" panose="03050502040202030202" pitchFamily="66" charset="0"/>
                <a:ea typeface="+mj-ea"/>
                <a:cs typeface="+mj-cs"/>
              </a:rPr>
              <a:t> working with vulnerable persons.</a:t>
            </a:r>
          </a:p>
          <a:p>
            <a:pPr marL="285750" indent="-285750" defTabSz="457200">
              <a:spcBef>
                <a:spcPts val="1000"/>
              </a:spcBef>
              <a:buClr>
                <a:schemeClr val="accent1"/>
              </a:buClr>
              <a:buSzPct val="80000"/>
              <a:buFont typeface="Wingdings 3" charset="2"/>
              <a:buChar char=""/>
            </a:pPr>
            <a:r>
              <a:rPr lang="en-US" sz="2400">
                <a:latin typeface="Kristen ITC" panose="03050502040202030202" pitchFamily="66" charset="0"/>
                <a:ea typeface="+mj-ea"/>
                <a:cs typeface="+mj-cs"/>
              </a:rPr>
              <a:t>Report any suspected or observed cases of Abuse or Neglect.</a:t>
            </a:r>
          </a:p>
          <a:p>
            <a:pPr marL="285750" indent="-285750" defTabSz="457200">
              <a:spcBef>
                <a:spcPts val="1000"/>
              </a:spcBef>
              <a:buClr>
                <a:schemeClr val="accent1"/>
              </a:buClr>
              <a:buSzPct val="80000"/>
              <a:buFont typeface="Wingdings 3" charset="2"/>
              <a:buChar char=""/>
            </a:pPr>
            <a:r>
              <a:rPr lang="en-US" sz="2400">
                <a:latin typeface="Kristen ITC" panose="03050502040202030202" pitchFamily="66" charset="0"/>
                <a:ea typeface="+mj-ea"/>
                <a:cs typeface="+mj-cs"/>
              </a:rPr>
              <a:t>Attempt to stop the abuse/neglect, then…</a:t>
            </a:r>
          </a:p>
          <a:p>
            <a:pPr marL="285750" indent="-285750" defTabSz="457200">
              <a:spcBef>
                <a:spcPts val="1000"/>
              </a:spcBef>
              <a:buClr>
                <a:schemeClr val="accent1"/>
              </a:buClr>
              <a:buSzPct val="80000"/>
              <a:buFont typeface="Wingdings 3" charset="2"/>
              <a:buChar char=""/>
            </a:pPr>
            <a:r>
              <a:rPr lang="en-US" sz="2400">
                <a:latin typeface="Kristen ITC" panose="03050502040202030202" pitchFamily="66" charset="0"/>
                <a:ea typeface="+mj-ea"/>
                <a:cs typeface="+mj-cs"/>
              </a:rPr>
              <a:t>Report it to your supervisor ASAP.</a:t>
            </a:r>
          </a:p>
          <a:p>
            <a:pPr marL="285750" indent="-285750" defTabSz="457200">
              <a:spcBef>
                <a:spcPts val="1000"/>
              </a:spcBef>
              <a:buClr>
                <a:schemeClr val="accent1"/>
              </a:buClr>
              <a:buSzPct val="80000"/>
              <a:buFont typeface="Wingdings 3" charset="2"/>
              <a:buChar char=""/>
            </a:pPr>
            <a:r>
              <a:rPr lang="en-US" sz="2400">
                <a:latin typeface="Kristen ITC" panose="03050502040202030202" pitchFamily="66" charset="0"/>
                <a:ea typeface="+mj-ea"/>
                <a:cs typeface="+mj-cs"/>
              </a:rPr>
              <a:t>Child Abuse Hotline:1-800-392-3738</a:t>
            </a:r>
          </a:p>
          <a:p>
            <a:pPr marL="285750" indent="-285750" defTabSz="457200">
              <a:spcBef>
                <a:spcPts val="1000"/>
              </a:spcBef>
              <a:buClr>
                <a:schemeClr val="accent1"/>
              </a:buClr>
              <a:buSzPct val="80000"/>
              <a:buFont typeface="Wingdings 3" charset="2"/>
              <a:buChar char=""/>
            </a:pPr>
            <a:r>
              <a:rPr lang="en-US" sz="2400">
                <a:latin typeface="Kristen ITC" panose="03050502040202030202" pitchFamily="66" charset="0"/>
                <a:ea typeface="+mj-ea"/>
                <a:cs typeface="+mj-cs"/>
              </a:rPr>
              <a:t>Adult Abuse and Neglect Hotline1-800-392-0210</a:t>
            </a:r>
          </a:p>
        </p:txBody>
      </p:sp>
      <p:pic>
        <p:nvPicPr>
          <p:cNvPr id="2" name="Picture 1" descr="A picture containing drawing&#10;&#10;Description generated with very high confidence">
            <a:extLst>
              <a:ext uri="{FF2B5EF4-FFF2-40B4-BE49-F238E27FC236}">
                <a16:creationId xmlns:a16="http://schemas.microsoft.com/office/drawing/2014/main" id="{0D5A6C00-50BB-4B7D-929B-CA57671FB7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607" r="-2" b="805"/>
          <a:stretch/>
        </p:blipFill>
        <p:spPr>
          <a:xfrm>
            <a:off x="10779765" y="6190157"/>
            <a:ext cx="1337893" cy="636243"/>
          </a:xfrm>
          <a:prstGeom prst="rect">
            <a:avLst/>
          </a:prstGeom>
        </p:spPr>
      </p:pic>
      <p:sp>
        <p:nvSpPr>
          <p:cNvPr id="3" name="TextBox 2">
            <a:extLst>
              <a:ext uri="{FF2B5EF4-FFF2-40B4-BE49-F238E27FC236}">
                <a16:creationId xmlns:a16="http://schemas.microsoft.com/office/drawing/2014/main" id="{70C3CAF6-55AC-4F87-A0FE-A94E776443A8}"/>
              </a:ext>
            </a:extLst>
          </p:cNvPr>
          <p:cNvSpPr txBox="1"/>
          <p:nvPr/>
        </p:nvSpPr>
        <p:spPr>
          <a:xfrm>
            <a:off x="1035205" y="775010"/>
            <a:ext cx="7677614"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200" b="1">
                <a:latin typeface="Kristen ITC" panose="03050502040202030202" pitchFamily="66" charset="0"/>
              </a:rPr>
              <a:t>Being a Mandated Reporter</a:t>
            </a:r>
          </a:p>
        </p:txBody>
      </p:sp>
      <p:sp>
        <p:nvSpPr>
          <p:cNvPr id="4" name="TextBox 3">
            <a:extLst>
              <a:ext uri="{FF2B5EF4-FFF2-40B4-BE49-F238E27FC236}">
                <a16:creationId xmlns:a16="http://schemas.microsoft.com/office/drawing/2014/main" id="{A7DA0880-BA9F-40EB-AB46-D956CDDBB392}"/>
              </a:ext>
            </a:extLst>
          </p:cNvPr>
          <p:cNvSpPr txBox="1"/>
          <p:nvPr/>
        </p:nvSpPr>
        <p:spPr>
          <a:xfrm rot="600000">
            <a:off x="9740214" y="1491173"/>
            <a:ext cx="179534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a:latin typeface="Kristen ITC" panose="03050502040202030202" pitchFamily="66" charset="0"/>
              </a:rPr>
              <a:t>Neglect</a:t>
            </a:r>
          </a:p>
        </p:txBody>
      </p:sp>
      <p:sp>
        <p:nvSpPr>
          <p:cNvPr id="5" name="TextBox 4">
            <a:extLst>
              <a:ext uri="{FF2B5EF4-FFF2-40B4-BE49-F238E27FC236}">
                <a16:creationId xmlns:a16="http://schemas.microsoft.com/office/drawing/2014/main" id="{6BBD6E01-468C-46BB-9956-B5EE6F30BACC}"/>
              </a:ext>
            </a:extLst>
          </p:cNvPr>
          <p:cNvSpPr txBox="1"/>
          <p:nvPr/>
        </p:nvSpPr>
        <p:spPr>
          <a:xfrm rot="21060000">
            <a:off x="8012526" y="2259091"/>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Kristen ITC" panose="03050502040202030202" pitchFamily="66" charset="0"/>
              </a:rPr>
              <a:t>Verbal Abuse</a:t>
            </a:r>
          </a:p>
        </p:txBody>
      </p:sp>
      <p:sp>
        <p:nvSpPr>
          <p:cNvPr id="6" name="TextBox 5">
            <a:extLst>
              <a:ext uri="{FF2B5EF4-FFF2-40B4-BE49-F238E27FC236}">
                <a16:creationId xmlns:a16="http://schemas.microsoft.com/office/drawing/2014/main" id="{183DAFAD-3062-44FF-B8CB-D1046CF85322}"/>
              </a:ext>
            </a:extLst>
          </p:cNvPr>
          <p:cNvSpPr txBox="1"/>
          <p:nvPr/>
        </p:nvSpPr>
        <p:spPr>
          <a:xfrm rot="600000">
            <a:off x="8946694" y="3289277"/>
            <a:ext cx="297551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Kristen ITC" panose="03050502040202030202" pitchFamily="66" charset="0"/>
              </a:rPr>
              <a:t>Physical Abuse</a:t>
            </a:r>
          </a:p>
        </p:txBody>
      </p:sp>
      <p:sp>
        <p:nvSpPr>
          <p:cNvPr id="7" name="TextBox 6">
            <a:extLst>
              <a:ext uri="{FF2B5EF4-FFF2-40B4-BE49-F238E27FC236}">
                <a16:creationId xmlns:a16="http://schemas.microsoft.com/office/drawing/2014/main" id="{E6DCD215-A817-4D57-894E-DE2F3099B4E0}"/>
              </a:ext>
            </a:extLst>
          </p:cNvPr>
          <p:cNvSpPr txBox="1"/>
          <p:nvPr/>
        </p:nvSpPr>
        <p:spPr>
          <a:xfrm rot="21060000">
            <a:off x="7454614" y="4008297"/>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Kristen ITC" panose="03050502040202030202" pitchFamily="66" charset="0"/>
              </a:rPr>
              <a:t>Sexual Abuse</a:t>
            </a:r>
          </a:p>
        </p:txBody>
      </p:sp>
      <p:sp>
        <p:nvSpPr>
          <p:cNvPr id="8" name="TextBox 7">
            <a:extLst>
              <a:ext uri="{FF2B5EF4-FFF2-40B4-BE49-F238E27FC236}">
                <a16:creationId xmlns:a16="http://schemas.microsoft.com/office/drawing/2014/main" id="{AB31FA8E-2BC2-4EB8-8A3F-6CF1A6904C34}"/>
              </a:ext>
            </a:extLst>
          </p:cNvPr>
          <p:cNvSpPr txBox="1"/>
          <p:nvPr/>
        </p:nvSpPr>
        <p:spPr>
          <a:xfrm rot="420000">
            <a:off x="8098810" y="4862226"/>
            <a:ext cx="443446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Kristen ITC" panose="03050502040202030202" pitchFamily="66" charset="0"/>
              </a:rPr>
              <a:t>Misuse of Consumer Funds/Property</a:t>
            </a:r>
          </a:p>
        </p:txBody>
      </p:sp>
    </p:spTree>
    <p:extLst>
      <p:ext uri="{BB962C8B-B14F-4D97-AF65-F5344CB8AC3E}">
        <p14:creationId xmlns:p14="http://schemas.microsoft.com/office/powerpoint/2010/main" val="110456183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93500-FFC5-480B-8335-79D6ADEC4B05}"/>
              </a:ext>
            </a:extLst>
          </p:cNvPr>
          <p:cNvSpPr>
            <a:spLocks noGrp="1"/>
          </p:cNvSpPr>
          <p:nvPr>
            <p:ph type="title"/>
          </p:nvPr>
        </p:nvSpPr>
        <p:spPr>
          <a:xfrm>
            <a:off x="653143" y="1645920"/>
            <a:ext cx="3522879" cy="4470821"/>
          </a:xfrm>
        </p:spPr>
        <p:txBody>
          <a:bodyPr>
            <a:normAutofit/>
          </a:bodyPr>
          <a:lstStyle/>
          <a:p>
            <a:pPr algn="r"/>
            <a:r>
              <a:rPr lang="en-US">
                <a:solidFill>
                  <a:srgbClr val="FFFFFF"/>
                </a:solidFill>
              </a:rPr>
              <a:t>Ensuring Hygiene &amp; Cleanliness</a:t>
            </a:r>
          </a:p>
        </p:txBody>
      </p:sp>
      <p:sp>
        <p:nvSpPr>
          <p:cNvPr id="3" name="Content Placeholder 2">
            <a:extLst>
              <a:ext uri="{FF2B5EF4-FFF2-40B4-BE49-F238E27FC236}">
                <a16:creationId xmlns:a16="http://schemas.microsoft.com/office/drawing/2014/main" id="{5A7F5997-6517-469B-879D-72DF74B666EC}"/>
              </a:ext>
            </a:extLst>
          </p:cNvPr>
          <p:cNvSpPr>
            <a:spLocks noGrp="1"/>
          </p:cNvSpPr>
          <p:nvPr>
            <p:ph idx="1"/>
          </p:nvPr>
        </p:nvSpPr>
        <p:spPr>
          <a:xfrm>
            <a:off x="5204109" y="1645920"/>
            <a:ext cx="5919503" cy="4470821"/>
          </a:xfrm>
        </p:spPr>
        <p:txBody>
          <a:bodyPr vert="horz" lIns="91440" tIns="45720" rIns="91440" bIns="45720" rtlCol="0">
            <a:normAutofit/>
          </a:bodyPr>
          <a:lstStyle/>
          <a:p>
            <a:pPr marL="0" indent="0">
              <a:lnSpc>
                <a:spcPct val="90000"/>
              </a:lnSpc>
              <a:buNone/>
            </a:pPr>
            <a:r>
              <a:rPr lang="en-US" sz="1300" b="1"/>
              <a:t>Hygiene tips:</a:t>
            </a:r>
          </a:p>
          <a:p>
            <a:pPr>
              <a:lnSpc>
                <a:spcPct val="90000"/>
              </a:lnSpc>
            </a:pPr>
            <a:r>
              <a:rPr lang="en-US" sz="1300"/>
              <a:t>Wash your hands frequently</a:t>
            </a:r>
          </a:p>
          <a:p>
            <a:pPr lvl="1">
              <a:lnSpc>
                <a:spcPct val="90000"/>
              </a:lnSpc>
            </a:pPr>
            <a:r>
              <a:rPr lang="en-US" sz="1300"/>
              <a:t>Use soap and wash for at least 20 seconds</a:t>
            </a:r>
          </a:p>
          <a:p>
            <a:pPr>
              <a:lnSpc>
                <a:spcPct val="90000"/>
              </a:lnSpc>
            </a:pPr>
            <a:r>
              <a:rPr lang="en-US" sz="1300">
                <a:ea typeface="+mn-lt"/>
                <a:cs typeface="+mn-lt"/>
              </a:rPr>
              <a:t>Cover your cough/sneeze with your elbow</a:t>
            </a:r>
          </a:p>
          <a:p>
            <a:pPr>
              <a:lnSpc>
                <a:spcPct val="90000"/>
              </a:lnSpc>
            </a:pPr>
            <a:r>
              <a:rPr lang="en-US" sz="1300"/>
              <a:t>Avoid touching your mouth, nose, eyes with unwashed hands</a:t>
            </a:r>
          </a:p>
          <a:p>
            <a:pPr>
              <a:lnSpc>
                <a:spcPct val="90000"/>
              </a:lnSpc>
            </a:pPr>
            <a:r>
              <a:rPr lang="en-US" sz="1300"/>
              <a:t>Practice social distancing when possible</a:t>
            </a:r>
          </a:p>
          <a:p>
            <a:pPr>
              <a:lnSpc>
                <a:spcPct val="90000"/>
              </a:lnSpc>
            </a:pPr>
            <a:r>
              <a:rPr lang="en-US" sz="1300"/>
              <a:t>Stay home if you feel sick and contact your site supervisor</a:t>
            </a:r>
          </a:p>
          <a:p>
            <a:pPr marL="0" indent="0">
              <a:lnSpc>
                <a:spcPct val="90000"/>
              </a:lnSpc>
              <a:buNone/>
            </a:pPr>
            <a:r>
              <a:rPr lang="en-US" sz="1300"/>
              <a:t>While working in the field, you should be keeping where you work clean. Do this by:</a:t>
            </a:r>
          </a:p>
          <a:p>
            <a:pPr>
              <a:lnSpc>
                <a:spcPct val="90000"/>
              </a:lnSpc>
            </a:pPr>
            <a:r>
              <a:rPr lang="en-US" sz="1300"/>
              <a:t>Sanitizing your work area when you come in and when you leave</a:t>
            </a:r>
          </a:p>
          <a:p>
            <a:pPr>
              <a:lnSpc>
                <a:spcPct val="90000"/>
              </a:lnSpc>
            </a:pPr>
            <a:r>
              <a:rPr lang="en-US" sz="1300"/>
              <a:t>If you have any work areas that are touched often (doorknobs, light switches, keyboards, remotes, faucets), sanitize those throughout your shift as well</a:t>
            </a:r>
          </a:p>
          <a:p>
            <a:pPr lvl="1">
              <a:lnSpc>
                <a:spcPct val="90000"/>
              </a:lnSpc>
            </a:pPr>
            <a:endParaRPr lang="en-US" sz="1300"/>
          </a:p>
        </p:txBody>
      </p:sp>
      <p:pic>
        <p:nvPicPr>
          <p:cNvPr id="5" name="Picture 4" descr="A picture containing drawing&#10;&#10;Description generated with very high confidence">
            <a:extLst>
              <a:ext uri="{FF2B5EF4-FFF2-40B4-BE49-F238E27FC236}">
                <a16:creationId xmlns:a16="http://schemas.microsoft.com/office/drawing/2014/main" id="{FA93F7F4-6B94-42F4-B4C8-C8BBC4FC1D2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607" r="-2" b="805"/>
          <a:stretch/>
        </p:blipFill>
        <p:spPr>
          <a:xfrm>
            <a:off x="10744029" y="6143265"/>
            <a:ext cx="1337893" cy="636243"/>
          </a:xfrm>
          <a:prstGeom prst="rect">
            <a:avLst/>
          </a:prstGeom>
        </p:spPr>
      </p:pic>
    </p:spTree>
    <p:extLst>
      <p:ext uri="{BB962C8B-B14F-4D97-AF65-F5344CB8AC3E}">
        <p14:creationId xmlns:p14="http://schemas.microsoft.com/office/powerpoint/2010/main" val="3178693609"/>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F22B1-05D5-413F-ABAD-5DD2E7C6D84F}"/>
              </a:ext>
            </a:extLst>
          </p:cNvPr>
          <p:cNvSpPr>
            <a:spLocks noGrp="1"/>
          </p:cNvSpPr>
          <p:nvPr>
            <p:ph type="title"/>
          </p:nvPr>
        </p:nvSpPr>
        <p:spPr>
          <a:xfrm>
            <a:off x="1129622" y="571722"/>
            <a:ext cx="5516838" cy="1558919"/>
          </a:xfrm>
        </p:spPr>
        <p:txBody>
          <a:bodyPr>
            <a:normAutofit/>
          </a:bodyPr>
          <a:lstStyle/>
          <a:p>
            <a:pPr algn="r"/>
            <a:r>
              <a:rPr lang="en-US" sz="3300" b="1">
                <a:latin typeface="Kristen ITC" panose="03050502040202030202" pitchFamily="66" charset="0"/>
              </a:rPr>
              <a:t>ISL Communication</a:t>
            </a:r>
          </a:p>
        </p:txBody>
      </p:sp>
      <p:sp>
        <p:nvSpPr>
          <p:cNvPr id="3" name="Content Placeholder 2">
            <a:extLst>
              <a:ext uri="{FF2B5EF4-FFF2-40B4-BE49-F238E27FC236}">
                <a16:creationId xmlns:a16="http://schemas.microsoft.com/office/drawing/2014/main" id="{281E087B-39AC-479D-A56C-EDD29D0D7724}"/>
              </a:ext>
            </a:extLst>
          </p:cNvPr>
          <p:cNvSpPr>
            <a:spLocks noGrp="1"/>
          </p:cNvSpPr>
          <p:nvPr>
            <p:ph idx="1"/>
          </p:nvPr>
        </p:nvSpPr>
        <p:spPr>
          <a:xfrm>
            <a:off x="1270248" y="2297580"/>
            <a:ext cx="10371424" cy="4061253"/>
          </a:xfrm>
        </p:spPr>
        <p:txBody>
          <a:bodyPr vert="horz" lIns="91440" tIns="45720" rIns="91440" bIns="45720" rtlCol="0" anchor="t">
            <a:noAutofit/>
          </a:bodyPr>
          <a:lstStyle/>
          <a:p>
            <a:pPr>
              <a:spcBef>
                <a:spcPts val="0"/>
              </a:spcBef>
              <a:spcAft>
                <a:spcPts val="600"/>
              </a:spcAft>
            </a:pPr>
            <a:r>
              <a:rPr lang="en-US" sz="2400">
                <a:latin typeface="Kristen ITC" panose="03050502040202030202" pitchFamily="66" charset="0"/>
                <a:ea typeface="+mj-lt"/>
                <a:cs typeface="+mj-lt"/>
              </a:rPr>
              <a:t>Communication is VERY important.</a:t>
            </a:r>
            <a:r>
              <a:rPr lang="en-US" sz="2400">
                <a:latin typeface="Kristen ITC" panose="03050502040202030202" pitchFamily="66" charset="0"/>
              </a:rPr>
              <a:t> There is a right way to do it.</a:t>
            </a:r>
            <a:endParaRPr lang="en-US" sz="2400">
              <a:latin typeface="Kristen ITC" panose="03050502040202030202" pitchFamily="66" charset="0"/>
              <a:ea typeface="+mj-lt"/>
              <a:cs typeface="+mj-lt"/>
            </a:endParaRPr>
          </a:p>
          <a:p>
            <a:pPr>
              <a:spcBef>
                <a:spcPts val="0"/>
              </a:spcBef>
              <a:spcAft>
                <a:spcPts val="600"/>
              </a:spcAft>
            </a:pPr>
            <a:endParaRPr lang="en-US" sz="2400">
              <a:latin typeface="Kristen ITC" panose="03050502040202030202" pitchFamily="66" charset="0"/>
              <a:ea typeface="+mj-lt"/>
              <a:cs typeface="+mj-lt"/>
            </a:endParaRPr>
          </a:p>
          <a:p>
            <a:pPr>
              <a:spcBef>
                <a:spcPts val="0"/>
              </a:spcBef>
              <a:spcAft>
                <a:spcPts val="600"/>
              </a:spcAft>
            </a:pPr>
            <a:r>
              <a:rPr lang="en-US" sz="2400">
                <a:latin typeface="Kristen ITC"/>
              </a:rPr>
              <a:t>Please reference the BIS Call List for anything you need on shift/at the house</a:t>
            </a:r>
            <a:endParaRPr lang="en-US" sz="2400">
              <a:latin typeface="Kristen ITC" panose="03050502040202030202" pitchFamily="66" charset="0"/>
            </a:endParaRPr>
          </a:p>
          <a:p>
            <a:pPr marL="0" indent="0">
              <a:spcBef>
                <a:spcPts val="0"/>
              </a:spcBef>
              <a:spcAft>
                <a:spcPts val="600"/>
              </a:spcAft>
              <a:buNone/>
            </a:pPr>
            <a:endParaRPr lang="en-US" sz="2400">
              <a:latin typeface="Kristen ITC" panose="03050502040202030202" pitchFamily="66" charset="0"/>
            </a:endParaRPr>
          </a:p>
          <a:p>
            <a:pPr>
              <a:spcBef>
                <a:spcPts val="0"/>
              </a:spcBef>
              <a:spcAft>
                <a:spcPts val="600"/>
              </a:spcAft>
            </a:pPr>
            <a:r>
              <a:rPr lang="en-US" sz="2400">
                <a:latin typeface="Kristen ITC" panose="03050502040202030202" pitchFamily="66" charset="0"/>
              </a:rPr>
              <a:t>Non-emergency phone calls to your supervisor are to be placed </a:t>
            </a:r>
            <a:r>
              <a:rPr lang="en-US" sz="2400" i="1">
                <a:latin typeface="Kristen ITC" panose="03050502040202030202" pitchFamily="66" charset="0"/>
              </a:rPr>
              <a:t>only</a:t>
            </a:r>
            <a:r>
              <a:rPr lang="en-US" sz="2400">
                <a:latin typeface="Kristen ITC" panose="03050502040202030202" pitchFamily="66" charset="0"/>
              </a:rPr>
              <a:t> between the hours of </a:t>
            </a:r>
            <a:r>
              <a:rPr lang="en-US" sz="2400" b="1" u="sng">
                <a:latin typeface="Kristen ITC" panose="03050502040202030202" pitchFamily="66" charset="0"/>
              </a:rPr>
              <a:t>8am and 6pm</a:t>
            </a:r>
            <a:r>
              <a:rPr lang="en-US" sz="2400" b="1">
                <a:latin typeface="Kristen ITC" panose="03050502040202030202" pitchFamily="66" charset="0"/>
              </a:rPr>
              <a:t> Monday-Friday</a:t>
            </a:r>
          </a:p>
          <a:p>
            <a:pPr>
              <a:spcBef>
                <a:spcPts val="0"/>
              </a:spcBef>
              <a:spcAft>
                <a:spcPts val="600"/>
              </a:spcAft>
            </a:pPr>
            <a:endParaRPr lang="en-US" sz="2400" b="1">
              <a:latin typeface="Kristen ITC" panose="03050502040202030202" pitchFamily="66" charset="0"/>
            </a:endParaRPr>
          </a:p>
          <a:p>
            <a:pPr>
              <a:spcBef>
                <a:spcPts val="0"/>
              </a:spcBef>
              <a:spcAft>
                <a:spcPts val="600"/>
              </a:spcAft>
            </a:pPr>
            <a:r>
              <a:rPr lang="en-US" sz="2400">
                <a:latin typeface="Kristen ITC" panose="03050502040202030202" pitchFamily="66" charset="0"/>
              </a:rPr>
              <a:t>On-Call Director: 314-624-8404</a:t>
            </a:r>
          </a:p>
        </p:txBody>
      </p:sp>
      <p:pic>
        <p:nvPicPr>
          <p:cNvPr id="4" name="Picture 3" descr="A picture containing drawing&#10;&#10;Description generated with very high confidence">
            <a:extLst>
              <a:ext uri="{FF2B5EF4-FFF2-40B4-BE49-F238E27FC236}">
                <a16:creationId xmlns:a16="http://schemas.microsoft.com/office/drawing/2014/main" id="{7B4EB89D-B520-4CF0-ADDE-6108CC5A572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607" r="-2" b="805"/>
          <a:stretch/>
        </p:blipFill>
        <p:spPr>
          <a:xfrm>
            <a:off x="10779765" y="6190157"/>
            <a:ext cx="1337893" cy="636243"/>
          </a:xfrm>
          <a:prstGeom prst="rect">
            <a:avLst/>
          </a:prstGeom>
        </p:spPr>
      </p:pic>
    </p:spTree>
    <p:extLst>
      <p:ext uri="{BB962C8B-B14F-4D97-AF65-F5344CB8AC3E}">
        <p14:creationId xmlns:p14="http://schemas.microsoft.com/office/powerpoint/2010/main" val="537009216"/>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635F5E-E252-4D4D-8D4B-378F6DF4BA21}"/>
              </a:ext>
            </a:extLst>
          </p:cNvPr>
          <p:cNvSpPr>
            <a:spLocks noGrp="1"/>
          </p:cNvSpPr>
          <p:nvPr>
            <p:ph type="title"/>
          </p:nvPr>
        </p:nvSpPr>
        <p:spPr/>
        <p:txBody>
          <a:bodyPr vert="horz" lIns="91440" tIns="45720" rIns="91440" bIns="45720" rtlCol="0" anchor="ctr">
            <a:normAutofit/>
          </a:bodyPr>
          <a:lstStyle/>
          <a:p>
            <a:r>
              <a:rPr lang="en-US" b="1">
                <a:latin typeface="Kristen ITC" panose="03050502040202030202" pitchFamily="66" charset="0"/>
              </a:rPr>
              <a:t>Emergency Communication</a:t>
            </a:r>
          </a:p>
        </p:txBody>
      </p:sp>
      <p:sp>
        <p:nvSpPr>
          <p:cNvPr id="4" name="Content Placeholder 3">
            <a:extLst>
              <a:ext uri="{FF2B5EF4-FFF2-40B4-BE49-F238E27FC236}">
                <a16:creationId xmlns:a16="http://schemas.microsoft.com/office/drawing/2014/main" id="{2649570B-2F8A-43A7-95BE-4116A50443EF}"/>
              </a:ext>
            </a:extLst>
          </p:cNvPr>
          <p:cNvSpPr>
            <a:spLocks noGrp="1"/>
          </p:cNvSpPr>
          <p:nvPr>
            <p:ph sz="half" idx="1"/>
          </p:nvPr>
        </p:nvSpPr>
        <p:spPr>
          <a:xfrm>
            <a:off x="719503" y="2617032"/>
            <a:ext cx="4754880" cy="3654976"/>
          </a:xfrm>
        </p:spPr>
        <p:txBody>
          <a:bodyPr vert="horz" lIns="91440" tIns="45720" rIns="91440" bIns="45720" rtlCol="0" anchor="t">
            <a:normAutofit fontScale="92500" lnSpcReduction="10000"/>
          </a:bodyPr>
          <a:lstStyle/>
          <a:p>
            <a:pPr marL="0" indent="0">
              <a:buNone/>
            </a:pPr>
            <a:r>
              <a:rPr lang="en-US" sz="2400">
                <a:latin typeface="Kristen ITC" panose="03050502040202030202" pitchFamily="66" charset="0"/>
              </a:rPr>
              <a:t>Call your Supervisor when:</a:t>
            </a:r>
          </a:p>
          <a:p>
            <a:r>
              <a:rPr lang="en-US">
                <a:latin typeface="Kristen ITC" panose="03050502040202030202" pitchFamily="66" charset="0"/>
              </a:rPr>
              <a:t>You witness or suspect abuse/neglect</a:t>
            </a:r>
          </a:p>
          <a:p>
            <a:r>
              <a:rPr lang="en-US">
                <a:latin typeface="Kristen ITC" panose="03050502040202030202" pitchFamily="66" charset="0"/>
              </a:rPr>
              <a:t>Non-medical emergencies</a:t>
            </a:r>
          </a:p>
          <a:p>
            <a:r>
              <a:rPr lang="en-US">
                <a:latin typeface="Kristen ITC" panose="03050502040202030202" pitchFamily="66" charset="0"/>
              </a:rPr>
              <a:t>A client is ill</a:t>
            </a:r>
          </a:p>
          <a:p>
            <a:r>
              <a:rPr lang="en-US">
                <a:latin typeface="Kristen ITC" panose="03050502040202030202" pitchFamily="66" charset="0"/>
              </a:rPr>
              <a:t>A client is missing</a:t>
            </a:r>
          </a:p>
          <a:p>
            <a:r>
              <a:rPr lang="en-US">
                <a:latin typeface="Kristen ITC"/>
              </a:rPr>
              <a:t>A client falls or is injured </a:t>
            </a:r>
          </a:p>
          <a:p>
            <a:r>
              <a:rPr lang="en-US">
                <a:latin typeface="Kristen ITC" panose="03050502040202030202" pitchFamily="66" charset="0"/>
              </a:rPr>
              <a:t>Staff injury (workers comp)</a:t>
            </a:r>
          </a:p>
          <a:p>
            <a:r>
              <a:rPr lang="en-US">
                <a:latin typeface="Kristen ITC"/>
              </a:rPr>
              <a:t>Situations when staff/client are feeling threatened</a:t>
            </a:r>
          </a:p>
        </p:txBody>
      </p:sp>
      <p:sp>
        <p:nvSpPr>
          <p:cNvPr id="2" name="Content Placeholder 1">
            <a:extLst>
              <a:ext uri="{FF2B5EF4-FFF2-40B4-BE49-F238E27FC236}">
                <a16:creationId xmlns:a16="http://schemas.microsoft.com/office/drawing/2014/main" id="{34F0D546-AD71-4DB4-8A65-AEE325BD2ECB}"/>
              </a:ext>
            </a:extLst>
          </p:cNvPr>
          <p:cNvSpPr>
            <a:spLocks noGrp="1"/>
          </p:cNvSpPr>
          <p:nvPr>
            <p:ph sz="half" idx="2"/>
          </p:nvPr>
        </p:nvSpPr>
        <p:spPr>
          <a:xfrm>
            <a:off x="5738127" y="2260531"/>
            <a:ext cx="4396341" cy="4200245"/>
          </a:xfrm>
        </p:spPr>
        <p:txBody>
          <a:bodyPr vert="horz" lIns="91440" tIns="45720" rIns="91440" bIns="45720" rtlCol="0" anchor="t">
            <a:normAutofit fontScale="92500" lnSpcReduction="10000"/>
          </a:bodyPr>
          <a:lstStyle/>
          <a:p>
            <a:r>
              <a:rPr lang="en-US">
                <a:latin typeface="Kristen ITC"/>
              </a:rPr>
              <a:t>An Incident Report is filled out (review EMT reporting procedure)</a:t>
            </a:r>
            <a:endParaRPr lang="en-US">
              <a:latin typeface="Kristen ITC" panose="03050502040202030202" pitchFamily="66" charset="0"/>
            </a:endParaRPr>
          </a:p>
          <a:p>
            <a:r>
              <a:rPr lang="en-US">
                <a:latin typeface="Kristen ITC" panose="03050502040202030202" pitchFamily="66" charset="0"/>
              </a:rPr>
              <a:t>You do not have a vehicle, or you are having car troubles</a:t>
            </a:r>
          </a:p>
          <a:p>
            <a:r>
              <a:rPr lang="en-US">
                <a:latin typeface="Kristen ITC" panose="03050502040202030202" pitchFamily="66" charset="0"/>
              </a:rPr>
              <a:t>Any medication concerns or abnormal medical changes</a:t>
            </a:r>
          </a:p>
          <a:p>
            <a:r>
              <a:rPr lang="en-US">
                <a:latin typeface="Kristen ITC"/>
              </a:rPr>
              <a:t>Medication Errors are discovered</a:t>
            </a:r>
          </a:p>
          <a:p>
            <a:r>
              <a:rPr lang="en-US">
                <a:latin typeface="Kristen ITC" panose="03050502040202030202" pitchFamily="66" charset="0"/>
              </a:rPr>
              <a:t>You have questions or concerns about your shift</a:t>
            </a:r>
          </a:p>
          <a:p>
            <a:r>
              <a:rPr lang="en-US">
                <a:latin typeface="Kristen ITC" panose="03050502040202030202" pitchFamily="66" charset="0"/>
              </a:rPr>
              <a:t>Items are not completed or not completed correctly by the shift you are relieving</a:t>
            </a:r>
          </a:p>
        </p:txBody>
      </p:sp>
      <p:pic>
        <p:nvPicPr>
          <p:cNvPr id="5" name="Picture 5" descr="A picture containing text&#10;&#10;Description automatically generated">
            <a:extLst>
              <a:ext uri="{FF2B5EF4-FFF2-40B4-BE49-F238E27FC236}">
                <a16:creationId xmlns:a16="http://schemas.microsoft.com/office/drawing/2014/main" id="{B97F080D-981D-45CB-87F0-0154E91A44BC}"/>
              </a:ext>
            </a:extLst>
          </p:cNvPr>
          <p:cNvPicPr>
            <a:picLocks noChangeAspect="1"/>
          </p:cNvPicPr>
          <p:nvPr/>
        </p:nvPicPr>
        <p:blipFill>
          <a:blip r:embed="rId3"/>
          <a:stretch>
            <a:fillRect/>
          </a:stretch>
        </p:blipFill>
        <p:spPr>
          <a:xfrm>
            <a:off x="10786366" y="6134565"/>
            <a:ext cx="1343025" cy="647700"/>
          </a:xfrm>
          <a:prstGeom prst="rect">
            <a:avLst/>
          </a:prstGeom>
        </p:spPr>
      </p:pic>
      <p:sp>
        <p:nvSpPr>
          <p:cNvPr id="6" name="TextBox 5">
            <a:extLst>
              <a:ext uri="{FF2B5EF4-FFF2-40B4-BE49-F238E27FC236}">
                <a16:creationId xmlns:a16="http://schemas.microsoft.com/office/drawing/2014/main" id="{546C459A-9423-151C-1583-DB0F534CEFF3}"/>
              </a:ext>
            </a:extLst>
          </p:cNvPr>
          <p:cNvSpPr txBox="1"/>
          <p:nvPr/>
        </p:nvSpPr>
        <p:spPr>
          <a:xfrm>
            <a:off x="611554" y="328247"/>
            <a:ext cx="4022966"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Kristen ITC"/>
              </a:rPr>
              <a:t>Call 911 in the event of a true medical emergency, then your supervisor</a:t>
            </a:r>
            <a:endParaRPr lang="en-US" sz="2800" b="1"/>
          </a:p>
        </p:txBody>
      </p:sp>
    </p:spTree>
    <p:extLst>
      <p:ext uri="{BB962C8B-B14F-4D97-AF65-F5344CB8AC3E}">
        <p14:creationId xmlns:p14="http://schemas.microsoft.com/office/powerpoint/2010/main" val="2472284589"/>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1ED7A-F4B8-ACF0-3971-ABA3740C32DF}"/>
              </a:ext>
            </a:extLst>
          </p:cNvPr>
          <p:cNvSpPr>
            <a:spLocks noGrp="1"/>
          </p:cNvSpPr>
          <p:nvPr>
            <p:ph type="title"/>
          </p:nvPr>
        </p:nvSpPr>
        <p:spPr>
          <a:xfrm>
            <a:off x="4392058" y="507313"/>
            <a:ext cx="7251854" cy="1293028"/>
          </a:xfrm>
        </p:spPr>
        <p:txBody>
          <a:bodyPr/>
          <a:lstStyle/>
          <a:p>
            <a:pPr algn="l"/>
            <a:r>
              <a:rPr lang="en-US" b="1" u="sng">
                <a:solidFill>
                  <a:schemeClr val="accent1"/>
                </a:solidFill>
                <a:ea typeface="+mj-lt"/>
                <a:cs typeface="+mj-lt"/>
              </a:rPr>
              <a:t>EVENT REPORT Review</a:t>
            </a:r>
            <a:endParaRPr lang="en-US">
              <a:solidFill>
                <a:schemeClr val="accent1"/>
              </a:solidFill>
            </a:endParaRPr>
          </a:p>
          <a:p>
            <a:pPr algn="ctr"/>
            <a:r>
              <a:rPr lang="en-US" sz="1200" b="1">
                <a:solidFill>
                  <a:schemeClr val="accent1"/>
                </a:solidFill>
                <a:highlight>
                  <a:srgbClr val="FFFF00"/>
                </a:highlight>
                <a:ea typeface="+mj-lt"/>
                <a:cs typeface="+mj-lt"/>
              </a:rPr>
              <a:t>Fill out An Incident Report on Setworks for any of the following categories and contact the ISL Manager or ISL Director: </a:t>
            </a:r>
            <a:endParaRPr lang="en-US">
              <a:solidFill>
                <a:schemeClr val="accent1"/>
              </a:solidFill>
              <a:highlight>
                <a:srgbClr val="FFFF00"/>
              </a:highlight>
            </a:endParaRPr>
          </a:p>
          <a:p>
            <a:endParaRPr lang="en-US"/>
          </a:p>
        </p:txBody>
      </p:sp>
      <p:sp>
        <p:nvSpPr>
          <p:cNvPr id="3" name="Content Placeholder 2">
            <a:extLst>
              <a:ext uri="{FF2B5EF4-FFF2-40B4-BE49-F238E27FC236}">
                <a16:creationId xmlns:a16="http://schemas.microsoft.com/office/drawing/2014/main" id="{61ED68D1-296F-97C4-5730-12A34EBD9D5A}"/>
              </a:ext>
            </a:extLst>
          </p:cNvPr>
          <p:cNvSpPr>
            <a:spLocks noGrp="1"/>
          </p:cNvSpPr>
          <p:nvPr>
            <p:ph sz="half" idx="1"/>
          </p:nvPr>
        </p:nvSpPr>
        <p:spPr>
          <a:xfrm>
            <a:off x="685800" y="1239764"/>
            <a:ext cx="5334000" cy="5493040"/>
          </a:xfrm>
        </p:spPr>
        <p:txBody>
          <a:bodyPr vert="horz" lIns="91440" tIns="45720" rIns="91440" bIns="45720" rtlCol="0" anchor="t">
            <a:normAutofit lnSpcReduction="10000"/>
          </a:bodyPr>
          <a:lstStyle/>
          <a:p>
            <a:r>
              <a:rPr lang="en-US" sz="1100" b="1">
                <a:latin typeface="Calibri"/>
                <a:ea typeface="+mn-lt"/>
                <a:cs typeface="+mn-lt"/>
              </a:rPr>
              <a:t>Reportable Category #1</a:t>
            </a:r>
            <a:r>
              <a:rPr lang="en-US" sz="1100">
                <a:latin typeface="Calibri"/>
                <a:ea typeface="+mn-lt"/>
                <a:cs typeface="+mn-lt"/>
              </a:rPr>
              <a:t>: All events where there is a report, allegation, or suspicion that an individual has been subjected to Misuse of Consumer Funds/Property, Neglect, Physical Abuse, Sexual Abuse, or Verbal Abuse.</a:t>
            </a:r>
            <a:endParaRPr lang="en-US" sz="1100">
              <a:latin typeface="Calibri"/>
              <a:cs typeface="Calibri"/>
            </a:endParaRPr>
          </a:p>
          <a:p>
            <a:r>
              <a:rPr lang="en-US" sz="1100" b="1">
                <a:latin typeface="Calibri"/>
                <a:ea typeface="+mn-lt"/>
                <a:cs typeface="+mn-lt"/>
              </a:rPr>
              <a:t>Reportable Category #2:</a:t>
            </a:r>
            <a:r>
              <a:rPr lang="en-US" sz="1100">
                <a:latin typeface="Calibri"/>
                <a:ea typeface="+mn-lt"/>
                <a:cs typeface="+mn-lt"/>
              </a:rPr>
              <a:t> All…</a:t>
            </a:r>
            <a:endParaRPr lang="en-US" sz="1100">
              <a:latin typeface="Calibri"/>
              <a:cs typeface="Calibri"/>
            </a:endParaRPr>
          </a:p>
          <a:p>
            <a:pPr lvl="2"/>
            <a:r>
              <a:rPr lang="en-US" sz="1100">
                <a:latin typeface="Calibri"/>
                <a:ea typeface="+mn-lt"/>
                <a:cs typeface="+mn-lt"/>
              </a:rPr>
              <a:t>Emergency Room Visits</a:t>
            </a:r>
            <a:endParaRPr lang="en-US" sz="1100">
              <a:latin typeface="Calibri"/>
              <a:cs typeface="Calibri"/>
            </a:endParaRPr>
          </a:p>
          <a:p>
            <a:pPr lvl="2"/>
            <a:r>
              <a:rPr lang="en-US" sz="1100">
                <a:latin typeface="Calibri"/>
                <a:ea typeface="+mn-lt"/>
                <a:cs typeface="+mn-lt"/>
              </a:rPr>
              <a:t>Non-scheduled Hospitalizations</a:t>
            </a:r>
            <a:endParaRPr lang="en-US" sz="1100">
              <a:latin typeface="Calibri"/>
              <a:cs typeface="Calibri"/>
            </a:endParaRPr>
          </a:p>
          <a:p>
            <a:pPr lvl="2"/>
            <a:r>
              <a:rPr lang="en-US" sz="1100">
                <a:latin typeface="Calibri"/>
                <a:ea typeface="+mn-lt"/>
                <a:cs typeface="+mn-lt"/>
              </a:rPr>
              <a:t>Deaths of Individuals Served by DMH</a:t>
            </a:r>
            <a:endParaRPr lang="en-US" sz="1100">
              <a:latin typeface="Calibri"/>
              <a:cs typeface="Calibri"/>
            </a:endParaRPr>
          </a:p>
          <a:p>
            <a:pPr lvl="2"/>
            <a:r>
              <a:rPr lang="en-US" sz="1100">
                <a:latin typeface="Calibri"/>
                <a:ea typeface="+mn-lt"/>
                <a:cs typeface="+mn-lt"/>
              </a:rPr>
              <a:t>Medication Errors that Reach an Individual (NOT documentation errors)</a:t>
            </a:r>
            <a:endParaRPr lang="en-US" sz="1100">
              <a:latin typeface="Calibri"/>
              <a:cs typeface="Calibri"/>
            </a:endParaRPr>
          </a:p>
          <a:p>
            <a:pPr lvl="2"/>
            <a:r>
              <a:rPr lang="en-US" sz="1100">
                <a:latin typeface="Calibri"/>
                <a:ea typeface="+mn-lt"/>
                <a:cs typeface="+mn-lt"/>
              </a:rPr>
              <a:t>Incidents of Falls</a:t>
            </a:r>
            <a:endParaRPr lang="en-US" sz="1100">
              <a:latin typeface="Calibri"/>
              <a:cs typeface="Calibri"/>
            </a:endParaRPr>
          </a:p>
          <a:p>
            <a:pPr lvl="2"/>
            <a:r>
              <a:rPr lang="en-US" sz="1100">
                <a:latin typeface="Calibri"/>
                <a:ea typeface="+mn-lt"/>
                <a:cs typeface="+mn-lt"/>
              </a:rPr>
              <a:t>Uses of Emergency Procedures</a:t>
            </a:r>
            <a:endParaRPr lang="en-US" sz="1100">
              <a:latin typeface="Calibri"/>
              <a:cs typeface="Calibri"/>
            </a:endParaRPr>
          </a:p>
          <a:p>
            <a:pPr lvl="3"/>
            <a:r>
              <a:rPr lang="en-US" sz="1100">
                <a:latin typeface="Calibri"/>
                <a:ea typeface="+mn-lt"/>
                <a:cs typeface="+mn-lt"/>
              </a:rPr>
              <a:t>Chemical Restraint</a:t>
            </a:r>
            <a:endParaRPr lang="en-US" sz="1100">
              <a:latin typeface="Calibri"/>
              <a:cs typeface="Calibri"/>
            </a:endParaRPr>
          </a:p>
          <a:p>
            <a:pPr lvl="3"/>
            <a:r>
              <a:rPr lang="en-US" sz="1100">
                <a:latin typeface="Calibri"/>
                <a:ea typeface="+mn-lt"/>
                <a:cs typeface="+mn-lt"/>
              </a:rPr>
              <a:t>Manual Restraint</a:t>
            </a:r>
            <a:endParaRPr lang="en-US" sz="1100">
              <a:latin typeface="Calibri"/>
              <a:cs typeface="Calibri"/>
            </a:endParaRPr>
          </a:p>
          <a:p>
            <a:pPr lvl="3"/>
            <a:r>
              <a:rPr lang="en-US" sz="1100">
                <a:latin typeface="Calibri"/>
                <a:ea typeface="+mn-lt"/>
                <a:cs typeface="+mn-lt"/>
              </a:rPr>
              <a:t>Mechanical Restraint</a:t>
            </a:r>
            <a:endParaRPr lang="en-US" sz="1100">
              <a:latin typeface="Calibri"/>
              <a:cs typeface="Calibri"/>
            </a:endParaRPr>
          </a:p>
          <a:p>
            <a:pPr lvl="3"/>
            <a:r>
              <a:rPr lang="en-US" sz="1100">
                <a:latin typeface="Calibri"/>
                <a:ea typeface="+mn-lt"/>
                <a:cs typeface="+mn-lt"/>
              </a:rPr>
              <a:t>Time Out Procedures</a:t>
            </a:r>
            <a:endParaRPr lang="en-US" sz="1100">
              <a:latin typeface="Calibri"/>
            </a:endParaRPr>
          </a:p>
          <a:p>
            <a:r>
              <a:rPr lang="en-US" sz="1100" b="1">
                <a:latin typeface="Calibri"/>
                <a:ea typeface="+mn-lt"/>
                <a:cs typeface="+mn-lt"/>
              </a:rPr>
              <a:t>Reportable Category #3:</a:t>
            </a:r>
            <a:r>
              <a:rPr lang="en-US" sz="1100">
                <a:latin typeface="Calibri"/>
                <a:ea typeface="+mn-lt"/>
                <a:cs typeface="+mn-lt"/>
              </a:rPr>
              <a:t> All events where there is Law Enforcement or emergency personnel involvement when the DMH consumer is either the victim or alleged perpetrator, or Law Enforcement is support in the event.</a:t>
            </a:r>
            <a:endParaRPr lang="en-US" sz="1100">
              <a:latin typeface="Calibri"/>
              <a:cs typeface="Calibri"/>
            </a:endParaRPr>
          </a:p>
          <a:p>
            <a:r>
              <a:rPr lang="en-US" sz="1100" b="1">
                <a:latin typeface="Calibri"/>
                <a:ea typeface="+mn-lt"/>
                <a:cs typeface="+mn-lt"/>
              </a:rPr>
              <a:t>Reportable Category #4:</a:t>
            </a:r>
            <a:r>
              <a:rPr lang="en-US" sz="1100">
                <a:latin typeface="Calibri"/>
                <a:ea typeface="+mn-lt"/>
                <a:cs typeface="+mn-lt"/>
              </a:rPr>
              <a:t> All events that result in disruption of DMH service due to fire, theft, or natural disaster resulting in extensive property damage or loss.</a:t>
            </a:r>
            <a:endParaRPr lang="en-US" sz="1100">
              <a:latin typeface="Calibri"/>
              <a:cs typeface="Calibri"/>
            </a:endParaRPr>
          </a:p>
          <a:p>
            <a:r>
              <a:rPr lang="en-US" sz="1100" b="1">
                <a:latin typeface="Calibri"/>
                <a:ea typeface="+mn-lt"/>
                <a:cs typeface="+mn-lt"/>
              </a:rPr>
              <a:t>Reportable Category #5</a:t>
            </a:r>
            <a:r>
              <a:rPr lang="en-US" sz="1100">
                <a:latin typeface="Calibri"/>
                <a:ea typeface="+mn-lt"/>
                <a:cs typeface="+mn-lt"/>
              </a:rPr>
              <a:t>: All events where there is sexual conduct involving an individual, and it is alleged, suspected or reported that one of the parties is not a consenting participant.</a:t>
            </a:r>
            <a:endParaRPr lang="en-US" sz="1100">
              <a:latin typeface="Calibri"/>
              <a:cs typeface="Calibri"/>
            </a:endParaRPr>
          </a:p>
          <a:p>
            <a:r>
              <a:rPr lang="en-US" sz="1100" b="1">
                <a:latin typeface="Calibri"/>
                <a:cs typeface="Calibri"/>
              </a:rPr>
              <a:t>Reportable Category #7:</a:t>
            </a:r>
            <a:r>
              <a:rPr lang="en-US" sz="1100">
                <a:latin typeface="Calibri"/>
                <a:cs typeface="Calibri"/>
              </a:rPr>
              <a:t>  All events where the consumer ingests a non-food item (any item that is not food, water, medication, or other commonly ingestible items).</a:t>
            </a:r>
          </a:p>
          <a:p>
            <a:r>
              <a:rPr lang="en-US" sz="1100" b="1">
                <a:latin typeface="Calibri"/>
                <a:cs typeface="Calibri"/>
              </a:rPr>
              <a:t>Reportable Category #8:</a:t>
            </a:r>
            <a:r>
              <a:rPr lang="en-US" sz="1100">
                <a:latin typeface="Calibri"/>
                <a:cs typeface="Calibri"/>
              </a:rPr>
              <a:t> All events that result in a need for an individual to receive life-saving intervention or medical/psychiatric emergency intervention.</a:t>
            </a:r>
            <a:endParaRPr lang="en-US"/>
          </a:p>
        </p:txBody>
      </p:sp>
      <p:sp>
        <p:nvSpPr>
          <p:cNvPr id="4" name="Content Placeholder 3">
            <a:extLst>
              <a:ext uri="{FF2B5EF4-FFF2-40B4-BE49-F238E27FC236}">
                <a16:creationId xmlns:a16="http://schemas.microsoft.com/office/drawing/2014/main" id="{29476688-D39F-02E4-1F52-8B19CD3937A2}"/>
              </a:ext>
            </a:extLst>
          </p:cNvPr>
          <p:cNvSpPr>
            <a:spLocks noGrp="1"/>
          </p:cNvSpPr>
          <p:nvPr>
            <p:ph sz="half" idx="2"/>
          </p:nvPr>
        </p:nvSpPr>
        <p:spPr>
          <a:xfrm>
            <a:off x="6172200" y="1460102"/>
            <a:ext cx="5334000" cy="5217618"/>
          </a:xfrm>
        </p:spPr>
        <p:txBody>
          <a:bodyPr vert="horz" lIns="91440" tIns="45720" rIns="91440" bIns="45720" rtlCol="0" anchor="t">
            <a:noAutofit/>
          </a:bodyPr>
          <a:lstStyle/>
          <a:p>
            <a:pPr marL="0" indent="0">
              <a:buNone/>
            </a:pPr>
            <a:r>
              <a:rPr lang="en-US" sz="1100" b="1">
                <a:latin typeface="Calibri"/>
                <a:ea typeface="+mn-lt"/>
                <a:cs typeface="+mn-lt"/>
              </a:rPr>
              <a:t>If the event is considered a DMH Critical Incident, an Addendum must accompany the DMH community Event Report Form. Critical Incidents are defined as follows:</a:t>
            </a:r>
            <a:endParaRPr lang="en-US" sz="1100">
              <a:latin typeface="Calibri"/>
              <a:cs typeface="Calibri"/>
            </a:endParaRPr>
          </a:p>
          <a:p>
            <a:pPr lvl="2"/>
            <a:r>
              <a:rPr lang="en-US" sz="1100">
                <a:latin typeface="Calibri"/>
                <a:ea typeface="+mn-lt"/>
                <a:cs typeface="+mn-lt"/>
              </a:rPr>
              <a:t>Death of a consumer suspected to be other than natural causes.</a:t>
            </a:r>
            <a:endParaRPr lang="en-US" sz="1100">
              <a:latin typeface="Calibri"/>
              <a:cs typeface="Calibri"/>
            </a:endParaRPr>
          </a:p>
          <a:p>
            <a:pPr lvl="2"/>
            <a:r>
              <a:rPr lang="en-US" sz="1100">
                <a:latin typeface="Calibri"/>
                <a:ea typeface="+mn-lt"/>
                <a:cs typeface="+mn-lt"/>
              </a:rPr>
              <a:t>Injury to a consumer.</a:t>
            </a:r>
            <a:endParaRPr lang="en-US" sz="1100">
              <a:latin typeface="Calibri"/>
              <a:cs typeface="Calibri"/>
            </a:endParaRPr>
          </a:p>
          <a:p>
            <a:pPr lvl="2"/>
            <a:r>
              <a:rPr lang="en-US" sz="1100">
                <a:latin typeface="Calibri"/>
                <a:ea typeface="+mn-lt"/>
                <a:cs typeface="+mn-lt"/>
              </a:rPr>
              <a:t>Serious incident of abuse/neglect, including abuse/neglect involving death, serious injury, and sexual abuse.</a:t>
            </a:r>
            <a:endParaRPr lang="en-US" sz="1100">
              <a:latin typeface="Calibri"/>
              <a:cs typeface="Calibri"/>
            </a:endParaRPr>
          </a:p>
          <a:p>
            <a:pPr lvl="2"/>
            <a:r>
              <a:rPr lang="en-US" sz="1100">
                <a:latin typeface="Calibri"/>
                <a:ea typeface="+mn-lt"/>
                <a:cs typeface="+mn-lt"/>
              </a:rPr>
              <a:t>Suicide attempt resulting in an injury requiring medical intervention</a:t>
            </a:r>
            <a:endParaRPr lang="en-US" sz="1100">
              <a:latin typeface="Calibri"/>
              <a:cs typeface="Calibri"/>
            </a:endParaRPr>
          </a:p>
          <a:p>
            <a:pPr lvl="2"/>
            <a:r>
              <a:rPr lang="en-US" sz="1100">
                <a:latin typeface="Calibri"/>
                <a:ea typeface="+mn-lt"/>
                <a:cs typeface="+mn-lt"/>
              </a:rPr>
              <a:t>Elopement with law enforcement contacted or involved</a:t>
            </a:r>
            <a:endParaRPr lang="en-US" sz="1100">
              <a:latin typeface="Calibri"/>
              <a:cs typeface="Calibri"/>
            </a:endParaRPr>
          </a:p>
          <a:p>
            <a:pPr lvl="2"/>
            <a:r>
              <a:rPr lang="en-US" sz="1100">
                <a:latin typeface="Calibri"/>
                <a:ea typeface="+mn-lt"/>
                <a:cs typeface="+mn-lt"/>
              </a:rPr>
              <a:t>Criminal activity reported to law enforcement involving a consumer as a perpetrator or victim when the activity occurs at a facility. If not at a facility, then the criminal activity is serious (felony, etc.)</a:t>
            </a:r>
            <a:endParaRPr lang="en-US" sz="1100">
              <a:latin typeface="Calibri"/>
              <a:cs typeface="Calibri"/>
            </a:endParaRPr>
          </a:p>
          <a:p>
            <a:pPr lvl="2"/>
            <a:r>
              <a:rPr lang="en-US" sz="1100">
                <a:latin typeface="Calibri"/>
                <a:ea typeface="+mn-lt"/>
                <a:cs typeface="+mn-lt"/>
              </a:rPr>
              <a:t>Fire, theft, or natural disaster resulting in extensive property damage, loss or disruption of service in department state operated facilities. </a:t>
            </a:r>
            <a:endParaRPr lang="en-US" sz="1100">
              <a:latin typeface="Calibri"/>
              <a:ea typeface="+mn-lt"/>
              <a:cs typeface="Calibri"/>
            </a:endParaRPr>
          </a:p>
          <a:p>
            <a:pPr marL="914400" lvl="2" indent="0">
              <a:buNone/>
            </a:pPr>
            <a:r>
              <a:rPr lang="en-US" sz="1100" b="1" u="sng">
                <a:latin typeface="Calibri"/>
                <a:ea typeface="+mn-lt"/>
                <a:cs typeface="+mn-lt"/>
              </a:rPr>
              <a:t>DMH Event Report Form should still be filled out for the following:</a:t>
            </a:r>
            <a:endParaRPr lang="en-US" sz="1100" u="sng">
              <a:latin typeface="Calibri"/>
              <a:cs typeface="Calibri"/>
            </a:endParaRPr>
          </a:p>
          <a:p>
            <a:pPr lvl="1"/>
            <a:r>
              <a:rPr lang="en-US" sz="1100">
                <a:latin typeface="Calibri"/>
                <a:ea typeface="+mn-lt"/>
                <a:cs typeface="+mn-lt"/>
              </a:rPr>
              <a:t>Behavior of an </a:t>
            </a:r>
            <a:r>
              <a:rPr lang="en-US" sz="1100" b="1">
                <a:latin typeface="Calibri"/>
                <a:ea typeface="+mn-lt"/>
                <a:cs typeface="+mn-lt"/>
              </a:rPr>
              <a:t>unusual nature </a:t>
            </a:r>
            <a:r>
              <a:rPr lang="en-US" sz="1100">
                <a:latin typeface="Calibri"/>
                <a:ea typeface="+mn-lt"/>
                <a:cs typeface="+mn-lt"/>
              </a:rPr>
              <a:t>for the consumer</a:t>
            </a:r>
            <a:endParaRPr lang="en-US" sz="1100">
              <a:latin typeface="Calibri"/>
              <a:cs typeface="Calibri"/>
            </a:endParaRPr>
          </a:p>
          <a:p>
            <a:pPr lvl="1"/>
            <a:r>
              <a:rPr lang="en-US" sz="1100">
                <a:latin typeface="Calibri"/>
                <a:ea typeface="+mn-lt"/>
                <a:cs typeface="+mn-lt"/>
              </a:rPr>
              <a:t>Consumer escalations that result in injury of staff or consumer</a:t>
            </a:r>
            <a:endParaRPr lang="en-US" sz="1100">
              <a:latin typeface="Calibri"/>
              <a:cs typeface="Calibri"/>
            </a:endParaRPr>
          </a:p>
          <a:p>
            <a:pPr lvl="1"/>
            <a:r>
              <a:rPr lang="en-US" sz="1100">
                <a:latin typeface="Calibri"/>
                <a:ea typeface="+mn-lt"/>
                <a:cs typeface="+mn-lt"/>
              </a:rPr>
              <a:t>Consumer escalations in the community that result in injury of staff, consumer, or community member.</a:t>
            </a:r>
            <a:endParaRPr lang="en-US" sz="1100">
              <a:latin typeface="Calibri"/>
              <a:cs typeface="Calibri"/>
            </a:endParaRPr>
          </a:p>
          <a:p>
            <a:pPr lvl="1"/>
            <a:r>
              <a:rPr lang="en-US" sz="1100">
                <a:latin typeface="Calibri"/>
                <a:ea typeface="+mn-lt"/>
                <a:cs typeface="+mn-lt"/>
              </a:rPr>
              <a:t>Property Damage that results in an item needing replacement (including staff, consumer, and community property)</a:t>
            </a:r>
            <a:endParaRPr lang="en-US" sz="1100">
              <a:latin typeface="Calibri"/>
              <a:cs typeface="Calibri"/>
            </a:endParaRPr>
          </a:p>
          <a:p>
            <a:pPr lvl="1"/>
            <a:r>
              <a:rPr lang="en-US" sz="1100">
                <a:latin typeface="Calibri"/>
                <a:ea typeface="+mn-lt"/>
                <a:cs typeface="+mn-lt"/>
              </a:rPr>
              <a:t>Elopement</a:t>
            </a:r>
            <a:endParaRPr lang="en-US" sz="1100">
              <a:latin typeface="Calibri"/>
              <a:cs typeface="Calibri"/>
            </a:endParaRPr>
          </a:p>
          <a:p>
            <a:pPr lvl="1"/>
            <a:r>
              <a:rPr lang="en-US" sz="1100">
                <a:latin typeface="Calibri"/>
                <a:ea typeface="+mn-lt"/>
                <a:cs typeface="+mn-lt"/>
              </a:rPr>
              <a:t>Vehicle collisions or accidents where a consumer is present in an involved vehicle</a:t>
            </a:r>
            <a:endParaRPr lang="en-US" sz="1100">
              <a:latin typeface="Calibri"/>
              <a:cs typeface="Calibri"/>
            </a:endParaRPr>
          </a:p>
          <a:p>
            <a:pPr lvl="1"/>
            <a:r>
              <a:rPr lang="en-US" sz="1100">
                <a:latin typeface="Calibri"/>
                <a:ea typeface="+mn-lt"/>
                <a:cs typeface="+mn-lt"/>
              </a:rPr>
              <a:t>Falls or drops by the consumer</a:t>
            </a:r>
            <a:endParaRPr lang="en-US" sz="1100">
              <a:latin typeface="Calibri"/>
              <a:cs typeface="Calibri"/>
            </a:endParaRPr>
          </a:p>
          <a:p>
            <a:pPr lvl="1"/>
            <a:r>
              <a:rPr lang="en-US" sz="1100">
                <a:latin typeface="Calibri"/>
                <a:ea typeface="+mn-lt"/>
                <a:cs typeface="+mn-lt"/>
              </a:rPr>
              <a:t>Any other situations that staff deems necessary to report</a:t>
            </a:r>
            <a:endParaRPr lang="en-US" sz="1100">
              <a:latin typeface="Calibri"/>
            </a:endParaRPr>
          </a:p>
          <a:p>
            <a:pPr lvl="1"/>
            <a:endParaRPr lang="en-US" sz="1100">
              <a:latin typeface="Calibri"/>
            </a:endParaRPr>
          </a:p>
          <a:p>
            <a:pPr lvl="1"/>
            <a:endParaRPr lang="en-US">
              <a:latin typeface="Century Gothic" panose="020B0502020202020204"/>
              <a:cs typeface="Calibri"/>
            </a:endParaRPr>
          </a:p>
          <a:p>
            <a:endParaRPr lang="en-US"/>
          </a:p>
        </p:txBody>
      </p:sp>
    </p:spTree>
    <p:extLst>
      <p:ext uri="{BB962C8B-B14F-4D97-AF65-F5344CB8AC3E}">
        <p14:creationId xmlns:p14="http://schemas.microsoft.com/office/powerpoint/2010/main" val="3720773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8735E-639D-4335-AE91-41C6CC9CB332}"/>
              </a:ext>
            </a:extLst>
          </p:cNvPr>
          <p:cNvSpPr>
            <a:spLocks noGrp="1"/>
          </p:cNvSpPr>
          <p:nvPr>
            <p:ph type="title"/>
          </p:nvPr>
        </p:nvSpPr>
        <p:spPr>
          <a:xfrm>
            <a:off x="992768" y="571721"/>
            <a:ext cx="9786997" cy="1736473"/>
          </a:xfrm>
        </p:spPr>
        <p:txBody>
          <a:bodyPr>
            <a:normAutofit/>
          </a:bodyPr>
          <a:lstStyle/>
          <a:p>
            <a:pPr algn="r"/>
            <a:r>
              <a:rPr lang="en-US" sz="3300" b="1">
                <a:latin typeface="Kristen ITC" panose="03050502040202030202" pitchFamily="66" charset="0"/>
              </a:rPr>
              <a:t>ISL After-Hours Communication</a:t>
            </a:r>
          </a:p>
        </p:txBody>
      </p:sp>
      <p:sp>
        <p:nvSpPr>
          <p:cNvPr id="3" name="Content Placeholder 2">
            <a:extLst>
              <a:ext uri="{FF2B5EF4-FFF2-40B4-BE49-F238E27FC236}">
                <a16:creationId xmlns:a16="http://schemas.microsoft.com/office/drawing/2014/main" id="{EDD60CD6-A2AF-42D6-B178-8C35E64728A0}"/>
              </a:ext>
            </a:extLst>
          </p:cNvPr>
          <p:cNvSpPr>
            <a:spLocks noGrp="1"/>
          </p:cNvSpPr>
          <p:nvPr>
            <p:ph idx="1"/>
          </p:nvPr>
        </p:nvSpPr>
        <p:spPr>
          <a:xfrm>
            <a:off x="752674" y="2166151"/>
            <a:ext cx="10686652" cy="4258584"/>
          </a:xfrm>
        </p:spPr>
        <p:txBody>
          <a:bodyPr vert="horz" lIns="91440" tIns="45720" rIns="91440" bIns="45720" rtlCol="0" anchor="t">
            <a:noAutofit/>
          </a:bodyPr>
          <a:lstStyle/>
          <a:p>
            <a:pPr>
              <a:lnSpc>
                <a:spcPct val="90000"/>
              </a:lnSpc>
            </a:pPr>
            <a:r>
              <a:rPr lang="en-US">
                <a:latin typeface="Kristen ITC" panose="03050502040202030202" pitchFamily="66" charset="0"/>
              </a:rPr>
              <a:t>The On-Call Manager or Director will:</a:t>
            </a:r>
          </a:p>
          <a:p>
            <a:pPr lvl="1">
              <a:lnSpc>
                <a:spcPct val="90000"/>
              </a:lnSpc>
            </a:pPr>
            <a:r>
              <a:rPr lang="en-US" sz="2000">
                <a:latin typeface="Kristen ITC" panose="03050502040202030202" pitchFamily="66" charset="0"/>
                <a:ea typeface="+mj-lt"/>
                <a:cs typeface="+mj-lt"/>
              </a:rPr>
              <a:t>Respond to all calls and texts within 20 minutes according to BIS Policy</a:t>
            </a:r>
            <a:endParaRPr lang="en-US" sz="2000">
              <a:latin typeface="Kristen ITC" panose="03050502040202030202" pitchFamily="66" charset="0"/>
            </a:endParaRPr>
          </a:p>
          <a:p>
            <a:pPr lvl="1">
              <a:lnSpc>
                <a:spcPct val="90000"/>
              </a:lnSpc>
            </a:pPr>
            <a:r>
              <a:rPr lang="en-US" sz="2000">
                <a:latin typeface="Kristen ITC" panose="03050502040202030202" pitchFamily="66" charset="0"/>
                <a:ea typeface="+mj-lt"/>
                <a:cs typeface="+mj-lt"/>
              </a:rPr>
              <a:t>Determine if the information received in the call/text is an emergency. </a:t>
            </a:r>
            <a:endParaRPr lang="en-US" sz="2000">
              <a:latin typeface="Kristen ITC" panose="03050502040202030202" pitchFamily="66" charset="0"/>
            </a:endParaRPr>
          </a:p>
          <a:p>
            <a:pPr lvl="1">
              <a:lnSpc>
                <a:spcPct val="90000"/>
              </a:lnSpc>
            </a:pPr>
            <a:r>
              <a:rPr lang="en-US" sz="2000">
                <a:latin typeface="Kristen ITC" panose="03050502040202030202" pitchFamily="66" charset="0"/>
                <a:ea typeface="+mj-lt"/>
                <a:cs typeface="+mj-lt"/>
              </a:rPr>
              <a:t>If the call is an emergency, they will provide phone emergency support as necessary giving guidance to the person calling.</a:t>
            </a:r>
            <a:endParaRPr lang="en-US" sz="2000">
              <a:latin typeface="Kristen ITC" panose="03050502040202030202" pitchFamily="66" charset="0"/>
            </a:endParaRPr>
          </a:p>
          <a:p>
            <a:pPr lvl="1">
              <a:lnSpc>
                <a:spcPct val="90000"/>
              </a:lnSpc>
            </a:pPr>
            <a:r>
              <a:rPr lang="en-US" sz="2000">
                <a:latin typeface="Kristen ITC" panose="03050502040202030202" pitchFamily="66" charset="0"/>
                <a:ea typeface="+mj-lt"/>
                <a:cs typeface="+mj-lt"/>
              </a:rPr>
              <a:t>If the call is a non-urgent matter, they will assist employee/guardian with their issue and remind them how to contact they Manager/Director during normal business hours.  </a:t>
            </a:r>
            <a:endParaRPr lang="en-US" sz="2000">
              <a:latin typeface="Kristen ITC" panose="03050502040202030202" pitchFamily="66" charset="0"/>
            </a:endParaRPr>
          </a:p>
          <a:p>
            <a:pPr lvl="1">
              <a:lnSpc>
                <a:spcPct val="90000"/>
              </a:lnSpc>
            </a:pPr>
            <a:r>
              <a:rPr lang="en-US" sz="2000">
                <a:latin typeface="Kristen ITC" panose="03050502040202030202" pitchFamily="66" charset="0"/>
                <a:ea typeface="+mj-lt"/>
                <a:cs typeface="+mj-lt"/>
              </a:rPr>
              <a:t>On-Call Manager/Director will inform the appropriate Manager/Director of any non-urgent issues by 9am and the Manager/Director will follow up by on those issues by 12pm.</a:t>
            </a:r>
            <a:endParaRPr lang="en-US" sz="2000">
              <a:latin typeface="Kristen ITC" panose="03050502040202030202" pitchFamily="66" charset="0"/>
            </a:endParaRPr>
          </a:p>
        </p:txBody>
      </p:sp>
      <p:pic>
        <p:nvPicPr>
          <p:cNvPr id="4" name="Picture 3" descr="A picture containing drawing&#10;&#10;Description generated with very high confidence">
            <a:extLst>
              <a:ext uri="{FF2B5EF4-FFF2-40B4-BE49-F238E27FC236}">
                <a16:creationId xmlns:a16="http://schemas.microsoft.com/office/drawing/2014/main" id="{94D832FA-BA6C-4DDD-BA79-AA66EC3396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607" r="-2" b="805"/>
          <a:stretch/>
        </p:blipFill>
        <p:spPr>
          <a:xfrm>
            <a:off x="10779765" y="6190157"/>
            <a:ext cx="1337893" cy="636243"/>
          </a:xfrm>
          <a:prstGeom prst="rect">
            <a:avLst/>
          </a:prstGeom>
        </p:spPr>
      </p:pic>
    </p:spTree>
    <p:extLst>
      <p:ext uri="{BB962C8B-B14F-4D97-AF65-F5344CB8AC3E}">
        <p14:creationId xmlns:p14="http://schemas.microsoft.com/office/powerpoint/2010/main" val="3538060819"/>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91D3B-C555-49B6-BA2F-A48CA8260B43}"/>
              </a:ext>
            </a:extLst>
          </p:cNvPr>
          <p:cNvSpPr>
            <a:spLocks noGrp="1"/>
          </p:cNvSpPr>
          <p:nvPr>
            <p:ph type="title"/>
          </p:nvPr>
        </p:nvSpPr>
        <p:spPr>
          <a:xfrm>
            <a:off x="653143" y="1645920"/>
            <a:ext cx="3522879" cy="4470821"/>
          </a:xfrm>
        </p:spPr>
        <p:txBody>
          <a:bodyPr>
            <a:normAutofit/>
          </a:bodyPr>
          <a:lstStyle/>
          <a:p>
            <a:pPr algn="r"/>
            <a:r>
              <a:rPr lang="en-US" b="1">
                <a:latin typeface="Kristen ITC" panose="03050502040202030202" pitchFamily="66" charset="0"/>
              </a:rPr>
              <a:t>Natural Home Contact Hours</a:t>
            </a:r>
          </a:p>
        </p:txBody>
      </p:sp>
      <p:sp>
        <p:nvSpPr>
          <p:cNvPr id="3" name="Content Placeholder 2">
            <a:extLst>
              <a:ext uri="{FF2B5EF4-FFF2-40B4-BE49-F238E27FC236}">
                <a16:creationId xmlns:a16="http://schemas.microsoft.com/office/drawing/2014/main" id="{FB1515C9-23E8-40E4-8C42-CBAF79332F2B}"/>
              </a:ext>
            </a:extLst>
          </p:cNvPr>
          <p:cNvSpPr>
            <a:spLocks noGrp="1"/>
          </p:cNvSpPr>
          <p:nvPr>
            <p:ph idx="1"/>
          </p:nvPr>
        </p:nvSpPr>
        <p:spPr>
          <a:xfrm>
            <a:off x="5204109" y="1645920"/>
            <a:ext cx="5919503" cy="4470821"/>
          </a:xfrm>
        </p:spPr>
        <p:txBody>
          <a:bodyPr vert="horz" lIns="91440" tIns="45720" rIns="91440" bIns="45720" rtlCol="0" anchor="t">
            <a:normAutofit/>
          </a:bodyPr>
          <a:lstStyle/>
          <a:p>
            <a:pPr marL="0" indent="0">
              <a:spcBef>
                <a:spcPts val="0"/>
              </a:spcBef>
              <a:spcAft>
                <a:spcPts val="1800"/>
              </a:spcAft>
              <a:buNone/>
            </a:pPr>
            <a:r>
              <a:rPr lang="en-US" b="1">
                <a:latin typeface="Kristen ITC" panose="03050502040202030202" pitchFamily="66" charset="0"/>
                <a:ea typeface="+mn-lt"/>
                <a:cs typeface="+mn-lt"/>
              </a:rPr>
              <a:t>Monday – Friday (9am – 5pm)</a:t>
            </a:r>
            <a:endParaRPr lang="en-US">
              <a:latin typeface="Kristen ITC" panose="03050502040202030202" pitchFamily="66" charset="0"/>
              <a:ea typeface="+mn-lt"/>
              <a:cs typeface="+mn-lt"/>
            </a:endParaRPr>
          </a:p>
          <a:p>
            <a:pPr>
              <a:spcBef>
                <a:spcPts val="0"/>
              </a:spcBef>
            </a:pPr>
            <a:r>
              <a:rPr lang="en-US">
                <a:latin typeface="Kristen ITC" panose="03050502040202030202" pitchFamily="66" charset="0"/>
              </a:rPr>
              <a:t>The Director of Behavior Analytic Services can be reached at the office (314) 395-9375.</a:t>
            </a:r>
            <a:endParaRPr lang="en-US">
              <a:latin typeface="Kristen ITC" panose="03050502040202030202" pitchFamily="66" charset="0"/>
              <a:ea typeface="+mn-lt"/>
              <a:cs typeface="+mn-lt"/>
            </a:endParaRPr>
          </a:p>
          <a:p>
            <a:pPr>
              <a:spcBef>
                <a:spcPts val="0"/>
              </a:spcBef>
              <a:spcAft>
                <a:spcPts val="1800"/>
              </a:spcAft>
            </a:pPr>
            <a:endParaRPr lang="en-US">
              <a:latin typeface="Kristen ITC" panose="03050502040202030202" pitchFamily="66" charset="0"/>
              <a:ea typeface="+mn-lt"/>
              <a:cs typeface="+mn-lt"/>
            </a:endParaRPr>
          </a:p>
          <a:p>
            <a:pPr marL="0" indent="0">
              <a:spcBef>
                <a:spcPts val="0"/>
              </a:spcBef>
              <a:spcAft>
                <a:spcPts val="0"/>
              </a:spcAft>
              <a:buNone/>
            </a:pPr>
            <a:r>
              <a:rPr lang="en-US" b="1">
                <a:latin typeface="Kristen ITC" panose="03050502040202030202" pitchFamily="66" charset="0"/>
              </a:rPr>
              <a:t>Monday – Friday (5pm-9am), Saturdays and Sundays</a:t>
            </a:r>
            <a:endParaRPr lang="en-US">
              <a:latin typeface="Kristen ITC" panose="03050502040202030202" pitchFamily="66" charset="0"/>
              <a:ea typeface="+mn-lt"/>
              <a:cs typeface="+mn-lt"/>
            </a:endParaRPr>
          </a:p>
          <a:p>
            <a:pPr marL="0" indent="0">
              <a:spcBef>
                <a:spcPts val="0"/>
              </a:spcBef>
              <a:spcAft>
                <a:spcPts val="0"/>
              </a:spcAft>
              <a:buNone/>
            </a:pPr>
            <a:endParaRPr lang="en-US" b="1">
              <a:latin typeface="Kristen ITC" panose="03050502040202030202" pitchFamily="66" charset="0"/>
            </a:endParaRPr>
          </a:p>
          <a:p>
            <a:pPr>
              <a:spcBef>
                <a:spcPts val="0"/>
              </a:spcBef>
            </a:pPr>
            <a:r>
              <a:rPr lang="en-US">
                <a:latin typeface="Kristen ITC"/>
              </a:rPr>
              <a:t>Call the after-hours phone number for urgent matters. You’ll be able to reach the Clinic Coordinator</a:t>
            </a:r>
            <a:endParaRPr lang="en-US">
              <a:latin typeface="Kristen ITC" panose="03050502040202030202" pitchFamily="66" charset="0"/>
              <a:ea typeface="+mn-lt"/>
              <a:cs typeface="+mn-lt"/>
            </a:endParaRPr>
          </a:p>
          <a:p>
            <a:pPr>
              <a:spcBef>
                <a:spcPts val="0"/>
              </a:spcBef>
              <a:spcAft>
                <a:spcPts val="1800"/>
              </a:spcAft>
            </a:pPr>
            <a:endParaRPr lang="en-US">
              <a:latin typeface="Kristen ITC" panose="03050502040202030202" pitchFamily="66" charset="0"/>
              <a:ea typeface="+mn-lt"/>
              <a:cs typeface="+mn-lt"/>
            </a:endParaRPr>
          </a:p>
          <a:p>
            <a:endParaRPr lang="en-US">
              <a:latin typeface="Kristen ITC" panose="03050502040202030202" pitchFamily="66" charset="0"/>
            </a:endParaRPr>
          </a:p>
        </p:txBody>
      </p:sp>
      <p:pic>
        <p:nvPicPr>
          <p:cNvPr id="7" name="Picture 6" descr="A picture containing drawing&#10;&#10;Description generated with very high confidence">
            <a:extLst>
              <a:ext uri="{FF2B5EF4-FFF2-40B4-BE49-F238E27FC236}">
                <a16:creationId xmlns:a16="http://schemas.microsoft.com/office/drawing/2014/main" id="{BC46433D-5113-4804-AE31-8FE392D4D4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607" r="-2" b="805"/>
          <a:stretch/>
        </p:blipFill>
        <p:spPr>
          <a:xfrm>
            <a:off x="10721150" y="6166711"/>
            <a:ext cx="1337893" cy="636243"/>
          </a:xfrm>
          <a:prstGeom prst="rect">
            <a:avLst/>
          </a:prstGeom>
        </p:spPr>
      </p:pic>
    </p:spTree>
    <p:extLst>
      <p:ext uri="{BB962C8B-B14F-4D97-AF65-F5344CB8AC3E}">
        <p14:creationId xmlns:p14="http://schemas.microsoft.com/office/powerpoint/2010/main" val="2497709480"/>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p:nvPr/>
        </p:nvSpPr>
        <p:spPr>
          <a:xfrm>
            <a:off x="-1472102" y="6146015"/>
            <a:ext cx="8479405" cy="707886"/>
          </a:xfrm>
          <a:prstGeom prst="rect">
            <a:avLst/>
          </a:prstGeom>
          <a:noFill/>
        </p:spPr>
        <p:txBody>
          <a:bodyPr wrap="square" rtlCol="0">
            <a:spAutoFit/>
          </a:bodyPr>
          <a:lstStyle/>
          <a:p>
            <a:pPr algn="ctr"/>
            <a:r>
              <a:rPr lang="en-US" sz="4000" b="1">
                <a:latin typeface="Kristen ITC" panose="03050502040202030202" pitchFamily="66" charset="0"/>
                <a:cs typeface="Gisha" panose="020B0502040204020203" pitchFamily="34" charset="-79"/>
              </a:rPr>
              <a:t>Chains of Command</a:t>
            </a:r>
          </a:p>
        </p:txBody>
      </p:sp>
      <p:sp>
        <p:nvSpPr>
          <p:cNvPr id="63" name="TextBox 62"/>
          <p:cNvSpPr txBox="1"/>
          <p:nvPr/>
        </p:nvSpPr>
        <p:spPr>
          <a:xfrm rot="-10800000" flipV="1">
            <a:off x="5340976" y="1974325"/>
            <a:ext cx="964706" cy="461665"/>
          </a:xfrm>
          <a:prstGeom prst="rect">
            <a:avLst/>
          </a:prstGeom>
          <a:noFill/>
        </p:spPr>
        <p:txBody>
          <a:bodyPr wrap="square" lIns="91440" tIns="45720" rIns="91440" bIns="45720" rtlCol="0" anchor="t">
            <a:spAutoFit/>
          </a:bodyPr>
          <a:lstStyle/>
          <a:p>
            <a:pPr algn="ctr">
              <a:spcAft>
                <a:spcPts val="1200"/>
              </a:spcAft>
            </a:pPr>
            <a:r>
              <a:rPr lang="en-US" sz="2400">
                <a:solidFill>
                  <a:srgbClr val="7030A0"/>
                </a:solidFill>
                <a:latin typeface="Kristen ITC" panose="03050502040202030202" pitchFamily="66" charset="0"/>
              </a:rPr>
              <a:t>DSP</a:t>
            </a:r>
          </a:p>
        </p:txBody>
      </p:sp>
      <p:sp>
        <p:nvSpPr>
          <p:cNvPr id="23" name="TextBox 22"/>
          <p:cNvSpPr txBox="1"/>
          <p:nvPr/>
        </p:nvSpPr>
        <p:spPr>
          <a:xfrm>
            <a:off x="4732128" y="4560085"/>
            <a:ext cx="2387539" cy="1354217"/>
          </a:xfrm>
          <a:prstGeom prst="rect">
            <a:avLst/>
          </a:prstGeom>
          <a:noFill/>
        </p:spPr>
        <p:txBody>
          <a:bodyPr wrap="square" lIns="91440" tIns="45720" rIns="91440" bIns="45720" rtlCol="0" anchor="t">
            <a:spAutoFit/>
          </a:bodyPr>
          <a:lstStyle/>
          <a:p>
            <a:pPr algn="ctr">
              <a:spcAft>
                <a:spcPts val="1200"/>
              </a:spcAft>
            </a:pPr>
            <a:r>
              <a:rPr lang="en-US" sz="2400">
                <a:solidFill>
                  <a:srgbClr val="7030A0"/>
                </a:solidFill>
                <a:latin typeface="Kristen ITC"/>
              </a:rPr>
              <a:t>ISL Assistant Director</a:t>
            </a:r>
            <a:endParaRPr lang="en-US" sz="2400">
              <a:solidFill>
                <a:srgbClr val="7030A0"/>
              </a:solidFill>
              <a:latin typeface="Kristen ITC" panose="03050502040202030202" pitchFamily="66" charset="0"/>
            </a:endParaRPr>
          </a:p>
          <a:p>
            <a:pPr algn="ctr">
              <a:spcAft>
                <a:spcPts val="1200"/>
              </a:spcAft>
            </a:pPr>
            <a:endParaRPr lang="en-US" sz="2400">
              <a:solidFill>
                <a:srgbClr val="7030A0"/>
              </a:solidFill>
              <a:latin typeface="Kristen ITC" panose="03050502040202030202" pitchFamily="66" charset="0"/>
            </a:endParaRPr>
          </a:p>
        </p:txBody>
      </p:sp>
      <p:sp>
        <p:nvSpPr>
          <p:cNvPr id="25" name="Right Arrow 24"/>
          <p:cNvSpPr/>
          <p:nvPr/>
        </p:nvSpPr>
        <p:spPr>
          <a:xfrm rot="5400000">
            <a:off x="5515330" y="2706314"/>
            <a:ext cx="606630" cy="408279"/>
          </a:xfrm>
          <a:prstGeom prst="rightArrow">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Kristen ITC" panose="03050502040202030202" pitchFamily="66" charset="0"/>
            </a:endParaRPr>
          </a:p>
        </p:txBody>
      </p:sp>
      <p:sp>
        <p:nvSpPr>
          <p:cNvPr id="26" name="Right Arrow 25"/>
          <p:cNvSpPr/>
          <p:nvPr/>
        </p:nvSpPr>
        <p:spPr>
          <a:xfrm rot="5400000">
            <a:off x="5565615" y="4050652"/>
            <a:ext cx="561421" cy="450556"/>
          </a:xfrm>
          <a:prstGeom prst="rightArrow">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Kristen ITC" panose="03050502040202030202" pitchFamily="66" charset="0"/>
            </a:endParaRPr>
          </a:p>
        </p:txBody>
      </p:sp>
      <p:sp>
        <p:nvSpPr>
          <p:cNvPr id="28" name="TextBox 27"/>
          <p:cNvSpPr txBox="1"/>
          <p:nvPr/>
        </p:nvSpPr>
        <p:spPr>
          <a:xfrm>
            <a:off x="8718949" y="1970065"/>
            <a:ext cx="964706" cy="461665"/>
          </a:xfrm>
          <a:prstGeom prst="rect">
            <a:avLst/>
          </a:prstGeom>
          <a:noFill/>
        </p:spPr>
        <p:txBody>
          <a:bodyPr wrap="square" lIns="91440" tIns="45720" rIns="91440" bIns="45720" rtlCol="0" anchor="t">
            <a:spAutoFit/>
          </a:bodyPr>
          <a:lstStyle/>
          <a:p>
            <a:pPr algn="ctr">
              <a:spcAft>
                <a:spcPts val="1200"/>
              </a:spcAft>
            </a:pPr>
            <a:r>
              <a:rPr lang="en-US" sz="2400">
                <a:solidFill>
                  <a:srgbClr val="7030A0"/>
                </a:solidFill>
                <a:latin typeface="Kristen ITC" panose="03050502040202030202" pitchFamily="66" charset="0"/>
              </a:rPr>
              <a:t>RBT</a:t>
            </a:r>
          </a:p>
        </p:txBody>
      </p:sp>
      <p:sp>
        <p:nvSpPr>
          <p:cNvPr id="32" name="TextBox 31"/>
          <p:cNvSpPr txBox="1"/>
          <p:nvPr/>
        </p:nvSpPr>
        <p:spPr>
          <a:xfrm>
            <a:off x="8024103" y="4708300"/>
            <a:ext cx="2777757" cy="1200329"/>
          </a:xfrm>
          <a:prstGeom prst="rect">
            <a:avLst/>
          </a:prstGeom>
          <a:noFill/>
        </p:spPr>
        <p:txBody>
          <a:bodyPr wrap="square" lIns="91440" tIns="45720" rIns="91440" bIns="45720" rtlCol="0" anchor="t">
            <a:spAutoFit/>
          </a:bodyPr>
          <a:lstStyle/>
          <a:p>
            <a:pPr algn="ctr">
              <a:spcAft>
                <a:spcPts val="1200"/>
              </a:spcAft>
            </a:pPr>
            <a:r>
              <a:rPr lang="en-US" sz="2400">
                <a:solidFill>
                  <a:srgbClr val="7030A0"/>
                </a:solidFill>
                <a:latin typeface="Kristen ITC" panose="03050502040202030202" pitchFamily="66" charset="0"/>
              </a:rPr>
              <a:t>Director of Behavior Analytic Services</a:t>
            </a:r>
          </a:p>
        </p:txBody>
      </p:sp>
      <p:sp>
        <p:nvSpPr>
          <p:cNvPr id="36" name="Right Arrow 35"/>
          <p:cNvSpPr/>
          <p:nvPr/>
        </p:nvSpPr>
        <p:spPr>
          <a:xfrm rot="5400000">
            <a:off x="8997719" y="4160372"/>
            <a:ext cx="540113" cy="400110"/>
          </a:xfrm>
          <a:prstGeom prst="rightArrow">
            <a:avLst/>
          </a:prstGeom>
          <a:solidFill>
            <a:schemeClr val="bg2">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Kristen ITC" panose="03050502040202030202" pitchFamily="66" charset="0"/>
            </a:endParaRPr>
          </a:p>
        </p:txBody>
      </p:sp>
      <p:sp>
        <p:nvSpPr>
          <p:cNvPr id="2" name="Down Arrow 1"/>
          <p:cNvSpPr/>
          <p:nvPr/>
        </p:nvSpPr>
        <p:spPr>
          <a:xfrm>
            <a:off x="9073134" y="2701931"/>
            <a:ext cx="400111" cy="502251"/>
          </a:xfrm>
          <a:prstGeom prst="downArrow">
            <a:avLst/>
          </a:prstGeom>
          <a:solidFill>
            <a:schemeClr val="bg2">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Kristen ITC" panose="03050502040202030202" pitchFamily="66" charset="0"/>
            </a:endParaRPr>
          </a:p>
        </p:txBody>
      </p:sp>
      <p:sp>
        <p:nvSpPr>
          <p:cNvPr id="3" name="TextBox 2"/>
          <p:cNvSpPr txBox="1"/>
          <p:nvPr/>
        </p:nvSpPr>
        <p:spPr>
          <a:xfrm>
            <a:off x="8780695" y="3303278"/>
            <a:ext cx="1356322" cy="461665"/>
          </a:xfrm>
          <a:prstGeom prst="rect">
            <a:avLst/>
          </a:prstGeom>
          <a:noFill/>
        </p:spPr>
        <p:txBody>
          <a:bodyPr wrap="square" lIns="91440" tIns="45720" rIns="91440" bIns="45720" rtlCol="0" anchor="t">
            <a:spAutoFit/>
          </a:bodyPr>
          <a:lstStyle/>
          <a:p>
            <a:r>
              <a:rPr lang="en-US" sz="2400">
                <a:solidFill>
                  <a:srgbClr val="7030A0"/>
                </a:solidFill>
                <a:latin typeface="Kristen ITC" panose="03050502040202030202" pitchFamily="66" charset="0"/>
              </a:rPr>
              <a:t>BCBA</a:t>
            </a:r>
          </a:p>
        </p:txBody>
      </p:sp>
      <p:sp>
        <p:nvSpPr>
          <p:cNvPr id="5" name="TextBox 4"/>
          <p:cNvSpPr txBox="1"/>
          <p:nvPr/>
        </p:nvSpPr>
        <p:spPr>
          <a:xfrm>
            <a:off x="4850823" y="3530693"/>
            <a:ext cx="2133599" cy="461665"/>
          </a:xfrm>
          <a:prstGeom prst="rect">
            <a:avLst/>
          </a:prstGeom>
          <a:noFill/>
        </p:spPr>
        <p:txBody>
          <a:bodyPr wrap="square" lIns="91440" tIns="45720" rIns="91440" bIns="45720" rtlCol="0" anchor="t">
            <a:spAutoFit/>
          </a:bodyPr>
          <a:lstStyle/>
          <a:p>
            <a:r>
              <a:rPr lang="en-US" sz="2400">
                <a:solidFill>
                  <a:srgbClr val="7030A0"/>
                </a:solidFill>
                <a:latin typeface="Kristen ITC" panose="03050502040202030202" pitchFamily="66" charset="0"/>
              </a:rPr>
              <a:t>ISL Manager</a:t>
            </a:r>
          </a:p>
        </p:txBody>
      </p:sp>
      <p:sp>
        <p:nvSpPr>
          <p:cNvPr id="27" name="Down Arrow 1">
            <a:extLst>
              <a:ext uri="{FF2B5EF4-FFF2-40B4-BE49-F238E27FC236}">
                <a16:creationId xmlns:a16="http://schemas.microsoft.com/office/drawing/2014/main" id="{B38F975B-F239-414D-A7A2-51BBEFC77C4B}"/>
              </a:ext>
            </a:extLst>
          </p:cNvPr>
          <p:cNvSpPr/>
          <p:nvPr/>
        </p:nvSpPr>
        <p:spPr>
          <a:xfrm>
            <a:off x="1329044" y="3641156"/>
            <a:ext cx="400111" cy="502251"/>
          </a:xfrm>
          <a:prstGeom prst="downArrow">
            <a:avLst/>
          </a:prstGeom>
          <a:solidFill>
            <a:srgbClr val="0070C0"/>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Kristen ITC" panose="03050502040202030202" pitchFamily="66" charset="0"/>
            </a:endParaRPr>
          </a:p>
        </p:txBody>
      </p:sp>
      <p:sp>
        <p:nvSpPr>
          <p:cNvPr id="29" name="Down Arrow 1">
            <a:extLst>
              <a:ext uri="{FF2B5EF4-FFF2-40B4-BE49-F238E27FC236}">
                <a16:creationId xmlns:a16="http://schemas.microsoft.com/office/drawing/2014/main" id="{DB6603E3-3C59-4FDF-B883-AE11A8C0C1E4}"/>
              </a:ext>
            </a:extLst>
          </p:cNvPr>
          <p:cNvSpPr/>
          <p:nvPr/>
        </p:nvSpPr>
        <p:spPr>
          <a:xfrm>
            <a:off x="1334730" y="4669541"/>
            <a:ext cx="400111" cy="502251"/>
          </a:xfrm>
          <a:prstGeom prst="downArrow">
            <a:avLst/>
          </a:prstGeom>
          <a:solidFill>
            <a:srgbClr val="0070C0"/>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Kristen ITC" panose="03050502040202030202" pitchFamily="66" charset="0"/>
            </a:endParaRPr>
          </a:p>
        </p:txBody>
      </p:sp>
      <p:sp>
        <p:nvSpPr>
          <p:cNvPr id="6" name="TextBox 5">
            <a:extLst>
              <a:ext uri="{FF2B5EF4-FFF2-40B4-BE49-F238E27FC236}">
                <a16:creationId xmlns:a16="http://schemas.microsoft.com/office/drawing/2014/main" id="{DCA327AE-21C4-449B-9FA4-111C7486AE1F}"/>
              </a:ext>
            </a:extLst>
          </p:cNvPr>
          <p:cNvSpPr txBox="1"/>
          <p:nvPr/>
        </p:nvSpPr>
        <p:spPr>
          <a:xfrm>
            <a:off x="1022839" y="3168242"/>
            <a:ext cx="1295400" cy="461665"/>
          </a:xfrm>
          <a:prstGeom prst="rect">
            <a:avLst/>
          </a:prstGeom>
          <a:noFill/>
        </p:spPr>
        <p:txBody>
          <a:bodyPr wrap="square" lIns="91440" tIns="45720" rIns="91440" bIns="45720" rtlCol="0" anchor="t">
            <a:spAutoFit/>
          </a:bodyPr>
          <a:lstStyle/>
          <a:p>
            <a:r>
              <a:rPr lang="en-US" sz="2400">
                <a:solidFill>
                  <a:srgbClr val="7030A0"/>
                </a:solidFill>
                <a:latin typeface="Kristen ITC" panose="03050502040202030202" pitchFamily="66" charset="0"/>
              </a:rPr>
              <a:t>DHSS</a:t>
            </a:r>
          </a:p>
        </p:txBody>
      </p:sp>
      <p:sp>
        <p:nvSpPr>
          <p:cNvPr id="7" name="TextBox 6">
            <a:extLst>
              <a:ext uri="{FF2B5EF4-FFF2-40B4-BE49-F238E27FC236}">
                <a16:creationId xmlns:a16="http://schemas.microsoft.com/office/drawing/2014/main" id="{96404FF9-4D50-42D3-A735-AAE49EBAFA4F}"/>
              </a:ext>
            </a:extLst>
          </p:cNvPr>
          <p:cNvSpPr txBox="1"/>
          <p:nvPr/>
        </p:nvSpPr>
        <p:spPr>
          <a:xfrm>
            <a:off x="546495" y="4194630"/>
            <a:ext cx="2181255" cy="461665"/>
          </a:xfrm>
          <a:prstGeom prst="rect">
            <a:avLst/>
          </a:prstGeom>
          <a:noFill/>
        </p:spPr>
        <p:txBody>
          <a:bodyPr wrap="square" lIns="91440" tIns="45720" rIns="91440" bIns="45720" rtlCol="0" anchor="t">
            <a:spAutoFit/>
          </a:bodyPr>
          <a:lstStyle/>
          <a:p>
            <a:r>
              <a:rPr lang="en-US" sz="2400">
                <a:solidFill>
                  <a:srgbClr val="7030A0"/>
                </a:solidFill>
                <a:latin typeface="Kristen ITC" panose="03050502040202030202" pitchFamily="66" charset="0"/>
              </a:rPr>
              <a:t>DH Manager</a:t>
            </a:r>
          </a:p>
        </p:txBody>
      </p:sp>
      <p:sp>
        <p:nvSpPr>
          <p:cNvPr id="8" name="TextBox 7">
            <a:extLst>
              <a:ext uri="{FF2B5EF4-FFF2-40B4-BE49-F238E27FC236}">
                <a16:creationId xmlns:a16="http://schemas.microsoft.com/office/drawing/2014/main" id="{79895C0A-AF2F-496C-845E-80C9A7C7051B}"/>
              </a:ext>
            </a:extLst>
          </p:cNvPr>
          <p:cNvSpPr txBox="1"/>
          <p:nvPr/>
        </p:nvSpPr>
        <p:spPr>
          <a:xfrm>
            <a:off x="737697" y="5278457"/>
            <a:ext cx="2188688" cy="461665"/>
          </a:xfrm>
          <a:prstGeom prst="rect">
            <a:avLst/>
          </a:prstGeom>
          <a:noFill/>
        </p:spPr>
        <p:txBody>
          <a:bodyPr wrap="square" lIns="91440" tIns="45720" rIns="91440" bIns="45720" rtlCol="0" anchor="t">
            <a:spAutoFit/>
          </a:bodyPr>
          <a:lstStyle/>
          <a:p>
            <a:r>
              <a:rPr lang="en-US" sz="2400">
                <a:solidFill>
                  <a:srgbClr val="7030A0"/>
                </a:solidFill>
                <a:latin typeface="Kristen ITC" panose="03050502040202030202" pitchFamily="66" charset="0"/>
              </a:rPr>
              <a:t>DH Director</a:t>
            </a:r>
          </a:p>
        </p:txBody>
      </p:sp>
      <p:pic>
        <p:nvPicPr>
          <p:cNvPr id="10" name="Picture 9" descr="A person standing in front of a bus&#10;&#10;Description automatically generated">
            <a:extLst>
              <a:ext uri="{FF2B5EF4-FFF2-40B4-BE49-F238E27FC236}">
                <a16:creationId xmlns:a16="http://schemas.microsoft.com/office/drawing/2014/main" id="{87FDEBCE-45B7-4A28-9906-4D8151C366A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006" t="16926" r="13799" b="2415"/>
          <a:stretch/>
        </p:blipFill>
        <p:spPr>
          <a:xfrm>
            <a:off x="314603" y="237697"/>
            <a:ext cx="3564228" cy="2719402"/>
          </a:xfrm>
          <a:prstGeom prst="rect">
            <a:avLst/>
          </a:prstGeom>
        </p:spPr>
      </p:pic>
      <p:pic>
        <p:nvPicPr>
          <p:cNvPr id="9" name="Picture 8" descr="A picture containing drawing&#10;&#10;Description generated with very high confidence">
            <a:extLst>
              <a:ext uri="{FF2B5EF4-FFF2-40B4-BE49-F238E27FC236}">
                <a16:creationId xmlns:a16="http://schemas.microsoft.com/office/drawing/2014/main" id="{76D1A296-6695-4FBA-8EBF-392D747EAD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607" r="-2" b="805"/>
          <a:stretch/>
        </p:blipFill>
        <p:spPr>
          <a:xfrm>
            <a:off x="10756319" y="6143265"/>
            <a:ext cx="1337893" cy="636243"/>
          </a:xfrm>
          <a:prstGeom prst="rect">
            <a:avLst/>
          </a:prstGeom>
        </p:spPr>
      </p:pic>
      <p:sp>
        <p:nvSpPr>
          <p:cNvPr id="12" name="Right Arrow 24">
            <a:extLst>
              <a:ext uri="{FF2B5EF4-FFF2-40B4-BE49-F238E27FC236}">
                <a16:creationId xmlns:a16="http://schemas.microsoft.com/office/drawing/2014/main" id="{4A44316F-A6B5-CC93-5CC9-49B21D1C6096}"/>
              </a:ext>
            </a:extLst>
          </p:cNvPr>
          <p:cNvSpPr/>
          <p:nvPr/>
        </p:nvSpPr>
        <p:spPr>
          <a:xfrm rot="5400000">
            <a:off x="5539699" y="5397318"/>
            <a:ext cx="606630" cy="408279"/>
          </a:xfrm>
          <a:prstGeom prst="rightArrow">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Kristen ITC" panose="03050502040202030202" pitchFamily="66" charset="0"/>
            </a:endParaRPr>
          </a:p>
        </p:txBody>
      </p:sp>
      <p:sp>
        <p:nvSpPr>
          <p:cNvPr id="13" name="TextBox 12">
            <a:extLst>
              <a:ext uri="{FF2B5EF4-FFF2-40B4-BE49-F238E27FC236}">
                <a16:creationId xmlns:a16="http://schemas.microsoft.com/office/drawing/2014/main" id="{E809D6AE-10A9-7BAE-B63B-D516FC82FC5A}"/>
              </a:ext>
            </a:extLst>
          </p:cNvPr>
          <p:cNvSpPr txBox="1"/>
          <p:nvPr/>
        </p:nvSpPr>
        <p:spPr>
          <a:xfrm>
            <a:off x="4710023" y="5817079"/>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7030A0"/>
                </a:solidFill>
                <a:latin typeface="Kristen ITC"/>
              </a:rPr>
              <a:t>ISL Director</a:t>
            </a:r>
            <a:r>
              <a:rPr lang="en-US" sz="2400">
                <a:latin typeface="Kristen ITC"/>
              </a:rPr>
              <a:t>​</a:t>
            </a:r>
          </a:p>
        </p:txBody>
      </p:sp>
    </p:spTree>
    <p:extLst>
      <p:ext uri="{BB962C8B-B14F-4D97-AF65-F5344CB8AC3E}">
        <p14:creationId xmlns:p14="http://schemas.microsoft.com/office/powerpoint/2010/main" val="21176398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713296" y="2302751"/>
            <a:ext cx="7047637" cy="4401205"/>
          </a:xfrm>
          <a:prstGeom prst="rect">
            <a:avLst/>
          </a:prstGeom>
          <a:noFill/>
        </p:spPr>
        <p:txBody>
          <a:bodyPr wrap="square" lIns="91440" tIns="45720" rIns="91440" bIns="45720" rtlCol="0" anchor="t">
            <a:spAutoFit/>
          </a:bodyPr>
          <a:lstStyle/>
          <a:p>
            <a:pPr algn="ctr"/>
            <a:r>
              <a:rPr lang="en-US" sz="2000">
                <a:latin typeface="Kristen ITC" panose="03050502040202030202" pitchFamily="66" charset="0"/>
              </a:rPr>
              <a:t>Any other required trainings listed on your W2W calendar</a:t>
            </a:r>
          </a:p>
          <a:p>
            <a:pPr algn="ctr"/>
            <a:endParaRPr lang="en-US" sz="2000">
              <a:latin typeface="Kristen ITC" panose="03050502040202030202" pitchFamily="66" charset="0"/>
            </a:endParaRPr>
          </a:p>
          <a:p>
            <a:pPr algn="ctr"/>
            <a:r>
              <a:rPr lang="en-US" sz="2000">
                <a:latin typeface="Kristen ITC" panose="03050502040202030202" pitchFamily="66" charset="0"/>
                <a:ea typeface="+mn-lt"/>
                <a:cs typeface="+mn-lt"/>
              </a:rPr>
              <a:t>Stop by to see </a:t>
            </a:r>
          </a:p>
          <a:p>
            <a:pPr algn="ctr"/>
            <a:endParaRPr lang="en-US" sz="2000">
              <a:latin typeface="Kristen ITC" panose="03050502040202030202" pitchFamily="66" charset="0"/>
              <a:ea typeface="+mn-lt"/>
              <a:cs typeface="+mn-lt"/>
            </a:endParaRPr>
          </a:p>
          <a:p>
            <a:pPr algn="ctr"/>
            <a:r>
              <a:rPr lang="en-US" sz="2000">
                <a:solidFill>
                  <a:schemeClr val="accent2"/>
                </a:solidFill>
                <a:latin typeface="Kristen ITC" panose="03050502040202030202" pitchFamily="66" charset="0"/>
                <a:ea typeface="+mn-lt"/>
                <a:cs typeface="+mn-lt"/>
              </a:rPr>
              <a:t>ISL Scheduler Lauren Phillips</a:t>
            </a:r>
          </a:p>
          <a:p>
            <a:pPr algn="ctr"/>
            <a:r>
              <a:rPr lang="en-US" sz="2000">
                <a:latin typeface="Kristen ITC" panose="03050502040202030202" pitchFamily="66" charset="0"/>
                <a:ea typeface="+mn-lt"/>
                <a:cs typeface="+mn-lt"/>
              </a:rPr>
              <a:t>And </a:t>
            </a:r>
          </a:p>
          <a:p>
            <a:pPr algn="ctr"/>
            <a:r>
              <a:rPr lang="en-US" sz="2000">
                <a:solidFill>
                  <a:schemeClr val="accent2"/>
                </a:solidFill>
                <a:latin typeface="Kristen ITC" panose="03050502040202030202" pitchFamily="66" charset="0"/>
                <a:ea typeface="+mn-lt"/>
                <a:cs typeface="+mn-lt"/>
              </a:rPr>
              <a:t>HR Director Jamie Klamert</a:t>
            </a:r>
          </a:p>
          <a:p>
            <a:pPr algn="ctr"/>
            <a:r>
              <a:rPr lang="en-US" sz="2000">
                <a:latin typeface="Kristen ITC" panose="03050502040202030202" pitchFamily="66" charset="0"/>
                <a:ea typeface="+mn-lt"/>
                <a:cs typeface="+mn-lt"/>
              </a:rPr>
              <a:t>And</a:t>
            </a:r>
          </a:p>
          <a:p>
            <a:pPr algn="ctr"/>
            <a:r>
              <a:rPr lang="en-US" sz="2000">
                <a:solidFill>
                  <a:schemeClr val="accent2"/>
                </a:solidFill>
                <a:latin typeface="Kristen ITC"/>
                <a:ea typeface="+mn-lt"/>
                <a:cs typeface="+mn-lt"/>
              </a:rPr>
              <a:t>Staff Trainer Sheena Cole</a:t>
            </a:r>
            <a:endParaRPr lang="en-US" sz="2000">
              <a:solidFill>
                <a:schemeClr val="accent2"/>
              </a:solidFill>
              <a:latin typeface="Kristen ITC" panose="03050502040202030202" pitchFamily="66" charset="0"/>
              <a:ea typeface="+mn-lt"/>
              <a:cs typeface="+mn-lt"/>
            </a:endParaRPr>
          </a:p>
          <a:p>
            <a:pPr algn="ctr"/>
            <a:endParaRPr lang="en-US" sz="2000">
              <a:solidFill>
                <a:srgbClr val="000000"/>
              </a:solidFill>
              <a:latin typeface="Kristen ITC" panose="03050502040202030202" pitchFamily="66" charset="0"/>
              <a:ea typeface="+mn-lt"/>
              <a:cs typeface="+mn-lt"/>
            </a:endParaRPr>
          </a:p>
          <a:p>
            <a:pPr algn="ctr"/>
            <a:r>
              <a:rPr lang="en-US" sz="2000">
                <a:latin typeface="Kristen ITC" panose="03050502040202030202" pitchFamily="66" charset="0"/>
                <a:ea typeface="+mn-lt"/>
                <a:cs typeface="+mn-lt"/>
              </a:rPr>
              <a:t>before leaving to check your employment file for any missing or needed items. </a:t>
            </a:r>
          </a:p>
          <a:p>
            <a:pPr algn="ctr"/>
            <a:endParaRPr lang="en-US" sz="2000">
              <a:latin typeface="Kristen ITC" panose="03050502040202030202" pitchFamily="66" charset="0"/>
            </a:endParaRPr>
          </a:p>
        </p:txBody>
      </p:sp>
      <p:sp>
        <p:nvSpPr>
          <p:cNvPr id="2" name="Title 1">
            <a:extLst>
              <a:ext uri="{FF2B5EF4-FFF2-40B4-BE49-F238E27FC236}">
                <a16:creationId xmlns:a16="http://schemas.microsoft.com/office/drawing/2014/main" id="{E86583AB-FAEC-4654-8339-E0AEA9AC2F57}"/>
              </a:ext>
            </a:extLst>
          </p:cNvPr>
          <p:cNvSpPr>
            <a:spLocks noGrp="1"/>
          </p:cNvSpPr>
          <p:nvPr>
            <p:ph type="title"/>
          </p:nvPr>
        </p:nvSpPr>
        <p:spPr>
          <a:xfrm>
            <a:off x="399242" y="511628"/>
            <a:ext cx="6554867" cy="1524000"/>
          </a:xfrm>
        </p:spPr>
        <p:txBody>
          <a:bodyPr/>
          <a:lstStyle/>
          <a:p>
            <a:r>
              <a:rPr lang="en-US" b="1">
                <a:latin typeface="Kristen ITC" panose="03050502040202030202" pitchFamily="66" charset="0"/>
              </a:rPr>
              <a:t>What's Next?</a:t>
            </a:r>
          </a:p>
        </p:txBody>
      </p:sp>
      <p:sp>
        <p:nvSpPr>
          <p:cNvPr id="6" name="TextBox 5">
            <a:extLst>
              <a:ext uri="{FF2B5EF4-FFF2-40B4-BE49-F238E27FC236}">
                <a16:creationId xmlns:a16="http://schemas.microsoft.com/office/drawing/2014/main" id="{B5483454-5185-471B-8185-2A481E860EFE}"/>
              </a:ext>
            </a:extLst>
          </p:cNvPr>
          <p:cNvSpPr txBox="1"/>
          <p:nvPr/>
        </p:nvSpPr>
        <p:spPr>
          <a:xfrm>
            <a:off x="7239669" y="1645970"/>
            <a:ext cx="486783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Kristen ITC" panose="03050502040202030202" pitchFamily="66" charset="0"/>
              </a:rPr>
              <a:t>Questions?/Comments?</a:t>
            </a:r>
          </a:p>
        </p:txBody>
      </p:sp>
      <p:pic>
        <p:nvPicPr>
          <p:cNvPr id="7" name="Picture 6" descr="A picture containing drawing&#10;&#10;Description generated with very high confidence">
            <a:extLst>
              <a:ext uri="{FF2B5EF4-FFF2-40B4-BE49-F238E27FC236}">
                <a16:creationId xmlns:a16="http://schemas.microsoft.com/office/drawing/2014/main" id="{4A780D00-AE18-4169-BB32-4538C0187B4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607" r="-2" b="805"/>
          <a:stretch/>
        </p:blipFill>
        <p:spPr>
          <a:xfrm>
            <a:off x="10662534" y="6154988"/>
            <a:ext cx="1337893" cy="636243"/>
          </a:xfrm>
          <a:prstGeom prst="rect">
            <a:avLst/>
          </a:prstGeom>
        </p:spPr>
      </p:pic>
    </p:spTree>
    <p:extLst>
      <p:ext uri="{BB962C8B-B14F-4D97-AF65-F5344CB8AC3E}">
        <p14:creationId xmlns:p14="http://schemas.microsoft.com/office/powerpoint/2010/main" val="2210288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33E9E-2590-4984-84C9-54D00B42342C}"/>
              </a:ext>
            </a:extLst>
          </p:cNvPr>
          <p:cNvSpPr>
            <a:spLocks noGrp="1"/>
          </p:cNvSpPr>
          <p:nvPr>
            <p:ph type="title"/>
          </p:nvPr>
        </p:nvSpPr>
        <p:spPr>
          <a:xfrm>
            <a:off x="4995105" y="581995"/>
            <a:ext cx="6484615" cy="5362216"/>
          </a:xfrm>
        </p:spPr>
        <p:txBody>
          <a:bodyPr vert="horz" lIns="91440" tIns="45720" rIns="91440" bIns="45720" rtlCol="0" anchor="t">
            <a:normAutofit/>
          </a:bodyPr>
          <a:lstStyle/>
          <a:p>
            <a:pPr algn="r">
              <a:lnSpc>
                <a:spcPct val="90000"/>
              </a:lnSpc>
            </a:pPr>
            <a:br>
              <a:rPr lang="en-US" sz="1100" b="0" i="0" kern="1200" spc="150"/>
            </a:br>
            <a:r>
              <a:rPr lang="en-US" sz="1100" b="0" i="0" kern="1200" spc="150">
                <a:latin typeface="+mj-lt"/>
                <a:ea typeface="+mj-ea"/>
                <a:cs typeface="+mj-cs"/>
              </a:rPr>
              <a:t>• Good hand hygiene and frequent hand washing</a:t>
            </a:r>
            <a:br>
              <a:rPr lang="en-US" sz="1100" b="0" i="0" kern="1200" spc="150"/>
            </a:br>
            <a:r>
              <a:rPr lang="en-US" sz="1100" b="0" i="0" kern="1200" spc="150">
                <a:latin typeface="+mj-lt"/>
                <a:ea typeface="+mj-ea"/>
                <a:cs typeface="+mj-cs"/>
              </a:rPr>
              <a:t> • Watch CDC's video demonstrating good hand hygiene. </a:t>
            </a:r>
            <a:r>
              <a:rPr lang="en-US" sz="1100" b="0" i="0" kern="1200" spc="150">
                <a:latin typeface="+mj-lt"/>
                <a:ea typeface="+mj-ea"/>
                <a:cs typeface="+mj-cs"/>
                <a:hlinkClick r:id="rId3">
                  <a:extLst>
                    <a:ext uri="{A12FA001-AC4F-418D-AE19-62706E023703}">
                      <ahyp:hlinkClr xmlns:ahyp="http://schemas.microsoft.com/office/drawing/2018/hyperlinkcolor" val="tx"/>
                    </a:ext>
                  </a:extLst>
                </a:hlinkClick>
              </a:rPr>
              <a:t>Good Hand Washing Video</a:t>
            </a:r>
            <a:r>
              <a:rPr lang="en-US" sz="1100" b="0" i="0" kern="1200" spc="150">
                <a:latin typeface="+mj-lt"/>
                <a:ea typeface="+mj-ea"/>
                <a:cs typeface="+mj-cs"/>
              </a:rPr>
              <a:t> </a:t>
            </a:r>
            <a:br>
              <a:rPr lang="en-US" sz="1100" b="0" i="0" kern="1200" spc="150"/>
            </a:br>
            <a:r>
              <a:rPr lang="en-US" sz="1100" b="0" i="0" kern="1200" spc="150">
                <a:latin typeface="+mj-lt"/>
                <a:ea typeface="+mj-ea"/>
                <a:cs typeface="+mj-cs"/>
              </a:rPr>
              <a:t> • Proper cough and sneeze etiquette (cover your cough/sneeze with your elbow, use tissues, wash hands)</a:t>
            </a:r>
            <a:br>
              <a:rPr lang="en-US" sz="1100" b="0" i="0" kern="1200" spc="150"/>
            </a:br>
            <a:r>
              <a:rPr lang="en-US" sz="1100" b="0" i="0" kern="1200" spc="150">
                <a:latin typeface="+mj-lt"/>
                <a:ea typeface="+mj-ea"/>
                <a:cs typeface="+mj-cs"/>
              </a:rPr>
              <a:t> • Avoid touching your eyes, nose, or mouth with unwashed hands</a:t>
            </a:r>
            <a:br>
              <a:rPr lang="en-US" sz="1100" b="0" i="0" kern="1200" spc="150"/>
            </a:br>
            <a:r>
              <a:rPr lang="en-US" sz="1100" b="0" i="0" kern="1200" spc="150">
                <a:latin typeface="+mj-lt"/>
                <a:ea typeface="+mj-ea"/>
                <a:cs typeface="+mj-cs"/>
              </a:rPr>
              <a:t> • Social distancing (stay six feet away from people when feasible): eliminate unnecessary touching such as hugs and handshakes - This is hard for some of our clients; try and explain and teach them why this is important right now.</a:t>
            </a:r>
            <a:br>
              <a:rPr lang="en-US" sz="1100" b="0" i="0" kern="1200" spc="150"/>
            </a:br>
            <a:r>
              <a:rPr lang="en-US" sz="1100" b="0" i="0" kern="1200" spc="150">
                <a:latin typeface="+mj-lt"/>
                <a:ea typeface="+mj-ea"/>
                <a:cs typeface="+mj-cs"/>
              </a:rPr>
              <a:t> • Avoid close contact with people who are sick</a:t>
            </a:r>
            <a:br>
              <a:rPr lang="en-US" sz="1100" b="0" i="0" kern="1200" spc="150"/>
            </a:br>
            <a:r>
              <a:rPr lang="en-US" sz="1100" b="0" i="0" kern="1200" spc="150">
                <a:latin typeface="+mj-lt"/>
                <a:ea typeface="+mj-ea"/>
                <a:cs typeface="+mj-cs"/>
              </a:rPr>
              <a:t> • Avoid large crowds and gatherings – This can difficult for our clients and finding things to do with them in the ISLs. Let us know if you need some activities or ideas of things to do.</a:t>
            </a:r>
            <a:br>
              <a:rPr lang="en-US" sz="1100" b="0" i="0" kern="1200" spc="150"/>
            </a:br>
            <a:r>
              <a:rPr lang="en-US" sz="1100" b="0" i="0" kern="1200" spc="150">
                <a:latin typeface="+mj-lt"/>
                <a:ea typeface="+mj-ea"/>
                <a:cs typeface="+mj-cs"/>
              </a:rPr>
              <a:t> • Stay home if you feel sick and alert your manager</a:t>
            </a:r>
            <a:br>
              <a:rPr lang="en-US" sz="1100" b="0" i="0" kern="1200" spc="150"/>
            </a:br>
            <a:r>
              <a:rPr lang="en-US" sz="1100" b="0" i="0" kern="1200" spc="150">
                <a:latin typeface="+mj-lt"/>
                <a:ea typeface="+mj-ea"/>
                <a:cs typeface="+mj-cs"/>
              </a:rPr>
              <a:t> • If clients don't feel well encourage them to stay in their rooms</a:t>
            </a:r>
            <a:br>
              <a:rPr lang="en-US" sz="1100" b="0" i="0" kern="1200" spc="150"/>
            </a:br>
            <a:r>
              <a:rPr lang="en-US" sz="1100" b="0" i="0" kern="1200" spc="150">
                <a:latin typeface="+mj-lt"/>
                <a:ea typeface="+mj-ea"/>
                <a:cs typeface="+mj-cs"/>
              </a:rPr>
              <a:t> • Clean and disinfect objects and surfaces more frequently: door handles, light switches, remotes, faucets, handrails, phones, keyboards etc.</a:t>
            </a:r>
            <a:endParaRPr lang="en-US" sz="1100" b="0" i="0" kern="1200" spc="150">
              <a:latin typeface="+mj-lt"/>
            </a:endParaRPr>
          </a:p>
          <a:p>
            <a:pPr algn="r">
              <a:lnSpc>
                <a:spcPct val="90000"/>
              </a:lnSpc>
            </a:pPr>
            <a:endParaRPr lang="en-US" sz="1100" b="0" i="0" kern="1200" spc="150">
              <a:latin typeface="+mj-lt"/>
            </a:endParaRPr>
          </a:p>
          <a:p>
            <a:pPr algn="r">
              <a:lnSpc>
                <a:spcPct val="90000"/>
              </a:lnSpc>
            </a:pPr>
            <a:r>
              <a:rPr lang="en-US" sz="1100" b="0" i="0" kern="1200" spc="150">
                <a:latin typeface="+mj-lt"/>
                <a:ea typeface="+mj-ea"/>
                <a:cs typeface="+mj-cs"/>
              </a:rPr>
              <a:t>We ask that all employees inform the HR Director if any of the following occur before you report to work.  </a:t>
            </a:r>
            <a:endParaRPr lang="en-US" sz="1100" b="0" i="0" kern="1200" spc="150">
              <a:latin typeface="+mj-lt"/>
            </a:endParaRPr>
          </a:p>
          <a:p>
            <a:pPr marL="285750" lvl="1" indent="-285750" algn="r" defTabSz="457200" rtl="0">
              <a:lnSpc>
                <a:spcPct val="90000"/>
              </a:lnSpc>
              <a:spcBef>
                <a:spcPct val="0"/>
              </a:spcBef>
            </a:pPr>
            <a:r>
              <a:rPr lang="en-US" sz="1100" b="0" i="0" kern="1200" cap="all" spc="150">
                <a:latin typeface="+mj-lt"/>
                <a:ea typeface="+mj-ea"/>
                <a:cs typeface="+mj-cs"/>
              </a:rPr>
              <a:t>If you come in close contact with anyone who has been directly exposed to or diagnosed with COVID-19 and you're showing symptoms. </a:t>
            </a:r>
          </a:p>
          <a:p>
            <a:pPr marL="285750" lvl="1" indent="-285750" algn="r" defTabSz="457200" rtl="0">
              <a:lnSpc>
                <a:spcPct val="90000"/>
              </a:lnSpc>
              <a:spcBef>
                <a:spcPct val="0"/>
              </a:spcBef>
            </a:pPr>
            <a:r>
              <a:rPr lang="en-US" sz="1100" b="0" i="0" kern="1200" cap="all" spc="150">
                <a:latin typeface="+mj-lt"/>
                <a:ea typeface="+mj-ea"/>
                <a:cs typeface="+mj-cs"/>
              </a:rPr>
              <a:t>You've been tested for COVID-19 within the last 72 hours or for another job. </a:t>
            </a:r>
          </a:p>
          <a:p>
            <a:pPr marL="285750" lvl="1" indent="-285750" algn="r" defTabSz="457200" rtl="0">
              <a:lnSpc>
                <a:spcPct val="90000"/>
              </a:lnSpc>
              <a:spcBef>
                <a:spcPct val="0"/>
              </a:spcBef>
            </a:pPr>
            <a:r>
              <a:rPr lang="en-US" sz="1100" b="0" i="0" kern="1200" cap="all" spc="150">
                <a:latin typeface="+mj-lt"/>
                <a:ea typeface="+mj-ea"/>
                <a:cs typeface="+mj-cs"/>
              </a:rPr>
              <a:t>If you run a fever (over 99.9), cough, or have difficulty breathing or any other COVID-19 symptoms. </a:t>
            </a:r>
          </a:p>
          <a:p>
            <a:pPr lvl="1" algn="r" defTabSz="457200" rtl="0">
              <a:lnSpc>
                <a:spcPct val="90000"/>
              </a:lnSpc>
              <a:spcBef>
                <a:spcPct val="0"/>
              </a:spcBef>
            </a:pPr>
            <a:r>
              <a:rPr lang="en-US" sz="1100" b="0" i="0" kern="1200" cap="all" spc="150">
                <a:latin typeface="+mj-lt"/>
                <a:ea typeface="+mj-ea"/>
                <a:cs typeface="+mj-cs"/>
              </a:rPr>
              <a:t>If you have symptoms of acute respiratory illness, you should immediately seek medical attention and follow the guidance of your health care provider. If you are diagnosed with or aware you’ve been directly exposed to COVID-19, please notify HR.</a:t>
            </a:r>
          </a:p>
        </p:txBody>
      </p:sp>
      <p:sp>
        <p:nvSpPr>
          <p:cNvPr id="3" name="TextBox 2">
            <a:extLst>
              <a:ext uri="{FF2B5EF4-FFF2-40B4-BE49-F238E27FC236}">
                <a16:creationId xmlns:a16="http://schemas.microsoft.com/office/drawing/2014/main" id="{DCF855A0-735A-45EB-9993-CB883719DBD7}"/>
              </a:ext>
            </a:extLst>
          </p:cNvPr>
          <p:cNvSpPr txBox="1"/>
          <p:nvPr/>
        </p:nvSpPr>
        <p:spPr>
          <a:xfrm>
            <a:off x="1149693" y="2292901"/>
            <a:ext cx="2368297" cy="252987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457200">
              <a:spcBef>
                <a:spcPts val="1000"/>
              </a:spcBef>
              <a:buClr>
                <a:schemeClr val="bg2">
                  <a:lumMod val="40000"/>
                  <a:lumOff val="60000"/>
                </a:schemeClr>
              </a:buClr>
              <a:buSzPct val="80000"/>
            </a:pPr>
            <a:r>
              <a:rPr lang="en-US" cap="all">
                <a:latin typeface="+mj-lt"/>
                <a:ea typeface="+mj-ea"/>
                <a:cs typeface="+mj-cs"/>
              </a:rPr>
              <a:t>FOLLOW THESE GUIDELINES TO ENSURE SAFETY AND HYGIENE: </a:t>
            </a:r>
            <a:endParaRPr lang="en-US">
              <a:latin typeface="+mj-lt"/>
              <a:ea typeface="+mj-ea"/>
              <a:cs typeface="+mj-cs"/>
            </a:endParaRPr>
          </a:p>
        </p:txBody>
      </p:sp>
      <p:pic>
        <p:nvPicPr>
          <p:cNvPr id="5" name="Picture 4" descr="A picture containing drawing&#10;&#10;Description generated with very high confidence">
            <a:extLst>
              <a:ext uri="{FF2B5EF4-FFF2-40B4-BE49-F238E27FC236}">
                <a16:creationId xmlns:a16="http://schemas.microsoft.com/office/drawing/2014/main" id="{33735E1B-A7BC-47A2-B9FA-17B9E04E9F4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607" r="-2" b="805"/>
          <a:stretch/>
        </p:blipFill>
        <p:spPr>
          <a:xfrm>
            <a:off x="10979043" y="6267067"/>
            <a:ext cx="1105577" cy="524732"/>
          </a:xfrm>
          <a:prstGeom prst="rect">
            <a:avLst/>
          </a:prstGeom>
        </p:spPr>
      </p:pic>
    </p:spTree>
    <p:extLst>
      <p:ext uri="{BB962C8B-B14F-4D97-AF65-F5344CB8AC3E}">
        <p14:creationId xmlns:p14="http://schemas.microsoft.com/office/powerpoint/2010/main" val="38560299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F2DE2-16CF-42E3-A101-B0090D1656C0}"/>
              </a:ext>
            </a:extLst>
          </p:cNvPr>
          <p:cNvSpPr>
            <a:spLocks noGrp="1"/>
          </p:cNvSpPr>
          <p:nvPr>
            <p:ph type="title"/>
          </p:nvPr>
        </p:nvSpPr>
        <p:spPr/>
        <p:txBody>
          <a:bodyPr anchor="ctr">
            <a:normAutofit/>
          </a:bodyPr>
          <a:lstStyle/>
          <a:p>
            <a:r>
              <a:rPr lang="en-US">
                <a:solidFill>
                  <a:srgbClr val="FFFFFF"/>
                </a:solidFill>
                <a:latin typeface="Century Gothic"/>
              </a:rPr>
              <a:t>Department procedures</a:t>
            </a:r>
          </a:p>
        </p:txBody>
      </p:sp>
      <p:sp>
        <p:nvSpPr>
          <p:cNvPr id="3" name="Content Placeholder 2">
            <a:extLst>
              <a:ext uri="{FF2B5EF4-FFF2-40B4-BE49-F238E27FC236}">
                <a16:creationId xmlns:a16="http://schemas.microsoft.com/office/drawing/2014/main" id="{3D55C411-7CF2-4434-A92C-9EA4E9B1CBE7}"/>
              </a:ext>
            </a:extLst>
          </p:cNvPr>
          <p:cNvSpPr>
            <a:spLocks noGrp="1"/>
          </p:cNvSpPr>
          <p:nvPr>
            <p:ph type="body" idx="1"/>
          </p:nvPr>
        </p:nvSpPr>
        <p:spPr>
          <a:xfrm>
            <a:off x="697996" y="1888273"/>
            <a:ext cx="2946866" cy="576262"/>
          </a:xfrm>
        </p:spPr>
        <p:txBody>
          <a:bodyPr vert="horz" lIns="91440" tIns="45720" rIns="91440" bIns="45720" rtlCol="0" anchor="b">
            <a:normAutofit/>
          </a:bodyPr>
          <a:lstStyle/>
          <a:p>
            <a:pPr>
              <a:lnSpc>
                <a:spcPct val="90000"/>
              </a:lnSpc>
            </a:pPr>
            <a:r>
              <a:rPr lang="en-US">
                <a:solidFill>
                  <a:schemeClr val="bg1"/>
                </a:solidFill>
                <a:latin typeface="Century Gothic"/>
              </a:rPr>
              <a:t>ISL</a:t>
            </a:r>
            <a:endParaRPr lang="en-US" sz="900">
              <a:solidFill>
                <a:schemeClr val="bg1"/>
              </a:solidFill>
              <a:latin typeface="Century Gothic"/>
            </a:endParaRPr>
          </a:p>
        </p:txBody>
      </p:sp>
      <p:sp>
        <p:nvSpPr>
          <p:cNvPr id="7" name="Text Placeholder 6">
            <a:extLst>
              <a:ext uri="{FF2B5EF4-FFF2-40B4-BE49-F238E27FC236}">
                <a16:creationId xmlns:a16="http://schemas.microsoft.com/office/drawing/2014/main" id="{AE1D58C2-6E0E-40CD-9F42-FC03668CAA6E}"/>
              </a:ext>
            </a:extLst>
          </p:cNvPr>
          <p:cNvSpPr>
            <a:spLocks noGrp="1"/>
          </p:cNvSpPr>
          <p:nvPr>
            <p:ph type="body" sz="half" idx="15"/>
          </p:nvPr>
        </p:nvSpPr>
        <p:spPr>
          <a:xfrm>
            <a:off x="233560" y="2461035"/>
            <a:ext cx="3411302" cy="4029912"/>
          </a:xfrm>
        </p:spPr>
        <p:txBody>
          <a:bodyPr>
            <a:normAutofit/>
          </a:bodyPr>
          <a:lstStyle/>
          <a:p>
            <a:pPr>
              <a:lnSpc>
                <a:spcPct val="90000"/>
              </a:lnSpc>
            </a:pPr>
            <a:r>
              <a:rPr lang="en-US">
                <a:latin typeface="Century Gothic"/>
              </a:rPr>
              <a:t>All staff will have their temperature taken and answer a COVID-19 survey before shift</a:t>
            </a:r>
            <a:endParaRPr lang="en-US">
              <a:latin typeface="Century Gothic"/>
              <a:ea typeface="+mj-lt"/>
              <a:cs typeface="+mj-lt"/>
            </a:endParaRPr>
          </a:p>
          <a:p>
            <a:pPr>
              <a:lnSpc>
                <a:spcPct val="90000"/>
              </a:lnSpc>
            </a:pPr>
            <a:r>
              <a:rPr lang="en-US">
                <a:latin typeface="Century Gothic"/>
              </a:rPr>
              <a:t>If temperature is over 99.9 or "YES" to any symptom questions, contact your site supervisor immediately</a:t>
            </a:r>
            <a:endParaRPr lang="en-US">
              <a:latin typeface="Century Gothic"/>
              <a:ea typeface="+mj-lt"/>
              <a:cs typeface="+mj-lt"/>
            </a:endParaRPr>
          </a:p>
          <a:p>
            <a:pPr>
              <a:lnSpc>
                <a:spcPct val="90000"/>
              </a:lnSpc>
            </a:pPr>
            <a:r>
              <a:rPr lang="en-US">
                <a:latin typeface="Century Gothic"/>
              </a:rPr>
              <a:t>All staff will also be required to wash their hands before and after shift</a:t>
            </a:r>
            <a:endParaRPr lang="en-US">
              <a:latin typeface="Century Gothic"/>
              <a:ea typeface="+mj-lt"/>
              <a:cs typeface="+mj-lt"/>
            </a:endParaRPr>
          </a:p>
          <a:p>
            <a:pPr>
              <a:lnSpc>
                <a:spcPct val="90000"/>
              </a:lnSpc>
            </a:pPr>
            <a:r>
              <a:rPr lang="en-US">
                <a:latin typeface="Century Gothic"/>
              </a:rPr>
              <a:t>All clients will have their temperatures taken daily</a:t>
            </a:r>
            <a:endParaRPr lang="en-US">
              <a:latin typeface="Century Gothic"/>
              <a:ea typeface="+mj-lt"/>
              <a:cs typeface="+mj-lt"/>
            </a:endParaRPr>
          </a:p>
          <a:p>
            <a:r>
              <a:rPr lang="en-US">
                <a:latin typeface="Century Gothic"/>
              </a:rPr>
              <a:t>Employees are required to wear face mask or facial coverings during shifts when physical distancing cannot be enforced and during food preparation. </a:t>
            </a:r>
            <a:endParaRPr lang="en-US">
              <a:latin typeface="Century Gothic"/>
              <a:ea typeface="+mj-lt"/>
              <a:cs typeface="+mj-lt"/>
            </a:endParaRPr>
          </a:p>
        </p:txBody>
      </p:sp>
      <p:sp>
        <p:nvSpPr>
          <p:cNvPr id="4" name="Text Placeholder 3">
            <a:extLst>
              <a:ext uri="{FF2B5EF4-FFF2-40B4-BE49-F238E27FC236}">
                <a16:creationId xmlns:a16="http://schemas.microsoft.com/office/drawing/2014/main" id="{30794555-7561-46D6-8B88-2F288ABE6C96}"/>
              </a:ext>
            </a:extLst>
          </p:cNvPr>
          <p:cNvSpPr>
            <a:spLocks noGrp="1"/>
          </p:cNvSpPr>
          <p:nvPr>
            <p:ph type="body" sz="quarter" idx="3"/>
          </p:nvPr>
        </p:nvSpPr>
        <p:spPr>
          <a:xfrm>
            <a:off x="3976586" y="1888273"/>
            <a:ext cx="2936241" cy="576262"/>
          </a:xfrm>
        </p:spPr>
        <p:txBody>
          <a:bodyPr/>
          <a:lstStyle/>
          <a:p>
            <a:r>
              <a:rPr lang="en-US" err="1">
                <a:solidFill>
                  <a:schemeClr val="bg1"/>
                </a:solidFill>
                <a:latin typeface="Century Gothic"/>
              </a:rPr>
              <a:t>Grow@BIS</a:t>
            </a:r>
            <a:endParaRPr lang="en-US">
              <a:solidFill>
                <a:schemeClr val="bg1"/>
              </a:solidFill>
              <a:latin typeface="Century Gothic"/>
            </a:endParaRPr>
          </a:p>
        </p:txBody>
      </p:sp>
      <p:sp>
        <p:nvSpPr>
          <p:cNvPr id="8" name="Text Placeholder 7">
            <a:extLst>
              <a:ext uri="{FF2B5EF4-FFF2-40B4-BE49-F238E27FC236}">
                <a16:creationId xmlns:a16="http://schemas.microsoft.com/office/drawing/2014/main" id="{F8AAF66D-D493-4E3F-862E-790454E53014}"/>
              </a:ext>
            </a:extLst>
          </p:cNvPr>
          <p:cNvSpPr>
            <a:spLocks noGrp="1"/>
          </p:cNvSpPr>
          <p:nvPr>
            <p:ph type="body" sz="half" idx="16"/>
          </p:nvPr>
        </p:nvSpPr>
        <p:spPr>
          <a:xfrm>
            <a:off x="3772032" y="2459887"/>
            <a:ext cx="3168672" cy="4093817"/>
          </a:xfrm>
        </p:spPr>
        <p:txBody>
          <a:bodyPr>
            <a:normAutofit/>
          </a:bodyPr>
          <a:lstStyle/>
          <a:p>
            <a:pPr>
              <a:lnSpc>
                <a:spcPct val="90000"/>
              </a:lnSpc>
            </a:pPr>
            <a:r>
              <a:rPr lang="en-US">
                <a:latin typeface="Century Gothic"/>
                <a:ea typeface="+mj-lt"/>
                <a:cs typeface="+mj-lt"/>
              </a:rPr>
              <a:t>All staff will have their temperature taken and answer a COVID-19 survey before entering the DH building</a:t>
            </a:r>
            <a:endParaRPr lang="en-US">
              <a:latin typeface="Century Gothic"/>
            </a:endParaRPr>
          </a:p>
          <a:p>
            <a:pPr>
              <a:lnSpc>
                <a:spcPct val="90000"/>
              </a:lnSpc>
            </a:pPr>
            <a:r>
              <a:rPr lang="en-US">
                <a:latin typeface="Century Gothic"/>
                <a:ea typeface="+mj-lt"/>
                <a:cs typeface="+mj-lt"/>
              </a:rPr>
              <a:t>If temperature is over 99.9 or "YES" to any symptom questions, contact your site supervisor immediately</a:t>
            </a:r>
          </a:p>
          <a:p>
            <a:pPr>
              <a:lnSpc>
                <a:spcPct val="90000"/>
              </a:lnSpc>
            </a:pPr>
            <a:r>
              <a:rPr lang="en-US">
                <a:latin typeface="Century Gothic"/>
              </a:rPr>
              <a:t>DH staff and clients will be the only ones allowed in the building</a:t>
            </a:r>
            <a:endParaRPr lang="en-US">
              <a:latin typeface="Century Gothic"/>
              <a:ea typeface="+mj-lt"/>
              <a:cs typeface="+mj-lt"/>
            </a:endParaRPr>
          </a:p>
          <a:p>
            <a:pPr>
              <a:lnSpc>
                <a:spcPct val="90000"/>
              </a:lnSpc>
            </a:pPr>
            <a:r>
              <a:rPr lang="en-US">
                <a:latin typeface="Century Gothic"/>
              </a:rPr>
              <a:t>DH staff will clean 3 times per day</a:t>
            </a:r>
            <a:endParaRPr lang="en-US">
              <a:latin typeface="Century Gothic"/>
              <a:ea typeface="+mj-lt"/>
              <a:cs typeface="+mj-lt"/>
            </a:endParaRPr>
          </a:p>
          <a:p>
            <a:pPr>
              <a:lnSpc>
                <a:spcPct val="90000"/>
              </a:lnSpc>
            </a:pPr>
            <a:r>
              <a:rPr lang="en-US">
                <a:latin typeface="Century Gothic"/>
                <a:ea typeface="+mj-lt"/>
                <a:cs typeface="+mj-lt"/>
              </a:rPr>
              <a:t>Employees are</a:t>
            </a:r>
            <a:r>
              <a:rPr lang="en-US" b="1">
                <a:latin typeface="Century Gothic"/>
                <a:ea typeface="+mj-lt"/>
                <a:cs typeface="+mj-lt"/>
              </a:rPr>
              <a:t> </a:t>
            </a:r>
            <a:r>
              <a:rPr lang="en-US">
                <a:latin typeface="Century Gothic"/>
                <a:ea typeface="+mj-lt"/>
                <a:cs typeface="+mj-lt"/>
              </a:rPr>
              <a:t>required to wear face mask or facial coverings during shifts when physical distancing cannot be enforced and during food preparation. </a:t>
            </a:r>
          </a:p>
          <a:p>
            <a:pPr marL="285750" indent="-285750">
              <a:buFont typeface="Arial" charset="2"/>
              <a:buChar char="•"/>
            </a:pPr>
            <a:endParaRPr lang="en-US">
              <a:latin typeface="Century Gothic"/>
            </a:endParaRPr>
          </a:p>
        </p:txBody>
      </p:sp>
      <p:sp>
        <p:nvSpPr>
          <p:cNvPr id="6" name="Text Placeholder 5">
            <a:extLst>
              <a:ext uri="{FF2B5EF4-FFF2-40B4-BE49-F238E27FC236}">
                <a16:creationId xmlns:a16="http://schemas.microsoft.com/office/drawing/2014/main" id="{C5EBF4DB-4A93-44E1-8758-8583B82D1CA1}"/>
              </a:ext>
            </a:extLst>
          </p:cNvPr>
          <p:cNvSpPr>
            <a:spLocks noGrp="1"/>
          </p:cNvSpPr>
          <p:nvPr>
            <p:ph type="body" sz="quarter" idx="13"/>
          </p:nvPr>
        </p:nvSpPr>
        <p:spPr>
          <a:xfrm>
            <a:off x="7188731" y="1925444"/>
            <a:ext cx="2932113" cy="576262"/>
          </a:xfrm>
        </p:spPr>
        <p:txBody>
          <a:bodyPr/>
          <a:lstStyle/>
          <a:p>
            <a:r>
              <a:rPr lang="en-US">
                <a:solidFill>
                  <a:schemeClr val="bg1"/>
                </a:solidFill>
                <a:latin typeface="Century Gothic"/>
              </a:rPr>
              <a:t>Natural Home</a:t>
            </a:r>
          </a:p>
        </p:txBody>
      </p:sp>
      <p:sp>
        <p:nvSpPr>
          <p:cNvPr id="9" name="Text Placeholder 8">
            <a:extLst>
              <a:ext uri="{FF2B5EF4-FFF2-40B4-BE49-F238E27FC236}">
                <a16:creationId xmlns:a16="http://schemas.microsoft.com/office/drawing/2014/main" id="{19135F18-9E7C-4CDB-97E9-5658675980BC}"/>
              </a:ext>
            </a:extLst>
          </p:cNvPr>
          <p:cNvSpPr>
            <a:spLocks noGrp="1"/>
          </p:cNvSpPr>
          <p:nvPr>
            <p:ph type="body" sz="half" idx="17"/>
          </p:nvPr>
        </p:nvSpPr>
        <p:spPr>
          <a:xfrm>
            <a:off x="7078237" y="2461034"/>
            <a:ext cx="2932113" cy="4036914"/>
          </a:xfrm>
        </p:spPr>
        <p:txBody>
          <a:bodyPr/>
          <a:lstStyle/>
          <a:p>
            <a:pPr>
              <a:lnSpc>
                <a:spcPct val="90000"/>
              </a:lnSpc>
            </a:pPr>
            <a:r>
              <a:rPr lang="en-US">
                <a:latin typeface="Century Gothic"/>
              </a:rPr>
              <a:t>Staff are asked to take their temperature 1 hour before their shift starts and report to their supervisor if they have a fever (99.9 or higher)</a:t>
            </a:r>
            <a:endParaRPr lang="en-US">
              <a:latin typeface="Century Gothic"/>
              <a:ea typeface="+mj-lt"/>
              <a:cs typeface="+mj-lt"/>
            </a:endParaRPr>
          </a:p>
          <a:p>
            <a:pPr>
              <a:lnSpc>
                <a:spcPct val="90000"/>
              </a:lnSpc>
            </a:pPr>
            <a:r>
              <a:rPr lang="en-US">
                <a:latin typeface="Century Gothic"/>
              </a:rPr>
              <a:t>Staff are also being asked to work in one area of the house that has been sanitized</a:t>
            </a:r>
            <a:endParaRPr lang="en-US">
              <a:latin typeface="Century Gothic"/>
              <a:ea typeface="+mj-lt"/>
              <a:cs typeface="+mj-lt"/>
            </a:endParaRPr>
          </a:p>
          <a:p>
            <a:pPr>
              <a:lnSpc>
                <a:spcPct val="90000"/>
              </a:lnSpc>
            </a:pPr>
            <a:r>
              <a:rPr lang="en-US">
                <a:latin typeface="Century Gothic"/>
                <a:ea typeface="+mj-lt"/>
                <a:cs typeface="+mj-lt"/>
              </a:rPr>
              <a:t>Employees are required to wear face mask or facial coverings during shifts when physical distancing cannot be enforced. </a:t>
            </a:r>
          </a:p>
          <a:p>
            <a:pPr>
              <a:spcBef>
                <a:spcPts val="0"/>
              </a:spcBef>
            </a:pPr>
            <a:endParaRPr lang="en-US">
              <a:latin typeface="Century Gothic"/>
              <a:ea typeface="+mj-lt"/>
              <a:cs typeface="+mj-lt"/>
            </a:endParaRPr>
          </a:p>
          <a:p>
            <a:endParaRPr lang="en-US">
              <a:latin typeface="Century Gothic"/>
            </a:endParaRPr>
          </a:p>
        </p:txBody>
      </p:sp>
      <p:pic>
        <p:nvPicPr>
          <p:cNvPr id="10" name="Picture 10" descr="A picture containing text&#10;&#10;Description automatically generated">
            <a:extLst>
              <a:ext uri="{FF2B5EF4-FFF2-40B4-BE49-F238E27FC236}">
                <a16:creationId xmlns:a16="http://schemas.microsoft.com/office/drawing/2014/main" id="{209DBC26-9CCF-416B-BCC1-80496C2A4D30}"/>
              </a:ext>
            </a:extLst>
          </p:cNvPr>
          <p:cNvPicPr>
            <a:picLocks noChangeAspect="1"/>
          </p:cNvPicPr>
          <p:nvPr/>
        </p:nvPicPr>
        <p:blipFill>
          <a:blip r:embed="rId3"/>
          <a:stretch>
            <a:fillRect/>
          </a:stretch>
        </p:blipFill>
        <p:spPr>
          <a:xfrm>
            <a:off x="10717866" y="6113088"/>
            <a:ext cx="1352550" cy="638175"/>
          </a:xfrm>
          <a:prstGeom prst="rect">
            <a:avLst/>
          </a:prstGeom>
        </p:spPr>
      </p:pic>
    </p:spTree>
    <p:extLst>
      <p:ext uri="{BB962C8B-B14F-4D97-AF65-F5344CB8AC3E}">
        <p14:creationId xmlns:p14="http://schemas.microsoft.com/office/powerpoint/2010/main" val="414740377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3143" y="1645920"/>
            <a:ext cx="3861707" cy="4470821"/>
          </a:xfrm>
        </p:spPr>
        <p:txBody>
          <a:bodyPr>
            <a:normAutofit/>
          </a:bodyPr>
          <a:lstStyle/>
          <a:p>
            <a:pPr algn="r"/>
            <a:r>
              <a:rPr lang="en-US" b="1">
                <a:latin typeface="Kristen ITC" panose="03050502040202030202" pitchFamily="66" charset="0"/>
              </a:rPr>
              <a:t>Training Checklists</a:t>
            </a:r>
          </a:p>
        </p:txBody>
      </p:sp>
      <p:sp>
        <p:nvSpPr>
          <p:cNvPr id="2" name="Content Placeholder 1"/>
          <p:cNvSpPr>
            <a:spLocks noGrp="1"/>
          </p:cNvSpPr>
          <p:nvPr>
            <p:ph idx="1"/>
          </p:nvPr>
        </p:nvSpPr>
        <p:spPr>
          <a:xfrm>
            <a:off x="5204109" y="1645920"/>
            <a:ext cx="5919503" cy="4470821"/>
          </a:xfrm>
        </p:spPr>
        <p:txBody>
          <a:bodyPr vert="horz" lIns="91440" tIns="45720" rIns="91440" bIns="45720" rtlCol="0" anchor="t">
            <a:normAutofit/>
          </a:bodyPr>
          <a:lstStyle/>
          <a:p>
            <a:pPr marL="0" indent="0">
              <a:buNone/>
            </a:pPr>
            <a:r>
              <a:rPr lang="en-US" sz="2400">
                <a:latin typeface="Kristen ITC" panose="03050502040202030202" pitchFamily="66" charset="0"/>
              </a:rPr>
              <a:t>Sent with your shadow email</a:t>
            </a:r>
          </a:p>
          <a:p>
            <a:r>
              <a:rPr lang="en-US" sz="2400">
                <a:latin typeface="Kristen ITC" panose="03050502040202030202" pitchFamily="66" charset="0"/>
                <a:hlinkClick r:id="rId3"/>
              </a:rPr>
              <a:t>In-Home Training Checklist</a:t>
            </a:r>
            <a:endParaRPr lang="en-US" sz="2400">
              <a:latin typeface="Kristen ITC" panose="03050502040202030202" pitchFamily="66" charset="0"/>
            </a:endParaRPr>
          </a:p>
          <a:p>
            <a:r>
              <a:rPr lang="en-US" sz="2400">
                <a:latin typeface="Kristen ITC" panose="03050502040202030202" pitchFamily="66" charset="0"/>
                <a:ea typeface="+mj-lt"/>
                <a:cs typeface="+mj-lt"/>
                <a:hlinkClick r:id="rId4"/>
              </a:rPr>
              <a:t>Shadow Evaluation</a:t>
            </a:r>
            <a:endParaRPr lang="en-US" sz="2400">
              <a:latin typeface="Kristen ITC" panose="03050502040202030202" pitchFamily="66" charset="0"/>
            </a:endParaRPr>
          </a:p>
          <a:p>
            <a:r>
              <a:rPr lang="en-US" sz="2400">
                <a:latin typeface="Kristen ITC" panose="03050502040202030202" pitchFamily="66" charset="0"/>
                <a:hlinkClick r:id="rId5"/>
              </a:rPr>
              <a:t>Day Program Training Sign Off</a:t>
            </a:r>
            <a:endParaRPr lang="en-US" sz="2400">
              <a:latin typeface="Kristen ITC" panose="03050502040202030202" pitchFamily="66" charset="0"/>
            </a:endParaRPr>
          </a:p>
          <a:p>
            <a:endParaRPr lang="en-US" sz="2400">
              <a:latin typeface="Kristen ITC" panose="03050502040202030202" pitchFamily="66" charset="0"/>
            </a:endParaRPr>
          </a:p>
          <a:p>
            <a:pPr marL="0" indent="0">
              <a:buNone/>
            </a:pPr>
            <a:r>
              <a:rPr lang="en-US" sz="2400">
                <a:latin typeface="Kristen ITC" panose="03050502040202030202" pitchFamily="66" charset="0"/>
              </a:rPr>
              <a:t>Must be completed before working with clients 1:1</a:t>
            </a:r>
          </a:p>
        </p:txBody>
      </p:sp>
      <p:pic>
        <p:nvPicPr>
          <p:cNvPr id="5" name="Picture 4" descr="A picture containing drawing&#10;&#10;Description generated with very high confidence">
            <a:extLst>
              <a:ext uri="{FF2B5EF4-FFF2-40B4-BE49-F238E27FC236}">
                <a16:creationId xmlns:a16="http://schemas.microsoft.com/office/drawing/2014/main" id="{5B95A253-CAF1-4D3D-897A-8F5909B0616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607" r="-2" b="805"/>
          <a:stretch/>
        </p:blipFill>
        <p:spPr>
          <a:xfrm>
            <a:off x="10719448" y="6106394"/>
            <a:ext cx="1337893" cy="636243"/>
          </a:xfrm>
          <a:prstGeom prst="rect">
            <a:avLst/>
          </a:prstGeom>
        </p:spPr>
      </p:pic>
    </p:spTree>
    <p:extLst>
      <p:ext uri="{BB962C8B-B14F-4D97-AF65-F5344CB8AC3E}">
        <p14:creationId xmlns:p14="http://schemas.microsoft.com/office/powerpoint/2010/main" val="201796039"/>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DDE19-2099-4BA2-A77C-68DDA0BED7C0}"/>
              </a:ext>
            </a:extLst>
          </p:cNvPr>
          <p:cNvSpPr>
            <a:spLocks noGrp="1"/>
          </p:cNvSpPr>
          <p:nvPr>
            <p:ph type="title"/>
          </p:nvPr>
        </p:nvSpPr>
        <p:spPr/>
        <p:txBody>
          <a:bodyPr>
            <a:normAutofit/>
          </a:bodyPr>
          <a:lstStyle/>
          <a:p>
            <a:r>
              <a:rPr lang="en-US" b="1">
                <a:effectLst/>
                <a:latin typeface="Kristen ITC" panose="03050502040202030202" pitchFamily="66" charset="0"/>
              </a:rPr>
              <a:t>Client Interactions</a:t>
            </a:r>
          </a:p>
        </p:txBody>
      </p:sp>
      <p:sp>
        <p:nvSpPr>
          <p:cNvPr id="3" name="Content Placeholder 2">
            <a:extLst>
              <a:ext uri="{FF2B5EF4-FFF2-40B4-BE49-F238E27FC236}">
                <a16:creationId xmlns:a16="http://schemas.microsoft.com/office/drawing/2014/main" id="{0C9D1A6D-F493-4C72-A4B2-3516D3F4CB19}"/>
              </a:ext>
            </a:extLst>
          </p:cNvPr>
          <p:cNvSpPr>
            <a:spLocks noGrp="1"/>
          </p:cNvSpPr>
          <p:nvPr>
            <p:ph idx="1"/>
          </p:nvPr>
        </p:nvSpPr>
        <p:spPr>
          <a:xfrm>
            <a:off x="1202920" y="2011680"/>
            <a:ext cx="4893080" cy="4206240"/>
          </a:xfrm>
        </p:spPr>
        <p:txBody>
          <a:bodyPr vert="horz" lIns="91440" tIns="45720" rIns="91440" bIns="45720" rtlCol="0" anchor="t">
            <a:normAutofit/>
          </a:bodyPr>
          <a:lstStyle/>
          <a:p>
            <a:r>
              <a:rPr lang="en-US" sz="2000">
                <a:latin typeface="Kristen ITC" panose="03050502040202030202" pitchFamily="66" charset="0"/>
              </a:rPr>
              <a:t>Do not say “NO!” – use positive talk</a:t>
            </a:r>
          </a:p>
          <a:p>
            <a:r>
              <a:rPr lang="en-US" sz="2000">
                <a:latin typeface="Kristen ITC" panose="03050502040202030202" pitchFamily="66" charset="0"/>
                <a:ea typeface="+mn-lt"/>
                <a:cs typeface="+mn-lt"/>
              </a:rPr>
              <a:t>Eliminating the words “must” “have” “don’t” “can’t” “stop” from your vocabulary</a:t>
            </a:r>
            <a:endParaRPr lang="en-US" sz="2000">
              <a:latin typeface="Kristen ITC" panose="03050502040202030202" pitchFamily="66" charset="0"/>
            </a:endParaRPr>
          </a:p>
          <a:p>
            <a:r>
              <a:rPr lang="en-US" sz="2000">
                <a:latin typeface="Kristen ITC" panose="03050502040202030202" pitchFamily="66" charset="0"/>
              </a:rPr>
              <a:t>Power Struggles</a:t>
            </a:r>
          </a:p>
          <a:p>
            <a:r>
              <a:rPr lang="en-US" sz="2000">
                <a:latin typeface="Kristen ITC" panose="03050502040202030202" pitchFamily="66" charset="0"/>
              </a:rPr>
              <a:t>Client Rights</a:t>
            </a:r>
          </a:p>
          <a:p>
            <a:r>
              <a:rPr lang="en-US" sz="2000">
                <a:latin typeface="Kristen ITC" panose="03050502040202030202" pitchFamily="66" charset="0"/>
              </a:rPr>
              <a:t>Client Limitations</a:t>
            </a:r>
          </a:p>
          <a:p>
            <a:r>
              <a:rPr lang="en-US" sz="2000">
                <a:latin typeface="Kristen ITC" panose="03050502040202030202" pitchFamily="66" charset="0"/>
              </a:rPr>
              <a:t>HIPAA</a:t>
            </a:r>
          </a:p>
          <a:p>
            <a:r>
              <a:rPr lang="en-US" sz="2000">
                <a:latin typeface="Kristen ITC" panose="03050502040202030202" pitchFamily="66" charset="0"/>
              </a:rPr>
              <a:t>Role of Parents/Guardians</a:t>
            </a:r>
          </a:p>
          <a:p>
            <a:pPr lvl="1"/>
            <a:r>
              <a:rPr lang="en-US">
                <a:latin typeface="Kristen ITC" panose="03050502040202030202" pitchFamily="66" charset="0"/>
              </a:rPr>
              <a:t>Ex. Bedtime; snack time</a:t>
            </a:r>
          </a:p>
        </p:txBody>
      </p:sp>
      <p:pic>
        <p:nvPicPr>
          <p:cNvPr id="10" name="Picture 9"/>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5000"/>
                    </a14:imgEffect>
                  </a14:imgLayer>
                </a14:imgProps>
              </a:ext>
              <a:ext uri="{28A0092B-C50C-407E-A947-70E740481C1C}">
                <a14:useLocalDpi xmlns:a14="http://schemas.microsoft.com/office/drawing/2010/main" val="0"/>
              </a:ext>
            </a:extLst>
          </a:blip>
          <a:srcRect r="4688" b="-2"/>
          <a:stretch/>
        </p:blipFill>
        <p:spPr>
          <a:xfrm>
            <a:off x="6808893" y="3031769"/>
            <a:ext cx="2814609" cy="3586480"/>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pic>
        <p:nvPicPr>
          <p:cNvPr id="14" name="Picture 13"/>
          <p:cNvPicPr>
            <a:picLocks noChangeAspect="1"/>
          </p:cNvPicPr>
          <p:nvPr/>
        </p:nvPicPr>
        <p:blipFill rotWithShape="1">
          <a:blip r:embed="rId5"/>
          <a:srcRect l="2745" r="-2" b="-2"/>
          <a:stretch/>
        </p:blipFill>
        <p:spPr>
          <a:xfrm>
            <a:off x="9894188" y="2158257"/>
            <a:ext cx="1541512" cy="1597847"/>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pic>
        <p:nvPicPr>
          <p:cNvPr id="4" name="Picture 3" descr="A picture containing drawing&#10;&#10;Description generated with very high confidence">
            <a:extLst>
              <a:ext uri="{FF2B5EF4-FFF2-40B4-BE49-F238E27FC236}">
                <a16:creationId xmlns:a16="http://schemas.microsoft.com/office/drawing/2014/main" id="{601BBB3D-DE72-418B-8FEA-3FF773B9D14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607" r="-2" b="805"/>
          <a:stretch/>
        </p:blipFill>
        <p:spPr>
          <a:xfrm>
            <a:off x="10768609" y="6180136"/>
            <a:ext cx="1337893" cy="636243"/>
          </a:xfrm>
          <a:prstGeom prst="rect">
            <a:avLst/>
          </a:prstGeom>
        </p:spPr>
      </p:pic>
    </p:spTree>
    <p:extLst>
      <p:ext uri="{BB962C8B-B14F-4D97-AF65-F5344CB8AC3E}">
        <p14:creationId xmlns:p14="http://schemas.microsoft.com/office/powerpoint/2010/main" val="1003576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C31E2E-C40C-4B20-81D5-9C325D868043}"/>
              </a:ext>
            </a:extLst>
          </p:cNvPr>
          <p:cNvSpPr txBox="1"/>
          <p:nvPr/>
        </p:nvSpPr>
        <p:spPr>
          <a:xfrm>
            <a:off x="648930" y="629266"/>
            <a:ext cx="6188190" cy="1622321"/>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457200">
              <a:spcBef>
                <a:spcPct val="0"/>
              </a:spcBef>
              <a:spcAft>
                <a:spcPts val="600"/>
              </a:spcAft>
            </a:pPr>
            <a:r>
              <a:rPr lang="en-US" sz="4200" b="1" cap="all">
                <a:latin typeface="Kristen ITC" panose="03050502040202030202" pitchFamily="66" charset="0"/>
                <a:ea typeface="+mj-ea"/>
                <a:cs typeface="+mj-cs"/>
              </a:rPr>
              <a:t>BSP: Behavior Support Plan</a:t>
            </a:r>
          </a:p>
        </p:txBody>
      </p:sp>
      <p:sp>
        <p:nvSpPr>
          <p:cNvPr id="14" name="TextBox 13"/>
          <p:cNvSpPr txBox="1"/>
          <p:nvPr/>
        </p:nvSpPr>
        <p:spPr>
          <a:xfrm>
            <a:off x="648930" y="2438400"/>
            <a:ext cx="6188189" cy="3785419"/>
          </a:xfrm>
          <a:prstGeom prst="rect">
            <a:avLst/>
          </a:prstGeom>
        </p:spPr>
        <p:txBody>
          <a:bodyPr vert="horz" lIns="91440" tIns="45720" rIns="91440" bIns="45720" rtlCol="0">
            <a:normAutofit/>
          </a:bodyPr>
          <a:lstStyle/>
          <a:p>
            <a:pPr marL="285750" indent="-182880" defTabSz="457200">
              <a:lnSpc>
                <a:spcPct val="90000"/>
              </a:lnSpc>
              <a:spcBef>
                <a:spcPts val="1000"/>
              </a:spcBef>
              <a:buClr>
                <a:schemeClr val="bg2">
                  <a:lumMod val="40000"/>
                  <a:lumOff val="60000"/>
                </a:schemeClr>
              </a:buClr>
              <a:buSzPct val="80000"/>
              <a:buFont typeface="Wingdings 3" charset="2"/>
              <a:buChar char=""/>
            </a:pPr>
            <a:r>
              <a:rPr lang="en-US" sz="1400">
                <a:latin typeface="Kristen ITC" panose="03050502040202030202" pitchFamily="66" charset="0"/>
                <a:ea typeface="+mj-ea"/>
                <a:cs typeface="+mj-cs"/>
              </a:rPr>
              <a:t>Proactive strategies to address problem behaviors and skill acquisition behaviors. </a:t>
            </a:r>
          </a:p>
          <a:p>
            <a:pPr marL="285750" indent="-182880" defTabSz="457200">
              <a:lnSpc>
                <a:spcPct val="90000"/>
              </a:lnSpc>
              <a:spcBef>
                <a:spcPts val="1000"/>
              </a:spcBef>
              <a:buClr>
                <a:schemeClr val="bg2">
                  <a:lumMod val="40000"/>
                  <a:lumOff val="60000"/>
                </a:schemeClr>
              </a:buClr>
              <a:buSzPct val="80000"/>
              <a:buFont typeface="Wingdings 3" charset="2"/>
              <a:buChar char=""/>
            </a:pPr>
            <a:r>
              <a:rPr lang="en-US" sz="1400">
                <a:latin typeface="Kristen ITC" panose="03050502040202030202" pitchFamily="66" charset="0"/>
                <a:ea typeface="+mj-ea"/>
                <a:cs typeface="+mj-cs"/>
              </a:rPr>
              <a:t>Appropriate behaviors to increase and interfering behaviors to decrease</a:t>
            </a:r>
          </a:p>
          <a:p>
            <a:pPr marL="285750" indent="-182880" defTabSz="457200">
              <a:lnSpc>
                <a:spcPct val="90000"/>
              </a:lnSpc>
              <a:spcBef>
                <a:spcPts val="1000"/>
              </a:spcBef>
              <a:buClr>
                <a:schemeClr val="bg2">
                  <a:lumMod val="40000"/>
                  <a:lumOff val="60000"/>
                </a:schemeClr>
              </a:buClr>
              <a:buSzPct val="80000"/>
              <a:buFont typeface="Wingdings 3" charset="2"/>
              <a:buChar char=""/>
            </a:pPr>
            <a:r>
              <a:rPr lang="en-US" sz="1400">
                <a:latin typeface="Kristen ITC" panose="03050502040202030202" pitchFamily="66" charset="0"/>
                <a:ea typeface="+mj-ea"/>
                <a:cs typeface="+mj-cs"/>
              </a:rPr>
              <a:t>Prevention strategies</a:t>
            </a:r>
          </a:p>
          <a:p>
            <a:pPr marL="285750" indent="-182880" defTabSz="457200">
              <a:lnSpc>
                <a:spcPct val="90000"/>
              </a:lnSpc>
              <a:spcBef>
                <a:spcPts val="1000"/>
              </a:spcBef>
              <a:buClr>
                <a:schemeClr val="bg2">
                  <a:lumMod val="40000"/>
                  <a:lumOff val="60000"/>
                </a:schemeClr>
              </a:buClr>
              <a:buSzPct val="80000"/>
              <a:buFont typeface="Wingdings 3" charset="2"/>
              <a:buChar char=""/>
            </a:pPr>
            <a:r>
              <a:rPr lang="en-US" sz="1400">
                <a:latin typeface="Kristen ITC" panose="03050502040202030202" pitchFamily="66" charset="0"/>
                <a:ea typeface="+mj-ea"/>
                <a:cs typeface="+mj-cs"/>
              </a:rPr>
              <a:t>Replacement skills</a:t>
            </a:r>
          </a:p>
          <a:p>
            <a:pPr marL="285750" indent="-182880" defTabSz="457200">
              <a:lnSpc>
                <a:spcPct val="90000"/>
              </a:lnSpc>
              <a:spcBef>
                <a:spcPts val="1000"/>
              </a:spcBef>
              <a:buClr>
                <a:schemeClr val="bg2">
                  <a:lumMod val="40000"/>
                  <a:lumOff val="60000"/>
                </a:schemeClr>
              </a:buClr>
              <a:buSzPct val="80000"/>
              <a:buFont typeface="Wingdings 3" charset="2"/>
              <a:buChar char=""/>
            </a:pPr>
            <a:r>
              <a:rPr lang="en-US" sz="1400">
                <a:latin typeface="Kristen ITC" panose="03050502040202030202" pitchFamily="66" charset="0"/>
                <a:ea typeface="+mj-ea"/>
                <a:cs typeface="+mj-cs"/>
              </a:rPr>
              <a:t>Consequence strategies</a:t>
            </a:r>
          </a:p>
          <a:p>
            <a:pPr marL="285750" indent="-182880" defTabSz="457200">
              <a:lnSpc>
                <a:spcPct val="90000"/>
              </a:lnSpc>
              <a:spcBef>
                <a:spcPts val="1000"/>
              </a:spcBef>
              <a:buClr>
                <a:schemeClr val="bg2">
                  <a:lumMod val="40000"/>
                  <a:lumOff val="60000"/>
                </a:schemeClr>
              </a:buClr>
              <a:buSzPct val="80000"/>
              <a:buFont typeface="Wingdings 3" charset="2"/>
              <a:buChar char=""/>
            </a:pPr>
            <a:r>
              <a:rPr lang="en-US" sz="1400">
                <a:latin typeface="Kristen ITC" panose="03050502040202030202" pitchFamily="66" charset="0"/>
                <a:ea typeface="+mj-ea"/>
                <a:cs typeface="+mj-cs"/>
              </a:rPr>
              <a:t>Long-term strategies</a:t>
            </a:r>
          </a:p>
          <a:p>
            <a:pPr indent="-182880" defTabSz="457200">
              <a:lnSpc>
                <a:spcPct val="90000"/>
              </a:lnSpc>
              <a:spcBef>
                <a:spcPts val="1000"/>
              </a:spcBef>
              <a:buClr>
                <a:schemeClr val="bg2">
                  <a:lumMod val="40000"/>
                  <a:lumOff val="60000"/>
                </a:schemeClr>
              </a:buClr>
              <a:buSzPct val="80000"/>
              <a:buFont typeface="Wingdings 3" charset="2"/>
              <a:buChar char=""/>
            </a:pPr>
            <a:endParaRPr lang="en-US" sz="1400">
              <a:latin typeface="Kristen ITC" panose="03050502040202030202" pitchFamily="66" charset="0"/>
              <a:ea typeface="+mj-ea"/>
              <a:cs typeface="+mj-cs"/>
            </a:endParaRPr>
          </a:p>
          <a:p>
            <a:pPr indent="-182880" defTabSz="457200">
              <a:lnSpc>
                <a:spcPct val="90000"/>
              </a:lnSpc>
              <a:spcBef>
                <a:spcPts val="1000"/>
              </a:spcBef>
              <a:buClr>
                <a:schemeClr val="bg2">
                  <a:lumMod val="40000"/>
                  <a:lumOff val="60000"/>
                </a:schemeClr>
              </a:buClr>
              <a:buSzPct val="80000"/>
              <a:buFont typeface="Wingdings 3" charset="2"/>
              <a:buChar char=""/>
            </a:pPr>
            <a:r>
              <a:rPr lang="en-US" sz="1400">
                <a:latin typeface="Kristen ITC" panose="03050502040202030202" pitchFamily="66" charset="0"/>
                <a:ea typeface="+mj-ea"/>
                <a:cs typeface="+mj-cs"/>
              </a:rPr>
              <a:t>Only for clients receiving Behavior Analyst services</a:t>
            </a:r>
          </a:p>
          <a:p>
            <a:pPr marL="285750" indent="-182880" defTabSz="457200">
              <a:lnSpc>
                <a:spcPct val="90000"/>
              </a:lnSpc>
              <a:spcBef>
                <a:spcPts val="1000"/>
              </a:spcBef>
              <a:buClr>
                <a:schemeClr val="bg2">
                  <a:lumMod val="40000"/>
                  <a:lumOff val="60000"/>
                </a:schemeClr>
              </a:buClr>
              <a:buSzPct val="80000"/>
              <a:buFont typeface="Wingdings 3" charset="2"/>
              <a:buChar char=""/>
            </a:pPr>
            <a:endParaRPr lang="en-US" sz="1400">
              <a:latin typeface="Kristen ITC" panose="03050502040202030202" pitchFamily="66" charset="0"/>
              <a:ea typeface="+mj-ea"/>
              <a:cs typeface="+mj-cs"/>
            </a:endParaRPr>
          </a:p>
          <a:p>
            <a:pPr indent="-182880" defTabSz="457200">
              <a:lnSpc>
                <a:spcPct val="90000"/>
              </a:lnSpc>
              <a:spcBef>
                <a:spcPts val="1000"/>
              </a:spcBef>
              <a:buClr>
                <a:schemeClr val="bg2">
                  <a:lumMod val="40000"/>
                  <a:lumOff val="60000"/>
                </a:schemeClr>
              </a:buClr>
              <a:buSzPct val="80000"/>
              <a:buFont typeface="Wingdings 3" charset="2"/>
              <a:buChar char=""/>
            </a:pPr>
            <a:r>
              <a:rPr lang="en-US" sz="1400">
                <a:latin typeface="Kristen ITC" panose="03050502040202030202" pitchFamily="66" charset="0"/>
                <a:ea typeface="+mj-ea"/>
                <a:cs typeface="+mj-cs"/>
              </a:rPr>
              <a:t>All staff must receive BSP training on each client they work with who has a BSP. Staff must always follow the BSP!</a:t>
            </a:r>
          </a:p>
        </p:txBody>
      </p:sp>
      <p:pic>
        <p:nvPicPr>
          <p:cNvPr id="15" name="Picture 14" descr="A person standing in a field&#10;&#10;Description automatically generated">
            <a:extLst>
              <a:ext uri="{FF2B5EF4-FFF2-40B4-BE49-F238E27FC236}">
                <a16:creationId xmlns:a16="http://schemas.microsoft.com/office/drawing/2014/main" id="{EB94BE6C-BCF3-4192-9CFE-9941A1C900E9}"/>
              </a:ext>
            </a:extLst>
          </p:cNvPr>
          <p:cNvPicPr>
            <a:picLocks noChangeAspect="1"/>
          </p:cNvPicPr>
          <p:nvPr/>
        </p:nvPicPr>
        <p:blipFill rotWithShape="1">
          <a:blip r:embed="rId3"/>
          <a:srcRect l="3505"/>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pic>
        <p:nvPicPr>
          <p:cNvPr id="2" name="Picture 1" descr="A picture containing drawing&#10;&#10;Description generated with very high confidence">
            <a:extLst>
              <a:ext uri="{FF2B5EF4-FFF2-40B4-BE49-F238E27FC236}">
                <a16:creationId xmlns:a16="http://schemas.microsoft.com/office/drawing/2014/main" id="{995E801A-4ECE-4B4F-8802-D8983877C22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607" r="-2" b="805"/>
          <a:stretch/>
        </p:blipFill>
        <p:spPr>
          <a:xfrm>
            <a:off x="10744029" y="6155555"/>
            <a:ext cx="1337893" cy="636243"/>
          </a:xfrm>
          <a:prstGeom prst="rect">
            <a:avLst/>
          </a:prstGeom>
        </p:spPr>
      </p:pic>
    </p:spTree>
    <p:extLst>
      <p:ext uri="{BB962C8B-B14F-4D97-AF65-F5344CB8AC3E}">
        <p14:creationId xmlns:p14="http://schemas.microsoft.com/office/powerpoint/2010/main" val="2058715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0071321-6781-4ADD-A4B7-4A4E195275EF}"/>
              </a:ext>
            </a:extLst>
          </p:cNvPr>
          <p:cNvSpPr txBox="1"/>
          <p:nvPr/>
        </p:nvSpPr>
        <p:spPr>
          <a:xfrm>
            <a:off x="648930" y="629266"/>
            <a:ext cx="6188190" cy="1622321"/>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457200">
              <a:spcBef>
                <a:spcPct val="0"/>
              </a:spcBef>
              <a:spcAft>
                <a:spcPts val="600"/>
              </a:spcAft>
            </a:pPr>
            <a:r>
              <a:rPr lang="en-US" sz="4200" b="1" cap="all">
                <a:latin typeface="Kristen ITC" panose="03050502040202030202" pitchFamily="66" charset="0"/>
                <a:ea typeface="+mj-ea"/>
                <a:cs typeface="+mj-cs"/>
              </a:rPr>
              <a:t>ISP: Individual Support Plan</a:t>
            </a:r>
          </a:p>
        </p:txBody>
      </p:sp>
      <p:sp>
        <p:nvSpPr>
          <p:cNvPr id="9" name="TextBox 8"/>
          <p:cNvSpPr txBox="1"/>
          <p:nvPr/>
        </p:nvSpPr>
        <p:spPr>
          <a:xfrm>
            <a:off x="648930" y="2438400"/>
            <a:ext cx="6188189" cy="3785419"/>
          </a:xfrm>
          <a:prstGeom prst="rect">
            <a:avLst/>
          </a:prstGeom>
        </p:spPr>
        <p:txBody>
          <a:bodyPr vert="horz" lIns="91440" tIns="45720" rIns="91440" bIns="45720" rtlCol="0">
            <a:normAutofit/>
          </a:bodyPr>
          <a:lstStyle/>
          <a:p>
            <a:pPr indent="-182880" defTabSz="457200">
              <a:lnSpc>
                <a:spcPct val="90000"/>
              </a:lnSpc>
              <a:spcBef>
                <a:spcPts val="1000"/>
              </a:spcBef>
              <a:buClr>
                <a:schemeClr val="bg2">
                  <a:lumMod val="40000"/>
                  <a:lumOff val="60000"/>
                </a:schemeClr>
              </a:buClr>
              <a:buSzPct val="80000"/>
              <a:buFont typeface="Wingdings 3" charset="2"/>
              <a:buChar char=""/>
            </a:pPr>
            <a:r>
              <a:rPr lang="en-US" sz="1700">
                <a:latin typeface="Kristen ITC" panose="03050502040202030202" pitchFamily="66" charset="0"/>
                <a:ea typeface="+mj-ea"/>
                <a:cs typeface="+mj-cs"/>
              </a:rPr>
              <a:t>Overall summary of the client</a:t>
            </a:r>
          </a:p>
          <a:p>
            <a:pPr marL="285750" indent="-182880" defTabSz="457200">
              <a:lnSpc>
                <a:spcPct val="90000"/>
              </a:lnSpc>
              <a:spcBef>
                <a:spcPts val="1000"/>
              </a:spcBef>
              <a:buClr>
                <a:schemeClr val="bg2">
                  <a:lumMod val="40000"/>
                  <a:lumOff val="60000"/>
                </a:schemeClr>
              </a:buClr>
              <a:buSzPct val="80000"/>
              <a:buFont typeface="Wingdings 3" charset="2"/>
              <a:buChar char=""/>
            </a:pPr>
            <a:endParaRPr lang="en-US" sz="1700">
              <a:latin typeface="Kristen ITC" panose="03050502040202030202" pitchFamily="66" charset="0"/>
              <a:ea typeface="+mj-ea"/>
              <a:cs typeface="+mj-cs"/>
            </a:endParaRPr>
          </a:p>
          <a:p>
            <a:pPr indent="-182880" defTabSz="457200">
              <a:lnSpc>
                <a:spcPct val="90000"/>
              </a:lnSpc>
              <a:spcBef>
                <a:spcPts val="1000"/>
              </a:spcBef>
              <a:buClr>
                <a:schemeClr val="bg2">
                  <a:lumMod val="40000"/>
                  <a:lumOff val="60000"/>
                </a:schemeClr>
              </a:buClr>
              <a:buSzPct val="80000"/>
              <a:buFont typeface="Wingdings 3" charset="2"/>
              <a:buChar char=""/>
            </a:pPr>
            <a:r>
              <a:rPr lang="en-US" sz="1700">
                <a:latin typeface="Kristen ITC" panose="03050502040202030202" pitchFamily="66" charset="0"/>
                <a:ea typeface="+mj-ea"/>
                <a:cs typeface="+mj-cs"/>
              </a:rPr>
              <a:t>Narrative of the client’s life.</a:t>
            </a:r>
          </a:p>
          <a:p>
            <a:pPr marL="285750" indent="-182880" defTabSz="457200">
              <a:lnSpc>
                <a:spcPct val="90000"/>
              </a:lnSpc>
              <a:spcBef>
                <a:spcPts val="1000"/>
              </a:spcBef>
              <a:buClr>
                <a:schemeClr val="bg2">
                  <a:lumMod val="40000"/>
                  <a:lumOff val="60000"/>
                </a:schemeClr>
              </a:buClr>
              <a:buSzPct val="80000"/>
              <a:buFont typeface="Wingdings 3" charset="2"/>
              <a:buChar char=""/>
            </a:pPr>
            <a:endParaRPr lang="en-US" sz="1700">
              <a:latin typeface="Kristen ITC" panose="03050502040202030202" pitchFamily="66" charset="0"/>
              <a:ea typeface="+mj-ea"/>
              <a:cs typeface="+mj-cs"/>
            </a:endParaRPr>
          </a:p>
          <a:p>
            <a:pPr indent="-182880" defTabSz="457200">
              <a:lnSpc>
                <a:spcPct val="90000"/>
              </a:lnSpc>
              <a:spcBef>
                <a:spcPts val="1000"/>
              </a:spcBef>
              <a:buClr>
                <a:schemeClr val="bg2">
                  <a:lumMod val="40000"/>
                  <a:lumOff val="60000"/>
                </a:schemeClr>
              </a:buClr>
              <a:buSzPct val="80000"/>
              <a:buFont typeface="Wingdings 3" charset="2"/>
              <a:buChar char=""/>
            </a:pPr>
            <a:r>
              <a:rPr lang="en-US" sz="1700">
                <a:latin typeface="Kristen ITC" panose="03050502040202030202" pitchFamily="66" charset="0"/>
                <a:ea typeface="+mj-ea"/>
                <a:cs typeface="+mj-cs"/>
              </a:rPr>
              <a:t>All ISL clients have an ISP.</a:t>
            </a:r>
          </a:p>
          <a:p>
            <a:pPr indent="-182880" defTabSz="457200">
              <a:lnSpc>
                <a:spcPct val="90000"/>
              </a:lnSpc>
              <a:spcBef>
                <a:spcPts val="1000"/>
              </a:spcBef>
              <a:buClr>
                <a:schemeClr val="bg2">
                  <a:lumMod val="40000"/>
                  <a:lumOff val="60000"/>
                </a:schemeClr>
              </a:buClr>
              <a:buSzPct val="80000"/>
              <a:buFont typeface="Wingdings 3" charset="2"/>
              <a:buChar char=""/>
            </a:pPr>
            <a:endParaRPr lang="en-US" sz="1700">
              <a:latin typeface="Kristen ITC" panose="03050502040202030202" pitchFamily="66" charset="0"/>
              <a:ea typeface="+mj-ea"/>
              <a:cs typeface="+mj-cs"/>
            </a:endParaRPr>
          </a:p>
          <a:p>
            <a:pPr indent="-182880" defTabSz="457200">
              <a:lnSpc>
                <a:spcPct val="90000"/>
              </a:lnSpc>
              <a:spcBef>
                <a:spcPts val="1000"/>
              </a:spcBef>
              <a:buClr>
                <a:schemeClr val="bg2">
                  <a:lumMod val="40000"/>
                  <a:lumOff val="60000"/>
                </a:schemeClr>
              </a:buClr>
              <a:buSzPct val="80000"/>
              <a:buFont typeface="Wingdings 3" charset="2"/>
              <a:buChar char=""/>
            </a:pPr>
            <a:r>
              <a:rPr lang="en-US" sz="1700">
                <a:latin typeface="Kristen ITC" panose="03050502040202030202" pitchFamily="66" charset="0"/>
                <a:ea typeface="+mj-ea"/>
                <a:cs typeface="+mj-cs"/>
              </a:rPr>
              <a:t>ISPs written by a Service Coordinator.</a:t>
            </a:r>
          </a:p>
          <a:p>
            <a:pPr marL="285750" indent="-182880" defTabSz="457200">
              <a:lnSpc>
                <a:spcPct val="90000"/>
              </a:lnSpc>
              <a:spcBef>
                <a:spcPts val="1000"/>
              </a:spcBef>
              <a:buClr>
                <a:schemeClr val="bg2">
                  <a:lumMod val="40000"/>
                  <a:lumOff val="60000"/>
                </a:schemeClr>
              </a:buClr>
              <a:buSzPct val="80000"/>
              <a:buFont typeface="Wingdings 3" charset="2"/>
              <a:buChar char=""/>
            </a:pPr>
            <a:endParaRPr lang="en-US" sz="1700">
              <a:latin typeface="Kristen ITC" panose="03050502040202030202" pitchFamily="66" charset="0"/>
              <a:ea typeface="+mj-ea"/>
              <a:cs typeface="+mj-cs"/>
            </a:endParaRPr>
          </a:p>
          <a:p>
            <a:pPr indent="-182880" defTabSz="457200">
              <a:lnSpc>
                <a:spcPct val="90000"/>
              </a:lnSpc>
              <a:spcBef>
                <a:spcPts val="1000"/>
              </a:spcBef>
              <a:buClr>
                <a:schemeClr val="bg2">
                  <a:lumMod val="40000"/>
                  <a:lumOff val="60000"/>
                </a:schemeClr>
              </a:buClr>
              <a:buSzPct val="80000"/>
              <a:buFont typeface="Wingdings 3" charset="2"/>
              <a:buChar char=""/>
            </a:pPr>
            <a:r>
              <a:rPr lang="en-US" sz="1700">
                <a:latin typeface="Kristen ITC" panose="03050502040202030202" pitchFamily="66" charset="0"/>
                <a:ea typeface="+mj-ea"/>
                <a:cs typeface="+mj-cs"/>
              </a:rPr>
              <a:t>All staff must receive ISP training on each client they work with who has an ISP. Staff must follow the ISP at all times!</a:t>
            </a:r>
          </a:p>
        </p:txBody>
      </p:sp>
      <p:pic>
        <p:nvPicPr>
          <p:cNvPr id="4" name="Picture 4" descr="A person holding a child that is sitting in the grass&#10;&#10;Description automatically generated">
            <a:extLst>
              <a:ext uri="{FF2B5EF4-FFF2-40B4-BE49-F238E27FC236}">
                <a16:creationId xmlns:a16="http://schemas.microsoft.com/office/drawing/2014/main" id="{04A2306D-2F5E-44D2-8087-5F489F81C89B}"/>
              </a:ext>
            </a:extLst>
          </p:cNvPr>
          <p:cNvPicPr>
            <a:picLocks noChangeAspect="1"/>
          </p:cNvPicPr>
          <p:nvPr/>
        </p:nvPicPr>
        <p:blipFill rotWithShape="1">
          <a:blip r:embed="rId3"/>
          <a:srcRect r="3631"/>
          <a:stretch/>
        </p:blipFill>
        <p:spPr>
          <a:xfrm>
            <a:off x="7229175" y="1"/>
            <a:ext cx="4956754"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pic>
        <p:nvPicPr>
          <p:cNvPr id="2" name="Picture 1" descr="A picture containing drawing&#10;&#10;Description generated with very high confidence">
            <a:extLst>
              <a:ext uri="{FF2B5EF4-FFF2-40B4-BE49-F238E27FC236}">
                <a16:creationId xmlns:a16="http://schemas.microsoft.com/office/drawing/2014/main" id="{5C33EB73-F34C-4A2D-BEE7-16FA01630E4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607" r="-2" b="805"/>
          <a:stretch/>
        </p:blipFill>
        <p:spPr>
          <a:xfrm>
            <a:off x="10731738" y="6143265"/>
            <a:ext cx="1337893" cy="636243"/>
          </a:xfrm>
          <a:prstGeom prst="rect">
            <a:avLst/>
          </a:prstGeom>
        </p:spPr>
      </p:pic>
    </p:spTree>
    <p:extLst>
      <p:ext uri="{BB962C8B-B14F-4D97-AF65-F5344CB8AC3E}">
        <p14:creationId xmlns:p14="http://schemas.microsoft.com/office/powerpoint/2010/main" val="1583513529"/>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TM04033937[[fn=Vapor Trail]]</Template>
  <Application>Microsoft Office PowerPoint</Application>
  <PresentationFormat>Widescreen</PresentationFormat>
  <Slides>36</Slides>
  <Notes>27</Notes>
  <HiddenSlides>4</HiddenSlide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Vapor Trail</vt:lpstr>
      <vt:lpstr>Fundamentals of the Field </vt:lpstr>
      <vt:lpstr>Staff in the Field</vt:lpstr>
      <vt:lpstr>Ensuring Hygiene &amp; Cleanliness</vt:lpstr>
      <vt:lpstr> • Good hand hygiene and frequent hand washing  • Watch CDC's video demonstrating good hand hygiene. Good Hand Washing Video   • Proper cough and sneeze etiquette (cover your cough/sneeze with your elbow, use tissues, wash hands)  • Avoid touching your eyes, nose, or mouth with unwashed hands  • Social distancing (stay six feet away from people when feasible): eliminate unnecessary touching such as hugs and handshakes - This is hard for some of our clients; try and explain and teach them why this is important right now.  • Avoid close contact with people who are sick  • Avoid large crowds and gatherings – This can difficult for our clients and finding things to do with them in the ISLs. Let us know if you need some activities or ideas of things to do.  • Stay home if you feel sick and alert your manager  • If clients don't feel well encourage them to stay in their rooms  • Clean and disinfect objects and surfaces more frequently: door handles, light switches, remotes, faucets, handrails, phones, keyboards etc.  We ask that all employees inform the HR Director if any of the following occur before you report to work.   If you come in close contact with anyone who has been directly exposed to or diagnosed with COVID-19 and you're showing symptoms.  You've been tested for COVID-19 within the last 72 hours or for another job.  If you run a fever (over 99.9), cough, or have difficulty breathing or any other COVID-19 symptoms.  If you have symptoms of acute respiratory illness, you should immediately seek medical attention and follow the guidance of your health care provider. If you are diagnosed with or aware you’ve been directly exposed to COVID-19, please notify HR.</vt:lpstr>
      <vt:lpstr>Department procedures</vt:lpstr>
      <vt:lpstr>Training Checklists</vt:lpstr>
      <vt:lpstr>Client Interactions</vt:lpstr>
      <vt:lpstr>PowerPoint Presentation</vt:lpstr>
      <vt:lpstr>PowerPoint Presentation</vt:lpstr>
      <vt:lpstr>What's in a Client's ISP?</vt:lpstr>
      <vt:lpstr>Due Process Committee</vt:lpstr>
      <vt:lpstr>RBT Required Documents</vt:lpstr>
      <vt:lpstr>ISL Required Documents</vt:lpstr>
      <vt:lpstr>DHSS Required Documents</vt:lpstr>
      <vt:lpstr>PowerPoint Presentation</vt:lpstr>
      <vt:lpstr>What's on a DPN?</vt:lpstr>
      <vt:lpstr>Time Outs        &amp;        Restraints</vt:lpstr>
      <vt:lpstr>PowerPoint Presentation</vt:lpstr>
      <vt:lpstr>PowerPoint Presentation</vt:lpstr>
      <vt:lpstr>Scenario</vt:lpstr>
      <vt:lpstr>Workman’s Comp</vt:lpstr>
      <vt:lpstr>Mileage Repayment</vt:lpstr>
      <vt:lpstr>PowerPoint Presentation</vt:lpstr>
      <vt:lpstr>PowerPoint Presentation</vt:lpstr>
      <vt:lpstr>Receipts</vt:lpstr>
      <vt:lpstr>Money Counts and Spending Ledgers</vt:lpstr>
      <vt:lpstr>SetWorks Ledgers</vt:lpstr>
      <vt:lpstr>PowerPoint Presentation</vt:lpstr>
      <vt:lpstr>PowerPoint Presentation</vt:lpstr>
      <vt:lpstr>ISL Communication</vt:lpstr>
      <vt:lpstr>Emergency Communication</vt:lpstr>
      <vt:lpstr>EVENT REPORT Review Fill out An Incident Report on Setworks for any of the following categories and contact the ISL Manager or ISL Director:  </vt:lpstr>
      <vt:lpstr>ISL After-Hours Communication</vt:lpstr>
      <vt:lpstr>Natural Home Contact Hours</vt:lpstr>
      <vt:lpstr>PowerPoint Presentation</vt:lpstr>
      <vt:lpstr>What's Next?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hire orientation</dc:title>
  <dc:creator>Joe Douglas</dc:creator>
  <cp:revision>2</cp:revision>
  <cp:lastPrinted>2016-07-25T17:05:28Z</cp:lastPrinted>
  <dcterms:created xsi:type="dcterms:W3CDTF">2014-09-18T21:01:35Z</dcterms:created>
  <dcterms:modified xsi:type="dcterms:W3CDTF">2024-07-05T16:20:50Z</dcterms:modified>
</cp:coreProperties>
</file>