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
  </p:notesMasterIdLst>
  <p:handoutMasterIdLst>
    <p:handoutMasterId r:id="rId10"/>
  </p:handoutMasterIdLst>
  <p:sldIdLst>
    <p:sldId id="256" r:id="rId2"/>
    <p:sldId id="259" r:id="rId3"/>
    <p:sldId id="260" r:id="rId4"/>
    <p:sldId id="261" r:id="rId5"/>
    <p:sldId id="262" r:id="rId6"/>
    <p:sldId id="263" r:id="rId7"/>
    <p:sldId id="26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2D0F"/>
    <a:srgbClr val="1F9933"/>
    <a:srgbClr val="01911C"/>
    <a:srgbClr val="F66900"/>
    <a:srgbClr val="5CD93F"/>
    <a:srgbClr val="F69E00"/>
    <a:srgbClr val="0040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88" autoAdjust="0"/>
    <p:restoredTop sz="85863" autoAdjust="0"/>
  </p:normalViewPr>
  <p:slideViewPr>
    <p:cSldViewPr>
      <p:cViewPr varScale="1">
        <p:scale>
          <a:sx n="84" d="100"/>
          <a:sy n="84" d="100"/>
        </p:scale>
        <p:origin x="1260" y="78"/>
      </p:cViewPr>
      <p:guideLst>
        <p:guide orient="horz" pos="2160"/>
        <p:guide pos="2880"/>
      </p:guideLst>
    </p:cSldViewPr>
  </p:slideViewPr>
  <p:outlineViewPr>
    <p:cViewPr>
      <p:scale>
        <a:sx n="33" d="100"/>
        <a:sy n="33" d="100"/>
      </p:scale>
      <p:origin x="0" y="86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8783C62-E787-4BF4-B0F2-FADD36B13801}" type="datetimeFigureOut">
              <a:rPr lang="en-US" smtClean="0"/>
              <a:t>8/31/2016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6278590-D9B5-4440-B298-08830D09A1FF}" type="slidenum">
              <a:rPr lang="en-US" smtClean="0"/>
              <a:t>‹#›</a:t>
            </a:fld>
            <a:endParaRPr lang="en-US"/>
          </a:p>
        </p:txBody>
      </p:sp>
    </p:spTree>
    <p:extLst>
      <p:ext uri="{BB962C8B-B14F-4D97-AF65-F5344CB8AC3E}">
        <p14:creationId xmlns:p14="http://schemas.microsoft.com/office/powerpoint/2010/main" val="223498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0240FB4-80DC-42E7-97C8-25589EFA1E79}" type="datetimeFigureOut">
              <a:rPr lang="en-US" smtClean="0"/>
              <a:t>8/31/2016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FDB5F0D-67E7-4B90-A53E-F89305B603C4}" type="slidenum">
              <a:rPr lang="en-US" smtClean="0"/>
              <a:t>‹#›</a:t>
            </a:fld>
            <a:endParaRPr lang="en-US"/>
          </a:p>
        </p:txBody>
      </p:sp>
    </p:spTree>
    <p:extLst>
      <p:ext uri="{BB962C8B-B14F-4D97-AF65-F5344CB8AC3E}">
        <p14:creationId xmlns:p14="http://schemas.microsoft.com/office/powerpoint/2010/main" val="3720971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DB5F0D-67E7-4B90-A53E-F89305B603C4}" type="slidenum">
              <a:rPr lang="en-US" smtClean="0"/>
              <a:t>7</a:t>
            </a:fld>
            <a:endParaRPr lang="en-US"/>
          </a:p>
        </p:txBody>
      </p:sp>
    </p:spTree>
    <p:extLst>
      <p:ext uri="{BB962C8B-B14F-4D97-AF65-F5344CB8AC3E}">
        <p14:creationId xmlns:p14="http://schemas.microsoft.com/office/powerpoint/2010/main" val="15999253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E143110-1EBC-44F4-9144-1BE2CED4FEA3}" type="datetimeFigureOut">
              <a:rPr lang="en-US" smtClean="0"/>
              <a:t>8/31/2016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32DA94C-EFA2-4A3B-8904-99A4D5A499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143110-1EBC-44F4-9144-1BE2CED4FEA3}" type="datetimeFigureOut">
              <a:rPr lang="en-US" smtClean="0"/>
              <a:t>8/31/2016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2DA94C-EFA2-4A3B-8904-99A4D5A499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143110-1EBC-44F4-9144-1BE2CED4FEA3}" type="datetimeFigureOut">
              <a:rPr lang="en-US" smtClean="0"/>
              <a:t>8/31/2016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2DA94C-EFA2-4A3B-8904-99A4D5A499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143110-1EBC-44F4-9144-1BE2CED4FEA3}" type="datetimeFigureOut">
              <a:rPr lang="en-US" smtClean="0"/>
              <a:t>8/31/2016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2DA94C-EFA2-4A3B-8904-99A4D5A49955}"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E143110-1EBC-44F4-9144-1BE2CED4FEA3}" type="datetimeFigureOut">
              <a:rPr lang="en-US" smtClean="0"/>
              <a:t>8/31/2016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32DA94C-EFA2-4A3B-8904-99A4D5A4995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143110-1EBC-44F4-9144-1BE2CED4FEA3}" type="datetimeFigureOut">
              <a:rPr lang="en-US" smtClean="0"/>
              <a:t>8/31/2016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32DA94C-EFA2-4A3B-8904-99A4D5A49955}"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143110-1EBC-44F4-9144-1BE2CED4FEA3}" type="datetimeFigureOut">
              <a:rPr lang="en-US" smtClean="0"/>
              <a:t>8/31/2016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32DA94C-EFA2-4A3B-8904-99A4D5A499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E143110-1EBC-44F4-9144-1BE2CED4FEA3}" type="datetimeFigureOut">
              <a:rPr lang="en-US" smtClean="0"/>
              <a:t>8/31/2016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32DA94C-EFA2-4A3B-8904-99A4D5A49955}"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E143110-1EBC-44F4-9144-1BE2CED4FEA3}" type="datetimeFigureOut">
              <a:rPr lang="en-US" smtClean="0"/>
              <a:t>8/31/2016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32DA94C-EFA2-4A3B-8904-99A4D5A499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E143110-1EBC-44F4-9144-1BE2CED4FEA3}" type="datetimeFigureOut">
              <a:rPr lang="en-US" smtClean="0"/>
              <a:t>8/31/2016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32DA94C-EFA2-4A3B-8904-99A4D5A499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E143110-1EBC-44F4-9144-1BE2CED4FEA3}" type="datetimeFigureOut">
              <a:rPr lang="en-US" smtClean="0"/>
              <a:t>8/31/2016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32DA94C-EFA2-4A3B-8904-99A4D5A4995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E143110-1EBC-44F4-9144-1BE2CED4FEA3}" type="datetimeFigureOut">
              <a:rPr lang="en-US" smtClean="0"/>
              <a:t>8/31/2016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2DA94C-EFA2-4A3B-8904-99A4D5A499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behaviorinterventionservices.com/staff/natural-home-staf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behaviorinterventionservices.com/staff/isl-staf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862270" y="1564871"/>
            <a:ext cx="776530" cy="716069"/>
          </a:xfrm>
          <a:prstGeom prst="roundRect">
            <a:avLst/>
          </a:prstGeom>
          <a:gradFill flip="none" rotWithShape="1">
            <a:gsLst>
              <a:gs pos="0">
                <a:srgbClr val="5CD93F"/>
              </a:gs>
              <a:gs pos="77000">
                <a:srgbClr val="1F9933"/>
              </a:gs>
              <a:gs pos="92000">
                <a:schemeClr val="bg1"/>
              </a:gs>
              <a:gs pos="98333">
                <a:schemeClr val="accent2">
                  <a:lumMod val="75000"/>
                </a:schemeClr>
              </a:gs>
              <a:gs pos="90000">
                <a:schemeClr val="bg1"/>
              </a:gs>
            </a:gsLst>
            <a:lin ang="16200000" scaled="0"/>
            <a:tileRect/>
          </a:gradFill>
          <a:ln w="6350" cmpd="sng">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185870" y="1558004"/>
            <a:ext cx="776529" cy="727996"/>
          </a:xfrm>
          <a:prstGeom prst="roundRect">
            <a:avLst/>
          </a:prstGeom>
          <a:gradFill flip="none" rotWithShape="1">
            <a:gsLst>
              <a:gs pos="0">
                <a:srgbClr val="F69E00"/>
              </a:gs>
              <a:gs pos="77000">
                <a:srgbClr val="F66900"/>
              </a:gs>
              <a:gs pos="92000">
                <a:schemeClr val="bg1"/>
              </a:gs>
              <a:gs pos="98333">
                <a:srgbClr val="F66900"/>
              </a:gs>
              <a:gs pos="90000">
                <a:schemeClr val="bg1"/>
              </a:gs>
            </a:gsLst>
            <a:lin ang="16200000" scaled="0"/>
            <a:tileRect/>
          </a:gradFill>
          <a:ln w="6350" cmpd="sng">
            <a:solidFill>
              <a:srgbClr val="F66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4024070" y="1558004"/>
            <a:ext cx="776529" cy="727996"/>
          </a:xfrm>
          <a:prstGeom prst="roundRect">
            <a:avLst/>
          </a:prstGeom>
          <a:gradFill flip="none" rotWithShape="1">
            <a:gsLst>
              <a:gs pos="0">
                <a:schemeClr val="accent1">
                  <a:lumMod val="60000"/>
                  <a:lumOff val="40000"/>
                </a:schemeClr>
              </a:gs>
              <a:gs pos="77000">
                <a:srgbClr val="0070C0"/>
              </a:gs>
              <a:gs pos="92000">
                <a:schemeClr val="bg1"/>
              </a:gs>
              <a:gs pos="98333">
                <a:srgbClr val="0070C0"/>
              </a:gs>
              <a:gs pos="90000">
                <a:schemeClr val="bg1"/>
              </a:gs>
            </a:gsLst>
            <a:lin ang="16200000" scaled="0"/>
            <a:tileRect/>
          </a:gradFill>
          <a:ln w="63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342363" y="1447800"/>
            <a:ext cx="463271" cy="923330"/>
          </a:xfrm>
          <a:prstGeom prst="rect">
            <a:avLst/>
          </a:prstGeom>
          <a:noFill/>
        </p:spPr>
        <p:txBody>
          <a:bodyPr wrap="square" rtlCol="0" anchor="ctr">
            <a:spAutoFit/>
          </a:bodyPr>
          <a:lstStyle/>
          <a:p>
            <a:pPr algn="ctr"/>
            <a:r>
              <a:rPr lang="en-US" sz="5400" dirty="0" smtClean="0">
                <a:solidFill>
                  <a:schemeClr val="bg1"/>
                </a:solidFill>
                <a:latin typeface="Gill Sans MT" panose="020B0502020104020203" pitchFamily="34" charset="0"/>
                <a:cs typeface="Adobe Hebrew" pitchFamily="18" charset="-79"/>
              </a:rPr>
              <a:t>B</a:t>
            </a:r>
            <a:endParaRPr lang="en-US" sz="5400" dirty="0">
              <a:solidFill>
                <a:schemeClr val="bg1"/>
              </a:solidFill>
              <a:latin typeface="Gill Sans MT" panose="020B0502020104020203" pitchFamily="34" charset="0"/>
              <a:cs typeface="Adobe Hebrew" pitchFamily="18" charset="-79"/>
            </a:endParaRPr>
          </a:p>
        </p:txBody>
      </p:sp>
      <p:sp>
        <p:nvSpPr>
          <p:cNvPr id="11" name="TextBox 10"/>
          <p:cNvSpPr txBox="1"/>
          <p:nvPr/>
        </p:nvSpPr>
        <p:spPr>
          <a:xfrm>
            <a:off x="4181594" y="1447800"/>
            <a:ext cx="461482" cy="923330"/>
          </a:xfrm>
          <a:prstGeom prst="rect">
            <a:avLst/>
          </a:prstGeom>
          <a:noFill/>
        </p:spPr>
        <p:txBody>
          <a:bodyPr wrap="square" rtlCol="0" anchor="ctr">
            <a:spAutoFit/>
          </a:bodyPr>
          <a:lstStyle/>
          <a:p>
            <a:pPr algn="ctr"/>
            <a:r>
              <a:rPr lang="en-US" sz="5400" dirty="0">
                <a:solidFill>
                  <a:schemeClr val="bg1"/>
                </a:solidFill>
                <a:latin typeface="Gill Sans MT" panose="020B0502020104020203" pitchFamily="34" charset="0"/>
                <a:cs typeface="Adobe Hebrew" pitchFamily="18" charset="-79"/>
              </a:rPr>
              <a:t>I</a:t>
            </a:r>
          </a:p>
        </p:txBody>
      </p:sp>
      <p:sp>
        <p:nvSpPr>
          <p:cNvPr id="12" name="TextBox 11"/>
          <p:cNvSpPr txBox="1"/>
          <p:nvPr/>
        </p:nvSpPr>
        <p:spPr>
          <a:xfrm>
            <a:off x="5062137" y="1447800"/>
            <a:ext cx="387930" cy="923330"/>
          </a:xfrm>
          <a:prstGeom prst="rect">
            <a:avLst/>
          </a:prstGeom>
          <a:noFill/>
        </p:spPr>
        <p:txBody>
          <a:bodyPr wrap="square" rtlCol="0" anchor="ctr">
            <a:spAutoFit/>
          </a:bodyPr>
          <a:lstStyle/>
          <a:p>
            <a:pPr algn="ctr"/>
            <a:r>
              <a:rPr lang="en-US" sz="5400" dirty="0">
                <a:solidFill>
                  <a:schemeClr val="bg1"/>
                </a:solidFill>
                <a:latin typeface="Gill Sans MT" panose="020B0502020104020203" pitchFamily="34" charset="0"/>
                <a:cs typeface="Adobe Hebrew" pitchFamily="18" charset="-79"/>
              </a:rPr>
              <a:t>S</a:t>
            </a: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3267" y="304800"/>
            <a:ext cx="2345533" cy="1143000"/>
          </a:xfrm>
          <a:prstGeom prst="rect">
            <a:avLst/>
          </a:prstGeom>
        </p:spPr>
      </p:pic>
      <p:sp>
        <p:nvSpPr>
          <p:cNvPr id="15" name="Title 1"/>
          <p:cNvSpPr txBox="1">
            <a:spLocks/>
          </p:cNvSpPr>
          <p:nvPr/>
        </p:nvSpPr>
        <p:spPr>
          <a:xfrm>
            <a:off x="609600" y="2599730"/>
            <a:ext cx="7772400" cy="829270"/>
          </a:xfrm>
          <a:prstGeom prst="rect">
            <a:avLst/>
          </a:prstGeom>
        </p:spPr>
        <p:txBody>
          <a:bodyPr vert="horz" anchor="b">
            <a:norm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dirty="0" smtClean="0">
                <a:solidFill>
                  <a:schemeClr val="bg1">
                    <a:lumMod val="50000"/>
                  </a:schemeClr>
                </a:solidFill>
                <a:latin typeface="Gisha" panose="020B0502040204020203" pitchFamily="34" charset="-79"/>
                <a:cs typeface="Gisha" panose="020B0502040204020203" pitchFamily="34" charset="-79"/>
              </a:rPr>
              <a:t>New Hire Orientation</a:t>
            </a:r>
            <a:endParaRPr lang="en-US" dirty="0">
              <a:solidFill>
                <a:schemeClr val="bg1">
                  <a:lumMod val="50000"/>
                </a:schemeClr>
              </a:solidFill>
              <a:latin typeface="Gisha" panose="020B0502040204020203" pitchFamily="34" charset="-79"/>
              <a:cs typeface="Gisha" panose="020B0502040204020203" pitchFamily="34" charset="-79"/>
            </a:endParaRPr>
          </a:p>
        </p:txBody>
      </p:sp>
      <p:sp>
        <p:nvSpPr>
          <p:cNvPr id="16" name="Title 1"/>
          <p:cNvSpPr txBox="1">
            <a:spLocks/>
          </p:cNvSpPr>
          <p:nvPr/>
        </p:nvSpPr>
        <p:spPr>
          <a:xfrm>
            <a:off x="579833" y="3505200"/>
            <a:ext cx="7772400" cy="829270"/>
          </a:xfrm>
          <a:prstGeom prst="rect">
            <a:avLst/>
          </a:prstGeom>
        </p:spPr>
        <p:txBody>
          <a:bodyPr vert="horz" anchor="b">
            <a:no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z="4400" dirty="0" smtClean="0">
                <a:solidFill>
                  <a:schemeClr val="tx1"/>
                </a:solidFill>
                <a:latin typeface="Gisha" panose="020B0502040204020203" pitchFamily="34" charset="-79"/>
                <a:cs typeface="Gisha" panose="020B0502040204020203" pitchFamily="34" charset="-79"/>
              </a:rPr>
              <a:t>Changing Positions</a:t>
            </a:r>
            <a:endParaRPr lang="en-US" sz="4400" dirty="0">
              <a:solidFill>
                <a:schemeClr val="tx1"/>
              </a:solidFill>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606422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8528713" y="6300075"/>
            <a:ext cx="539087" cy="497114"/>
          </a:xfrm>
          <a:prstGeom prst="roundRect">
            <a:avLst/>
          </a:prstGeom>
          <a:gradFill flip="none" rotWithShape="1">
            <a:gsLst>
              <a:gs pos="0">
                <a:srgbClr val="92D050"/>
              </a:gs>
              <a:gs pos="77000">
                <a:srgbClr val="01911C"/>
              </a:gs>
              <a:gs pos="92000">
                <a:schemeClr val="bg1"/>
              </a:gs>
              <a:gs pos="98333">
                <a:schemeClr val="accent2">
                  <a:lumMod val="75000"/>
                </a:schemeClr>
              </a:gs>
              <a:gs pos="90000">
                <a:schemeClr val="bg1"/>
              </a:gs>
            </a:gsLst>
            <a:lin ang="16200000" scaled="0"/>
            <a:tileRect/>
          </a:gradFill>
          <a:ln w="6350" cmpd="sng">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ounded Rectangle 28"/>
          <p:cNvSpPr/>
          <p:nvPr/>
        </p:nvSpPr>
        <p:spPr>
          <a:xfrm>
            <a:off x="7383461" y="6300075"/>
            <a:ext cx="535652" cy="502174"/>
          </a:xfrm>
          <a:prstGeom prst="roundRect">
            <a:avLst/>
          </a:prstGeom>
          <a:gradFill flip="none" rotWithShape="1">
            <a:gsLst>
              <a:gs pos="0">
                <a:srgbClr val="F69E00"/>
              </a:gs>
              <a:gs pos="77000">
                <a:srgbClr val="F66900"/>
              </a:gs>
              <a:gs pos="92000">
                <a:schemeClr val="bg1"/>
              </a:gs>
              <a:gs pos="98333">
                <a:srgbClr val="F66900"/>
              </a:gs>
              <a:gs pos="90000">
                <a:schemeClr val="bg1"/>
              </a:gs>
            </a:gsLst>
            <a:lin ang="16200000" scaled="0"/>
            <a:tileRect/>
          </a:gradFill>
          <a:ln w="6350" cmpd="sng">
            <a:solidFill>
              <a:srgbClr val="F66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Rounded Rectangle 29"/>
          <p:cNvSpPr/>
          <p:nvPr/>
        </p:nvSpPr>
        <p:spPr>
          <a:xfrm>
            <a:off x="7958580" y="6299135"/>
            <a:ext cx="535652" cy="502174"/>
          </a:xfrm>
          <a:prstGeom prst="roundRect">
            <a:avLst/>
          </a:prstGeom>
          <a:gradFill flip="none" rotWithShape="1">
            <a:gsLst>
              <a:gs pos="0">
                <a:schemeClr val="accent1">
                  <a:lumMod val="60000"/>
                  <a:lumOff val="40000"/>
                </a:schemeClr>
              </a:gs>
              <a:gs pos="77000">
                <a:schemeClr val="accent1">
                  <a:lumMod val="75000"/>
                </a:schemeClr>
              </a:gs>
              <a:gs pos="92000">
                <a:schemeClr val="bg1"/>
              </a:gs>
              <a:gs pos="98333">
                <a:srgbClr val="0070C0"/>
              </a:gs>
              <a:gs pos="90000">
                <a:schemeClr val="bg1"/>
              </a:gs>
            </a:gsLst>
            <a:lin ang="16200000" scaled="0"/>
            <a:tileRect/>
          </a:gradFill>
          <a:ln w="63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TextBox 30"/>
          <p:cNvSpPr txBox="1"/>
          <p:nvPr/>
        </p:nvSpPr>
        <p:spPr>
          <a:xfrm>
            <a:off x="7468950" y="6288613"/>
            <a:ext cx="364674" cy="523220"/>
          </a:xfrm>
          <a:prstGeom prst="rect">
            <a:avLst/>
          </a:prstGeom>
          <a:noFill/>
        </p:spPr>
        <p:txBody>
          <a:bodyPr wrap="square" rtlCol="0" anchor="ctr">
            <a:spAutoFit/>
          </a:bodyPr>
          <a:lstStyle/>
          <a:p>
            <a:pPr algn="ctr"/>
            <a:r>
              <a:rPr lang="en-US" sz="2800" dirty="0" smtClean="0">
                <a:solidFill>
                  <a:schemeClr val="bg1"/>
                </a:solidFill>
                <a:latin typeface="Gill Sans MT" panose="020B0502020104020203" pitchFamily="34" charset="0"/>
                <a:cs typeface="Adobe Hebrew" pitchFamily="18" charset="-79"/>
              </a:rPr>
              <a:t>B</a:t>
            </a:r>
            <a:endParaRPr lang="en-US" sz="2800" dirty="0">
              <a:solidFill>
                <a:schemeClr val="bg1"/>
              </a:solidFill>
              <a:latin typeface="Gill Sans MT" panose="020B0502020104020203" pitchFamily="34" charset="0"/>
              <a:cs typeface="Adobe Hebrew" pitchFamily="18" charset="-79"/>
            </a:endParaRPr>
          </a:p>
        </p:txBody>
      </p:sp>
      <p:sp>
        <p:nvSpPr>
          <p:cNvPr id="32" name="TextBox 31"/>
          <p:cNvSpPr txBox="1"/>
          <p:nvPr/>
        </p:nvSpPr>
        <p:spPr>
          <a:xfrm>
            <a:off x="8044774" y="6288613"/>
            <a:ext cx="363265" cy="523220"/>
          </a:xfrm>
          <a:prstGeom prst="rect">
            <a:avLst/>
          </a:prstGeom>
          <a:noFill/>
        </p:spPr>
        <p:txBody>
          <a:bodyPr wrap="square" rtlCol="0" anchor="ctr">
            <a:spAutoFit/>
          </a:bodyPr>
          <a:lstStyle/>
          <a:p>
            <a:pPr algn="ctr"/>
            <a:r>
              <a:rPr lang="en-US" sz="2800" dirty="0">
                <a:solidFill>
                  <a:schemeClr val="bg1"/>
                </a:solidFill>
                <a:latin typeface="Gill Sans MT" panose="020B0502020104020203" pitchFamily="34" charset="0"/>
                <a:cs typeface="Adobe Hebrew" pitchFamily="18" charset="-79"/>
              </a:rPr>
              <a:t>I</a:t>
            </a:r>
          </a:p>
        </p:txBody>
      </p:sp>
      <p:sp>
        <p:nvSpPr>
          <p:cNvPr id="33" name="TextBox 32"/>
          <p:cNvSpPr txBox="1"/>
          <p:nvPr/>
        </p:nvSpPr>
        <p:spPr>
          <a:xfrm>
            <a:off x="8645574" y="6288613"/>
            <a:ext cx="305367" cy="523220"/>
          </a:xfrm>
          <a:prstGeom prst="rect">
            <a:avLst/>
          </a:prstGeom>
          <a:noFill/>
        </p:spPr>
        <p:txBody>
          <a:bodyPr wrap="square" rtlCol="0" anchor="ctr">
            <a:spAutoFit/>
          </a:bodyPr>
          <a:lstStyle/>
          <a:p>
            <a:pPr algn="ctr"/>
            <a:r>
              <a:rPr lang="en-US" sz="2800" dirty="0">
                <a:solidFill>
                  <a:schemeClr val="bg1"/>
                </a:solidFill>
                <a:latin typeface="Gill Sans MT" panose="020B0502020104020203" pitchFamily="34" charset="0"/>
                <a:cs typeface="Adobe Hebrew" pitchFamily="18" charset="-79"/>
              </a:rPr>
              <a:t>S</a:t>
            </a:r>
          </a:p>
        </p:txBody>
      </p:sp>
      <p:sp>
        <p:nvSpPr>
          <p:cNvPr id="34" name="TextBox 33"/>
          <p:cNvSpPr txBox="1"/>
          <p:nvPr/>
        </p:nvSpPr>
        <p:spPr>
          <a:xfrm>
            <a:off x="4800600" y="6534835"/>
            <a:ext cx="3197076" cy="323165"/>
          </a:xfrm>
          <a:prstGeom prst="rect">
            <a:avLst/>
          </a:prstGeom>
          <a:noFill/>
        </p:spPr>
        <p:txBody>
          <a:bodyPr wrap="square" rtlCol="0">
            <a:spAutoFit/>
          </a:bodyPr>
          <a:lstStyle/>
          <a:p>
            <a:r>
              <a:rPr lang="en-US" sz="1500" dirty="0" smtClean="0">
                <a:latin typeface="Calibri" panose="020F0502020204030204" pitchFamily="34" charset="0"/>
                <a:cs typeface="Times New Roman" panose="02020603050405020304" pitchFamily="18" charset="0"/>
              </a:rPr>
              <a:t>Behavior Intervention Services</a:t>
            </a:r>
            <a:endParaRPr lang="en-US" sz="1500" dirty="0">
              <a:latin typeface="Calibri" panose="020F0502020204030204" pitchFamily="34" charset="0"/>
              <a:cs typeface="Times New Roman" panose="02020603050405020304" pitchFamily="18" charset="0"/>
            </a:endParaRPr>
          </a:p>
        </p:txBody>
      </p:sp>
      <p:sp>
        <p:nvSpPr>
          <p:cNvPr id="13" name="TextBox 12"/>
          <p:cNvSpPr txBox="1"/>
          <p:nvPr/>
        </p:nvSpPr>
        <p:spPr>
          <a:xfrm>
            <a:off x="2133600" y="939225"/>
            <a:ext cx="4938024" cy="584775"/>
          </a:xfrm>
          <a:prstGeom prst="rect">
            <a:avLst/>
          </a:prstGeom>
          <a:noFill/>
        </p:spPr>
        <p:txBody>
          <a:bodyPr wrap="square" rtlCol="0">
            <a:spAutoFit/>
          </a:bodyPr>
          <a:lstStyle/>
          <a:p>
            <a:pPr algn="ctr"/>
            <a:r>
              <a:rPr lang="en-US" sz="3200" b="1" dirty="0" smtClean="0">
                <a:latin typeface="Gisha" panose="020B0502040204020203" pitchFamily="34" charset="-79"/>
                <a:cs typeface="Gisha" panose="020B0502040204020203" pitchFamily="34" charset="-79"/>
              </a:rPr>
              <a:t>Nature of the Position</a:t>
            </a:r>
          </a:p>
        </p:txBody>
      </p:sp>
      <p:sp>
        <p:nvSpPr>
          <p:cNvPr id="15" name="TextBox 14"/>
          <p:cNvSpPr txBox="1"/>
          <p:nvPr/>
        </p:nvSpPr>
        <p:spPr>
          <a:xfrm>
            <a:off x="762000" y="1752600"/>
            <a:ext cx="7157113" cy="923330"/>
          </a:xfrm>
          <a:prstGeom prst="rect">
            <a:avLst/>
          </a:prstGeom>
          <a:noFill/>
        </p:spPr>
        <p:txBody>
          <a:bodyPr wrap="square" rtlCol="0">
            <a:spAutoFit/>
          </a:bodyPr>
          <a:lstStyle/>
          <a:p>
            <a:r>
              <a:rPr lang="en-US" dirty="0" smtClean="0"/>
              <a:t>Staff at BIS work with individuals with developmental disabilities and behavioral disorders. Positions at BIS are offered based on specific, set schedules.</a:t>
            </a:r>
          </a:p>
        </p:txBody>
      </p:sp>
      <p:sp>
        <p:nvSpPr>
          <p:cNvPr id="16" name="TextBox 15"/>
          <p:cNvSpPr txBox="1"/>
          <p:nvPr/>
        </p:nvSpPr>
        <p:spPr>
          <a:xfrm>
            <a:off x="762000" y="2835533"/>
            <a:ext cx="7157113" cy="923330"/>
          </a:xfrm>
          <a:prstGeom prst="rect">
            <a:avLst/>
          </a:prstGeom>
          <a:noFill/>
        </p:spPr>
        <p:txBody>
          <a:bodyPr wrap="square" rtlCol="0">
            <a:spAutoFit/>
          </a:bodyPr>
          <a:lstStyle/>
          <a:p>
            <a:r>
              <a:rPr lang="en-US" dirty="0" smtClean="0"/>
              <a:t>Consistency with a client and his or her family is important. It helps build rapport with the client and the family, as well as create a predictable and comfortable environment for the client to work in. </a:t>
            </a:r>
          </a:p>
        </p:txBody>
      </p:sp>
      <p:sp>
        <p:nvSpPr>
          <p:cNvPr id="17" name="TextBox 16"/>
          <p:cNvSpPr txBox="1"/>
          <p:nvPr/>
        </p:nvSpPr>
        <p:spPr>
          <a:xfrm>
            <a:off x="762000" y="3918466"/>
            <a:ext cx="7157113" cy="646331"/>
          </a:xfrm>
          <a:prstGeom prst="rect">
            <a:avLst/>
          </a:prstGeom>
          <a:noFill/>
        </p:spPr>
        <p:txBody>
          <a:bodyPr wrap="square" rtlCol="0">
            <a:spAutoFit/>
          </a:bodyPr>
          <a:lstStyle/>
          <a:p>
            <a:r>
              <a:rPr lang="en-US" dirty="0" smtClean="0"/>
              <a:t>Direct Support Professionals hired with a set schedule will continue working that schedule for the first 6 months of employment.</a:t>
            </a:r>
          </a:p>
        </p:txBody>
      </p:sp>
      <p:sp>
        <p:nvSpPr>
          <p:cNvPr id="18" name="TextBox 17"/>
          <p:cNvSpPr txBox="1"/>
          <p:nvPr/>
        </p:nvSpPr>
        <p:spPr>
          <a:xfrm>
            <a:off x="762000" y="4724400"/>
            <a:ext cx="7157113" cy="646331"/>
          </a:xfrm>
          <a:prstGeom prst="rect">
            <a:avLst/>
          </a:prstGeom>
          <a:noFill/>
        </p:spPr>
        <p:txBody>
          <a:bodyPr wrap="square" rtlCol="0">
            <a:spAutoFit/>
          </a:bodyPr>
          <a:lstStyle/>
          <a:p>
            <a:r>
              <a:rPr lang="en-US" dirty="0" smtClean="0"/>
              <a:t>Changing the hours you are scheduled to work is considered applying for a new position</a:t>
            </a:r>
          </a:p>
        </p:txBody>
      </p:sp>
    </p:spTree>
    <p:extLst>
      <p:ext uri="{BB962C8B-B14F-4D97-AF65-F5344CB8AC3E}">
        <p14:creationId xmlns:p14="http://schemas.microsoft.com/office/powerpoint/2010/main" val="4225642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8528713" y="6300075"/>
            <a:ext cx="539087" cy="497114"/>
          </a:xfrm>
          <a:prstGeom prst="roundRect">
            <a:avLst/>
          </a:prstGeom>
          <a:gradFill flip="none" rotWithShape="1">
            <a:gsLst>
              <a:gs pos="0">
                <a:srgbClr val="92D050"/>
              </a:gs>
              <a:gs pos="77000">
                <a:srgbClr val="01911C"/>
              </a:gs>
              <a:gs pos="92000">
                <a:schemeClr val="bg1"/>
              </a:gs>
              <a:gs pos="98333">
                <a:schemeClr val="accent2">
                  <a:lumMod val="75000"/>
                </a:schemeClr>
              </a:gs>
              <a:gs pos="90000">
                <a:schemeClr val="bg1"/>
              </a:gs>
            </a:gsLst>
            <a:lin ang="16200000" scaled="0"/>
            <a:tileRect/>
          </a:gradFill>
          <a:ln w="6350" cmpd="sng">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ounded Rectangle 28"/>
          <p:cNvSpPr/>
          <p:nvPr/>
        </p:nvSpPr>
        <p:spPr>
          <a:xfrm>
            <a:off x="7383461" y="6300075"/>
            <a:ext cx="535652" cy="502174"/>
          </a:xfrm>
          <a:prstGeom prst="roundRect">
            <a:avLst/>
          </a:prstGeom>
          <a:gradFill flip="none" rotWithShape="1">
            <a:gsLst>
              <a:gs pos="0">
                <a:srgbClr val="F69E00"/>
              </a:gs>
              <a:gs pos="77000">
                <a:srgbClr val="F66900"/>
              </a:gs>
              <a:gs pos="92000">
                <a:schemeClr val="bg1"/>
              </a:gs>
              <a:gs pos="98333">
                <a:srgbClr val="F66900"/>
              </a:gs>
              <a:gs pos="90000">
                <a:schemeClr val="bg1"/>
              </a:gs>
            </a:gsLst>
            <a:lin ang="16200000" scaled="0"/>
            <a:tileRect/>
          </a:gradFill>
          <a:ln w="6350" cmpd="sng">
            <a:solidFill>
              <a:srgbClr val="F66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Rounded Rectangle 29"/>
          <p:cNvSpPr/>
          <p:nvPr/>
        </p:nvSpPr>
        <p:spPr>
          <a:xfrm>
            <a:off x="7958580" y="6299135"/>
            <a:ext cx="535652" cy="502174"/>
          </a:xfrm>
          <a:prstGeom prst="roundRect">
            <a:avLst/>
          </a:prstGeom>
          <a:gradFill flip="none" rotWithShape="1">
            <a:gsLst>
              <a:gs pos="0">
                <a:schemeClr val="accent1">
                  <a:lumMod val="60000"/>
                  <a:lumOff val="40000"/>
                </a:schemeClr>
              </a:gs>
              <a:gs pos="77000">
                <a:schemeClr val="accent1">
                  <a:lumMod val="75000"/>
                </a:schemeClr>
              </a:gs>
              <a:gs pos="92000">
                <a:schemeClr val="bg1"/>
              </a:gs>
              <a:gs pos="98333">
                <a:srgbClr val="0070C0"/>
              </a:gs>
              <a:gs pos="90000">
                <a:schemeClr val="bg1"/>
              </a:gs>
            </a:gsLst>
            <a:lin ang="16200000" scaled="0"/>
            <a:tileRect/>
          </a:gradFill>
          <a:ln w="63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TextBox 30"/>
          <p:cNvSpPr txBox="1"/>
          <p:nvPr/>
        </p:nvSpPr>
        <p:spPr>
          <a:xfrm>
            <a:off x="7468950" y="6288613"/>
            <a:ext cx="364674" cy="523220"/>
          </a:xfrm>
          <a:prstGeom prst="rect">
            <a:avLst/>
          </a:prstGeom>
          <a:noFill/>
        </p:spPr>
        <p:txBody>
          <a:bodyPr wrap="square" rtlCol="0" anchor="ctr">
            <a:spAutoFit/>
          </a:bodyPr>
          <a:lstStyle/>
          <a:p>
            <a:pPr algn="ctr"/>
            <a:r>
              <a:rPr lang="en-US" sz="2800" dirty="0" smtClean="0">
                <a:solidFill>
                  <a:schemeClr val="bg1"/>
                </a:solidFill>
                <a:latin typeface="Gill Sans MT" panose="020B0502020104020203" pitchFamily="34" charset="0"/>
                <a:cs typeface="Adobe Hebrew" pitchFamily="18" charset="-79"/>
              </a:rPr>
              <a:t>B</a:t>
            </a:r>
            <a:endParaRPr lang="en-US" sz="2800" dirty="0">
              <a:solidFill>
                <a:schemeClr val="bg1"/>
              </a:solidFill>
              <a:latin typeface="Gill Sans MT" panose="020B0502020104020203" pitchFamily="34" charset="0"/>
              <a:cs typeface="Adobe Hebrew" pitchFamily="18" charset="-79"/>
            </a:endParaRPr>
          </a:p>
        </p:txBody>
      </p:sp>
      <p:sp>
        <p:nvSpPr>
          <p:cNvPr id="32" name="TextBox 31"/>
          <p:cNvSpPr txBox="1"/>
          <p:nvPr/>
        </p:nvSpPr>
        <p:spPr>
          <a:xfrm>
            <a:off x="8044774" y="6288613"/>
            <a:ext cx="363265" cy="523220"/>
          </a:xfrm>
          <a:prstGeom prst="rect">
            <a:avLst/>
          </a:prstGeom>
          <a:noFill/>
        </p:spPr>
        <p:txBody>
          <a:bodyPr wrap="square" rtlCol="0" anchor="ctr">
            <a:spAutoFit/>
          </a:bodyPr>
          <a:lstStyle/>
          <a:p>
            <a:pPr algn="ctr"/>
            <a:r>
              <a:rPr lang="en-US" sz="2800" dirty="0">
                <a:solidFill>
                  <a:schemeClr val="bg1"/>
                </a:solidFill>
                <a:latin typeface="Gill Sans MT" panose="020B0502020104020203" pitchFamily="34" charset="0"/>
                <a:cs typeface="Adobe Hebrew" pitchFamily="18" charset="-79"/>
              </a:rPr>
              <a:t>I</a:t>
            </a:r>
          </a:p>
        </p:txBody>
      </p:sp>
      <p:sp>
        <p:nvSpPr>
          <p:cNvPr id="33" name="TextBox 32"/>
          <p:cNvSpPr txBox="1"/>
          <p:nvPr/>
        </p:nvSpPr>
        <p:spPr>
          <a:xfrm>
            <a:off x="8645574" y="6288613"/>
            <a:ext cx="305367" cy="523220"/>
          </a:xfrm>
          <a:prstGeom prst="rect">
            <a:avLst/>
          </a:prstGeom>
          <a:noFill/>
        </p:spPr>
        <p:txBody>
          <a:bodyPr wrap="square" rtlCol="0" anchor="ctr">
            <a:spAutoFit/>
          </a:bodyPr>
          <a:lstStyle/>
          <a:p>
            <a:pPr algn="ctr"/>
            <a:r>
              <a:rPr lang="en-US" sz="2800" dirty="0">
                <a:solidFill>
                  <a:schemeClr val="bg1"/>
                </a:solidFill>
                <a:latin typeface="Gill Sans MT" panose="020B0502020104020203" pitchFamily="34" charset="0"/>
                <a:cs typeface="Adobe Hebrew" pitchFamily="18" charset="-79"/>
              </a:rPr>
              <a:t>S</a:t>
            </a:r>
          </a:p>
        </p:txBody>
      </p:sp>
      <p:sp>
        <p:nvSpPr>
          <p:cNvPr id="34" name="TextBox 33"/>
          <p:cNvSpPr txBox="1"/>
          <p:nvPr/>
        </p:nvSpPr>
        <p:spPr>
          <a:xfrm>
            <a:off x="4800600" y="6534835"/>
            <a:ext cx="3197076" cy="323165"/>
          </a:xfrm>
          <a:prstGeom prst="rect">
            <a:avLst/>
          </a:prstGeom>
          <a:noFill/>
        </p:spPr>
        <p:txBody>
          <a:bodyPr wrap="square" rtlCol="0">
            <a:spAutoFit/>
          </a:bodyPr>
          <a:lstStyle/>
          <a:p>
            <a:r>
              <a:rPr lang="en-US" sz="1500" dirty="0" smtClean="0">
                <a:latin typeface="Calibri" panose="020F0502020204030204" pitchFamily="34" charset="0"/>
                <a:cs typeface="Times New Roman" panose="02020603050405020304" pitchFamily="18" charset="0"/>
              </a:rPr>
              <a:t>Behavior Intervention Services</a:t>
            </a:r>
            <a:endParaRPr lang="en-US" sz="1500" dirty="0">
              <a:latin typeface="Calibri" panose="020F0502020204030204" pitchFamily="34" charset="0"/>
              <a:cs typeface="Times New Roman" panose="02020603050405020304" pitchFamily="18" charset="0"/>
            </a:endParaRPr>
          </a:p>
        </p:txBody>
      </p:sp>
      <p:sp>
        <p:nvSpPr>
          <p:cNvPr id="13" name="TextBox 12"/>
          <p:cNvSpPr txBox="1"/>
          <p:nvPr/>
        </p:nvSpPr>
        <p:spPr>
          <a:xfrm>
            <a:off x="685800" y="838200"/>
            <a:ext cx="7300224" cy="584775"/>
          </a:xfrm>
          <a:prstGeom prst="rect">
            <a:avLst/>
          </a:prstGeom>
          <a:noFill/>
        </p:spPr>
        <p:txBody>
          <a:bodyPr wrap="square" rtlCol="0">
            <a:spAutoFit/>
          </a:bodyPr>
          <a:lstStyle/>
          <a:p>
            <a:pPr algn="ctr"/>
            <a:r>
              <a:rPr lang="en-US" sz="3200" b="1" dirty="0" smtClean="0">
                <a:latin typeface="Gisha" panose="020B0502040204020203" pitchFamily="34" charset="-79"/>
                <a:cs typeface="Gisha" panose="020B0502040204020203" pitchFamily="34" charset="-79"/>
              </a:rPr>
              <a:t>Advancement Opportunities</a:t>
            </a:r>
          </a:p>
        </p:txBody>
      </p:sp>
      <p:sp>
        <p:nvSpPr>
          <p:cNvPr id="15" name="TextBox 14"/>
          <p:cNvSpPr txBox="1"/>
          <p:nvPr/>
        </p:nvSpPr>
        <p:spPr>
          <a:xfrm>
            <a:off x="762000" y="1803975"/>
            <a:ext cx="7157113" cy="646331"/>
          </a:xfrm>
          <a:prstGeom prst="rect">
            <a:avLst/>
          </a:prstGeom>
          <a:noFill/>
        </p:spPr>
        <p:txBody>
          <a:bodyPr wrap="square" rtlCol="0">
            <a:spAutoFit/>
          </a:bodyPr>
          <a:lstStyle/>
          <a:p>
            <a:r>
              <a:rPr lang="en-US" dirty="0" smtClean="0"/>
              <a:t>There are several advancement opportunities at BIS for staff looking to take on additional responsibilities, earn more or qualify for benefits. </a:t>
            </a:r>
          </a:p>
        </p:txBody>
      </p:sp>
      <p:sp>
        <p:nvSpPr>
          <p:cNvPr id="16" name="TextBox 15"/>
          <p:cNvSpPr txBox="1"/>
          <p:nvPr/>
        </p:nvSpPr>
        <p:spPr>
          <a:xfrm>
            <a:off x="762000" y="3478947"/>
            <a:ext cx="7157113" cy="1200329"/>
          </a:xfrm>
          <a:prstGeom prst="rect">
            <a:avLst/>
          </a:prstGeom>
          <a:noFill/>
        </p:spPr>
        <p:txBody>
          <a:bodyPr wrap="square" rtlCol="0">
            <a:spAutoFit/>
          </a:bodyPr>
          <a:lstStyle/>
          <a:p>
            <a:r>
              <a:rPr lang="en-US" dirty="0" smtClean="0"/>
              <a:t>Any staff may apply for a new position with BIS after 6 months of employment in their current role. Staff may apply earlier if their new position will not affect their current hours or the staff is applying to manage the house with the same client. </a:t>
            </a:r>
          </a:p>
        </p:txBody>
      </p:sp>
      <p:sp>
        <p:nvSpPr>
          <p:cNvPr id="14" name="TextBox 13"/>
          <p:cNvSpPr txBox="1"/>
          <p:nvPr/>
        </p:nvSpPr>
        <p:spPr>
          <a:xfrm>
            <a:off x="767687" y="4870431"/>
            <a:ext cx="7157113" cy="646331"/>
          </a:xfrm>
          <a:prstGeom prst="rect">
            <a:avLst/>
          </a:prstGeom>
          <a:noFill/>
        </p:spPr>
        <p:txBody>
          <a:bodyPr wrap="square" rtlCol="0">
            <a:spAutoFit/>
          </a:bodyPr>
          <a:lstStyle/>
          <a:p>
            <a:r>
              <a:rPr lang="en-US" dirty="0" smtClean="0"/>
              <a:t>Any change of employment must receive the supervisor’s approval and be brought to the attention of Kimberly Forsythe, HR Director. </a:t>
            </a:r>
          </a:p>
        </p:txBody>
      </p:sp>
      <p:sp>
        <p:nvSpPr>
          <p:cNvPr id="18" name="TextBox 17"/>
          <p:cNvSpPr txBox="1"/>
          <p:nvPr/>
        </p:nvSpPr>
        <p:spPr>
          <a:xfrm>
            <a:off x="762000" y="2641461"/>
            <a:ext cx="7157113" cy="646331"/>
          </a:xfrm>
          <a:prstGeom prst="rect">
            <a:avLst/>
          </a:prstGeom>
          <a:noFill/>
        </p:spPr>
        <p:txBody>
          <a:bodyPr wrap="square" rtlCol="0">
            <a:spAutoFit/>
          </a:bodyPr>
          <a:lstStyle/>
          <a:p>
            <a:r>
              <a:rPr lang="en-US" dirty="0" smtClean="0"/>
              <a:t>A DSP may advance from variable to full time, or may apply for any open managerial position. A manager may also apply for a different position.</a:t>
            </a:r>
          </a:p>
        </p:txBody>
      </p:sp>
    </p:spTree>
    <p:extLst>
      <p:ext uri="{BB962C8B-B14F-4D97-AF65-F5344CB8AC3E}">
        <p14:creationId xmlns:p14="http://schemas.microsoft.com/office/powerpoint/2010/main" val="3316997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8528713" y="6300075"/>
            <a:ext cx="539087" cy="497114"/>
          </a:xfrm>
          <a:prstGeom prst="roundRect">
            <a:avLst/>
          </a:prstGeom>
          <a:gradFill flip="none" rotWithShape="1">
            <a:gsLst>
              <a:gs pos="0">
                <a:srgbClr val="92D050"/>
              </a:gs>
              <a:gs pos="77000">
                <a:srgbClr val="01911C"/>
              </a:gs>
              <a:gs pos="92000">
                <a:schemeClr val="bg1"/>
              </a:gs>
              <a:gs pos="98333">
                <a:schemeClr val="accent2">
                  <a:lumMod val="75000"/>
                </a:schemeClr>
              </a:gs>
              <a:gs pos="90000">
                <a:schemeClr val="bg1"/>
              </a:gs>
            </a:gsLst>
            <a:lin ang="16200000" scaled="0"/>
            <a:tileRect/>
          </a:gradFill>
          <a:ln w="6350" cmpd="sng">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ounded Rectangle 28"/>
          <p:cNvSpPr/>
          <p:nvPr/>
        </p:nvSpPr>
        <p:spPr>
          <a:xfrm>
            <a:off x="7383461" y="6300075"/>
            <a:ext cx="535652" cy="502174"/>
          </a:xfrm>
          <a:prstGeom prst="roundRect">
            <a:avLst/>
          </a:prstGeom>
          <a:gradFill flip="none" rotWithShape="1">
            <a:gsLst>
              <a:gs pos="0">
                <a:srgbClr val="F69E00"/>
              </a:gs>
              <a:gs pos="77000">
                <a:srgbClr val="F66900"/>
              </a:gs>
              <a:gs pos="92000">
                <a:schemeClr val="bg1"/>
              </a:gs>
              <a:gs pos="98333">
                <a:srgbClr val="F66900"/>
              </a:gs>
              <a:gs pos="90000">
                <a:schemeClr val="bg1"/>
              </a:gs>
            </a:gsLst>
            <a:lin ang="16200000" scaled="0"/>
            <a:tileRect/>
          </a:gradFill>
          <a:ln w="6350" cmpd="sng">
            <a:solidFill>
              <a:srgbClr val="F66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Rounded Rectangle 29"/>
          <p:cNvSpPr/>
          <p:nvPr/>
        </p:nvSpPr>
        <p:spPr>
          <a:xfrm>
            <a:off x="7958580" y="6299135"/>
            <a:ext cx="535652" cy="502174"/>
          </a:xfrm>
          <a:prstGeom prst="roundRect">
            <a:avLst/>
          </a:prstGeom>
          <a:gradFill flip="none" rotWithShape="1">
            <a:gsLst>
              <a:gs pos="0">
                <a:schemeClr val="accent1">
                  <a:lumMod val="60000"/>
                  <a:lumOff val="40000"/>
                </a:schemeClr>
              </a:gs>
              <a:gs pos="77000">
                <a:schemeClr val="accent1">
                  <a:lumMod val="75000"/>
                </a:schemeClr>
              </a:gs>
              <a:gs pos="92000">
                <a:schemeClr val="bg1"/>
              </a:gs>
              <a:gs pos="98333">
                <a:srgbClr val="0070C0"/>
              </a:gs>
              <a:gs pos="90000">
                <a:schemeClr val="bg1"/>
              </a:gs>
            </a:gsLst>
            <a:lin ang="16200000" scaled="0"/>
            <a:tileRect/>
          </a:gradFill>
          <a:ln w="63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TextBox 30"/>
          <p:cNvSpPr txBox="1"/>
          <p:nvPr/>
        </p:nvSpPr>
        <p:spPr>
          <a:xfrm>
            <a:off x="7468950" y="6288613"/>
            <a:ext cx="364674" cy="523220"/>
          </a:xfrm>
          <a:prstGeom prst="rect">
            <a:avLst/>
          </a:prstGeom>
          <a:noFill/>
        </p:spPr>
        <p:txBody>
          <a:bodyPr wrap="square" rtlCol="0" anchor="ctr">
            <a:spAutoFit/>
          </a:bodyPr>
          <a:lstStyle/>
          <a:p>
            <a:pPr algn="ctr"/>
            <a:r>
              <a:rPr lang="en-US" sz="2800" dirty="0" smtClean="0">
                <a:solidFill>
                  <a:schemeClr val="bg1"/>
                </a:solidFill>
                <a:latin typeface="Gill Sans MT" panose="020B0502020104020203" pitchFamily="34" charset="0"/>
                <a:cs typeface="Adobe Hebrew" pitchFamily="18" charset="-79"/>
              </a:rPr>
              <a:t>B</a:t>
            </a:r>
            <a:endParaRPr lang="en-US" sz="2800" dirty="0">
              <a:solidFill>
                <a:schemeClr val="bg1"/>
              </a:solidFill>
              <a:latin typeface="Gill Sans MT" panose="020B0502020104020203" pitchFamily="34" charset="0"/>
              <a:cs typeface="Adobe Hebrew" pitchFamily="18" charset="-79"/>
            </a:endParaRPr>
          </a:p>
        </p:txBody>
      </p:sp>
      <p:sp>
        <p:nvSpPr>
          <p:cNvPr id="32" name="TextBox 31"/>
          <p:cNvSpPr txBox="1"/>
          <p:nvPr/>
        </p:nvSpPr>
        <p:spPr>
          <a:xfrm>
            <a:off x="8044774" y="6288613"/>
            <a:ext cx="363265" cy="523220"/>
          </a:xfrm>
          <a:prstGeom prst="rect">
            <a:avLst/>
          </a:prstGeom>
          <a:noFill/>
        </p:spPr>
        <p:txBody>
          <a:bodyPr wrap="square" rtlCol="0" anchor="ctr">
            <a:spAutoFit/>
          </a:bodyPr>
          <a:lstStyle/>
          <a:p>
            <a:pPr algn="ctr"/>
            <a:r>
              <a:rPr lang="en-US" sz="2800" dirty="0">
                <a:solidFill>
                  <a:schemeClr val="bg1"/>
                </a:solidFill>
                <a:latin typeface="Gill Sans MT" panose="020B0502020104020203" pitchFamily="34" charset="0"/>
                <a:cs typeface="Adobe Hebrew" pitchFamily="18" charset="-79"/>
              </a:rPr>
              <a:t>I</a:t>
            </a:r>
          </a:p>
        </p:txBody>
      </p:sp>
      <p:sp>
        <p:nvSpPr>
          <p:cNvPr id="33" name="TextBox 32"/>
          <p:cNvSpPr txBox="1"/>
          <p:nvPr/>
        </p:nvSpPr>
        <p:spPr>
          <a:xfrm>
            <a:off x="8645574" y="6288613"/>
            <a:ext cx="305367" cy="523220"/>
          </a:xfrm>
          <a:prstGeom prst="rect">
            <a:avLst/>
          </a:prstGeom>
          <a:noFill/>
        </p:spPr>
        <p:txBody>
          <a:bodyPr wrap="square" rtlCol="0" anchor="ctr">
            <a:spAutoFit/>
          </a:bodyPr>
          <a:lstStyle/>
          <a:p>
            <a:pPr algn="ctr"/>
            <a:r>
              <a:rPr lang="en-US" sz="2800" dirty="0">
                <a:solidFill>
                  <a:schemeClr val="bg1"/>
                </a:solidFill>
                <a:latin typeface="Gill Sans MT" panose="020B0502020104020203" pitchFamily="34" charset="0"/>
                <a:cs typeface="Adobe Hebrew" pitchFamily="18" charset="-79"/>
              </a:rPr>
              <a:t>S</a:t>
            </a:r>
          </a:p>
        </p:txBody>
      </p:sp>
      <p:sp>
        <p:nvSpPr>
          <p:cNvPr id="34" name="TextBox 33"/>
          <p:cNvSpPr txBox="1"/>
          <p:nvPr/>
        </p:nvSpPr>
        <p:spPr>
          <a:xfrm>
            <a:off x="4800600" y="6534835"/>
            <a:ext cx="3197076" cy="323165"/>
          </a:xfrm>
          <a:prstGeom prst="rect">
            <a:avLst/>
          </a:prstGeom>
          <a:noFill/>
        </p:spPr>
        <p:txBody>
          <a:bodyPr wrap="square" rtlCol="0">
            <a:spAutoFit/>
          </a:bodyPr>
          <a:lstStyle/>
          <a:p>
            <a:r>
              <a:rPr lang="en-US" sz="1500" dirty="0" smtClean="0">
                <a:latin typeface="Calibri" panose="020F0502020204030204" pitchFamily="34" charset="0"/>
                <a:cs typeface="Times New Roman" panose="02020603050405020304" pitchFamily="18" charset="0"/>
              </a:rPr>
              <a:t>Behavior Intervention Services</a:t>
            </a:r>
            <a:endParaRPr lang="en-US" sz="1500" dirty="0">
              <a:latin typeface="Calibri" panose="020F0502020204030204" pitchFamily="34" charset="0"/>
              <a:cs typeface="Times New Roman" panose="02020603050405020304" pitchFamily="18" charset="0"/>
            </a:endParaRPr>
          </a:p>
        </p:txBody>
      </p:sp>
      <p:sp>
        <p:nvSpPr>
          <p:cNvPr id="13" name="TextBox 12"/>
          <p:cNvSpPr txBox="1"/>
          <p:nvPr/>
        </p:nvSpPr>
        <p:spPr>
          <a:xfrm>
            <a:off x="685800" y="838200"/>
            <a:ext cx="7300224" cy="584775"/>
          </a:xfrm>
          <a:prstGeom prst="rect">
            <a:avLst/>
          </a:prstGeom>
          <a:noFill/>
        </p:spPr>
        <p:txBody>
          <a:bodyPr wrap="square" rtlCol="0">
            <a:spAutoFit/>
          </a:bodyPr>
          <a:lstStyle/>
          <a:p>
            <a:pPr algn="ctr"/>
            <a:r>
              <a:rPr lang="en-US" sz="3200" b="1" dirty="0" smtClean="0">
                <a:latin typeface="Gisha" panose="020B0502040204020203" pitchFamily="34" charset="-79"/>
                <a:cs typeface="Gisha" panose="020B0502040204020203" pitchFamily="34" charset="-79"/>
              </a:rPr>
              <a:t>Advancing to Full-Time Status</a:t>
            </a:r>
          </a:p>
        </p:txBody>
      </p:sp>
      <p:sp>
        <p:nvSpPr>
          <p:cNvPr id="15" name="TextBox 14"/>
          <p:cNvSpPr txBox="1"/>
          <p:nvPr/>
        </p:nvSpPr>
        <p:spPr>
          <a:xfrm>
            <a:off x="762000" y="1600200"/>
            <a:ext cx="7157113" cy="923330"/>
          </a:xfrm>
          <a:prstGeom prst="rect">
            <a:avLst/>
          </a:prstGeom>
          <a:noFill/>
        </p:spPr>
        <p:txBody>
          <a:bodyPr wrap="square" rtlCol="0">
            <a:spAutoFit/>
          </a:bodyPr>
          <a:lstStyle/>
          <a:p>
            <a:r>
              <a:rPr lang="en-US" dirty="0" smtClean="0"/>
              <a:t>Any DSP may advance from variable to full time status after 6 months from their start of employment, but as early as 30 days depending on the schedule.</a:t>
            </a:r>
          </a:p>
        </p:txBody>
      </p:sp>
      <p:sp>
        <p:nvSpPr>
          <p:cNvPr id="18" name="TextBox 17"/>
          <p:cNvSpPr txBox="1"/>
          <p:nvPr/>
        </p:nvSpPr>
        <p:spPr>
          <a:xfrm>
            <a:off x="762000" y="2648903"/>
            <a:ext cx="7157113" cy="3216265"/>
          </a:xfrm>
          <a:prstGeom prst="rect">
            <a:avLst/>
          </a:prstGeom>
          <a:noFill/>
        </p:spPr>
        <p:txBody>
          <a:bodyPr wrap="square" rtlCol="0">
            <a:spAutoFit/>
          </a:bodyPr>
          <a:lstStyle/>
          <a:p>
            <a:pPr>
              <a:spcAft>
                <a:spcPts val="600"/>
              </a:spcAft>
            </a:pPr>
            <a:r>
              <a:rPr lang="en-US" dirty="0" smtClean="0"/>
              <a:t>In order to change a position, the individual must take the following steps:</a:t>
            </a:r>
            <a:endParaRPr lang="en-US" dirty="0"/>
          </a:p>
          <a:p>
            <a:pPr marL="342900" indent="-342900">
              <a:buAutoNum type="arabicParenR"/>
            </a:pPr>
            <a:r>
              <a:rPr lang="en-US" dirty="0" smtClean="0"/>
              <a:t>Write a letter of intent to Kimberly Forsythe. </a:t>
            </a:r>
          </a:p>
          <a:p>
            <a:pPr marL="800100" lvl="1" indent="-342900">
              <a:buFont typeface="Arial" panose="020B0604020202020204" pitchFamily="34" charset="0"/>
              <a:buChar char="•"/>
            </a:pPr>
            <a:r>
              <a:rPr lang="en-US" dirty="0" smtClean="0"/>
              <a:t>This letter can be as short as a couple of sentences to a couple of paragraphs. </a:t>
            </a:r>
          </a:p>
          <a:p>
            <a:pPr marL="342900" indent="-342900">
              <a:buAutoNum type="arabicParenR"/>
            </a:pPr>
            <a:r>
              <a:rPr lang="en-US" dirty="0" smtClean="0"/>
              <a:t>Obtain a letter of recommendation from a current BIS supervisor who has supervised you. </a:t>
            </a:r>
          </a:p>
          <a:p>
            <a:pPr marL="342900" indent="-342900">
              <a:buAutoNum type="arabicParenR"/>
            </a:pPr>
            <a:r>
              <a:rPr lang="en-US" dirty="0" smtClean="0"/>
              <a:t>Secure a weekly work schedule of 37-40 hours, approved by their respective supervisor(s).</a:t>
            </a:r>
          </a:p>
          <a:p>
            <a:pPr marL="342900" indent="-342900">
              <a:buAutoNum type="arabicParenR"/>
            </a:pPr>
            <a:r>
              <a:rPr lang="en-US" dirty="0" smtClean="0"/>
              <a:t>Attend a Full Time Benefits Meeting.</a:t>
            </a:r>
          </a:p>
          <a:p>
            <a:pPr marL="342900" indent="-342900">
              <a:buAutoNum type="arabicParenR"/>
            </a:pPr>
            <a:r>
              <a:rPr lang="en-US" dirty="0" smtClean="0"/>
              <a:t>Complete the required full time status paperwork.</a:t>
            </a:r>
          </a:p>
        </p:txBody>
      </p:sp>
    </p:spTree>
    <p:extLst>
      <p:ext uri="{BB962C8B-B14F-4D97-AF65-F5344CB8AC3E}">
        <p14:creationId xmlns:p14="http://schemas.microsoft.com/office/powerpoint/2010/main" val="1257408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166581" y="1244025"/>
            <a:ext cx="4648200" cy="584775"/>
          </a:xfrm>
          <a:prstGeom prst="rect">
            <a:avLst/>
          </a:prstGeom>
          <a:noFill/>
        </p:spPr>
        <p:txBody>
          <a:bodyPr wrap="square" rtlCol="0">
            <a:spAutoFit/>
          </a:bodyPr>
          <a:lstStyle/>
          <a:p>
            <a:pPr algn="ctr"/>
            <a:r>
              <a:rPr lang="en-US" sz="3200" b="1" dirty="0" smtClean="0">
                <a:latin typeface="Gisha" panose="020B0502040204020203" pitchFamily="34" charset="-79"/>
                <a:cs typeface="Gisha" panose="020B0502040204020203" pitchFamily="34" charset="-79"/>
              </a:rPr>
              <a:t>Variable to Full-Time</a:t>
            </a:r>
          </a:p>
        </p:txBody>
      </p:sp>
      <p:sp>
        <p:nvSpPr>
          <p:cNvPr id="15" name="TextBox 14"/>
          <p:cNvSpPr txBox="1"/>
          <p:nvPr/>
        </p:nvSpPr>
        <p:spPr>
          <a:xfrm>
            <a:off x="991184" y="2470372"/>
            <a:ext cx="2884957" cy="400110"/>
          </a:xfrm>
          <a:prstGeom prst="rect">
            <a:avLst/>
          </a:prstGeom>
          <a:noFill/>
        </p:spPr>
        <p:txBody>
          <a:bodyPr wrap="none" rtlCol="0">
            <a:spAutoFit/>
          </a:bodyPr>
          <a:lstStyle/>
          <a:p>
            <a:pPr algn="ctr"/>
            <a:r>
              <a:rPr lang="en-US" sz="2000" b="1" dirty="0" smtClean="0">
                <a:latin typeface="Gisha" panose="020B0502040204020203" pitchFamily="34" charset="-79"/>
                <a:cs typeface="Gisha" panose="020B0502040204020203" pitchFamily="34" charset="-79"/>
              </a:rPr>
              <a:t>Variable (10-29 hours)</a:t>
            </a:r>
          </a:p>
        </p:txBody>
      </p:sp>
      <p:sp>
        <p:nvSpPr>
          <p:cNvPr id="21" name="TextBox 20"/>
          <p:cNvSpPr txBox="1"/>
          <p:nvPr/>
        </p:nvSpPr>
        <p:spPr>
          <a:xfrm>
            <a:off x="4844380" y="2470372"/>
            <a:ext cx="3004220" cy="400110"/>
          </a:xfrm>
          <a:prstGeom prst="rect">
            <a:avLst/>
          </a:prstGeom>
          <a:noFill/>
        </p:spPr>
        <p:txBody>
          <a:bodyPr wrap="none" rtlCol="0">
            <a:spAutoFit/>
          </a:bodyPr>
          <a:lstStyle/>
          <a:p>
            <a:pPr algn="ctr"/>
            <a:r>
              <a:rPr lang="en-US" sz="2000" b="1" dirty="0" smtClean="0">
                <a:latin typeface="Gisha" panose="020B0502040204020203" pitchFamily="34" charset="-79"/>
                <a:cs typeface="Gisha" panose="020B0502040204020203" pitchFamily="34" charset="-79"/>
              </a:rPr>
              <a:t>Full-time (37-40 hours)</a:t>
            </a:r>
          </a:p>
        </p:txBody>
      </p:sp>
      <p:sp>
        <p:nvSpPr>
          <p:cNvPr id="22" name="Rectangle 21"/>
          <p:cNvSpPr/>
          <p:nvPr/>
        </p:nvSpPr>
        <p:spPr>
          <a:xfrm>
            <a:off x="533400" y="3806279"/>
            <a:ext cx="2371937" cy="369332"/>
          </a:xfrm>
          <a:prstGeom prst="rect">
            <a:avLst/>
          </a:prstGeom>
        </p:spPr>
        <p:txBody>
          <a:bodyPr wrap="square">
            <a:spAutoFit/>
          </a:bodyPr>
          <a:lstStyle/>
          <a:p>
            <a:pPr algn="ctr"/>
            <a:r>
              <a:rPr lang="en-US" dirty="0" smtClean="0"/>
              <a:t>Letter of Intent</a:t>
            </a:r>
            <a:endParaRPr lang="en-US" dirty="0"/>
          </a:p>
        </p:txBody>
      </p:sp>
      <p:sp>
        <p:nvSpPr>
          <p:cNvPr id="23" name="Rectangle 22"/>
          <p:cNvSpPr/>
          <p:nvPr/>
        </p:nvSpPr>
        <p:spPr>
          <a:xfrm>
            <a:off x="3190663" y="3106340"/>
            <a:ext cx="2371937" cy="923330"/>
          </a:xfrm>
          <a:prstGeom prst="rect">
            <a:avLst/>
          </a:prstGeom>
        </p:spPr>
        <p:txBody>
          <a:bodyPr wrap="square">
            <a:spAutoFit/>
          </a:bodyPr>
          <a:lstStyle/>
          <a:p>
            <a:pPr algn="ctr"/>
            <a:r>
              <a:rPr lang="en-US" dirty="0" smtClean="0"/>
              <a:t>Letter of Recommendation from BIS supervisor</a:t>
            </a:r>
            <a:endParaRPr lang="en-US" dirty="0"/>
          </a:p>
        </p:txBody>
      </p:sp>
      <p:sp>
        <p:nvSpPr>
          <p:cNvPr id="24" name="Rectangle 23"/>
          <p:cNvSpPr/>
          <p:nvPr/>
        </p:nvSpPr>
        <p:spPr>
          <a:xfrm>
            <a:off x="3190663" y="4029670"/>
            <a:ext cx="2371937" cy="923330"/>
          </a:xfrm>
          <a:prstGeom prst="rect">
            <a:avLst/>
          </a:prstGeom>
        </p:spPr>
        <p:txBody>
          <a:bodyPr wrap="square">
            <a:spAutoFit/>
          </a:bodyPr>
          <a:lstStyle/>
          <a:p>
            <a:pPr algn="ctr"/>
            <a:r>
              <a:rPr lang="en-US" dirty="0" smtClean="0"/>
              <a:t>Secure a work schedule of 37-40 hours</a:t>
            </a:r>
            <a:endParaRPr lang="en-US" dirty="0"/>
          </a:p>
        </p:txBody>
      </p:sp>
      <p:sp>
        <p:nvSpPr>
          <p:cNvPr id="25" name="Rectangle 24"/>
          <p:cNvSpPr/>
          <p:nvPr/>
        </p:nvSpPr>
        <p:spPr>
          <a:xfrm>
            <a:off x="5993573" y="3307139"/>
            <a:ext cx="2371937" cy="646331"/>
          </a:xfrm>
          <a:prstGeom prst="rect">
            <a:avLst/>
          </a:prstGeom>
        </p:spPr>
        <p:txBody>
          <a:bodyPr wrap="square">
            <a:spAutoFit/>
          </a:bodyPr>
          <a:lstStyle/>
          <a:p>
            <a:pPr algn="ctr"/>
            <a:r>
              <a:rPr lang="en-US" dirty="0" smtClean="0"/>
              <a:t>Attend </a:t>
            </a:r>
            <a:r>
              <a:rPr lang="en-US" dirty="0"/>
              <a:t>f</a:t>
            </a:r>
            <a:r>
              <a:rPr lang="en-US" dirty="0" smtClean="0"/>
              <a:t>ull-time </a:t>
            </a:r>
            <a:r>
              <a:rPr lang="en-US" dirty="0"/>
              <a:t>b</a:t>
            </a:r>
            <a:r>
              <a:rPr lang="en-US" dirty="0" smtClean="0"/>
              <a:t>enefits meeting</a:t>
            </a:r>
            <a:endParaRPr lang="en-US" dirty="0"/>
          </a:p>
        </p:txBody>
      </p:sp>
      <p:sp>
        <p:nvSpPr>
          <p:cNvPr id="26" name="Rectangle 25"/>
          <p:cNvSpPr/>
          <p:nvPr/>
        </p:nvSpPr>
        <p:spPr>
          <a:xfrm>
            <a:off x="6010063" y="4105870"/>
            <a:ext cx="2371937" cy="646331"/>
          </a:xfrm>
          <a:prstGeom prst="rect">
            <a:avLst/>
          </a:prstGeom>
        </p:spPr>
        <p:txBody>
          <a:bodyPr wrap="square">
            <a:spAutoFit/>
          </a:bodyPr>
          <a:lstStyle/>
          <a:p>
            <a:pPr algn="ctr"/>
            <a:r>
              <a:rPr lang="en-US" dirty="0" smtClean="0"/>
              <a:t>Complete required Full-time paperwork</a:t>
            </a:r>
            <a:endParaRPr lang="en-US" dirty="0"/>
          </a:p>
        </p:txBody>
      </p:sp>
      <p:sp>
        <p:nvSpPr>
          <p:cNvPr id="27" name="Right Arrow 26"/>
          <p:cNvSpPr/>
          <p:nvPr/>
        </p:nvSpPr>
        <p:spPr>
          <a:xfrm>
            <a:off x="2743200" y="3810000"/>
            <a:ext cx="540113" cy="400110"/>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5453460" y="3785681"/>
            <a:ext cx="540113" cy="400110"/>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8528713" y="6300075"/>
            <a:ext cx="539087" cy="497114"/>
          </a:xfrm>
          <a:prstGeom prst="roundRect">
            <a:avLst/>
          </a:prstGeom>
          <a:gradFill flip="none" rotWithShape="1">
            <a:gsLst>
              <a:gs pos="0">
                <a:srgbClr val="92D050"/>
              </a:gs>
              <a:gs pos="77000">
                <a:srgbClr val="01911C"/>
              </a:gs>
              <a:gs pos="92000">
                <a:schemeClr val="bg1"/>
              </a:gs>
              <a:gs pos="98333">
                <a:schemeClr val="accent2">
                  <a:lumMod val="75000"/>
                </a:schemeClr>
              </a:gs>
              <a:gs pos="90000">
                <a:schemeClr val="bg1"/>
              </a:gs>
            </a:gsLst>
            <a:lin ang="16200000" scaled="0"/>
            <a:tileRect/>
          </a:gradFill>
          <a:ln w="6350" cmpd="sng">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Rounded Rectangle 29"/>
          <p:cNvSpPr/>
          <p:nvPr/>
        </p:nvSpPr>
        <p:spPr>
          <a:xfrm>
            <a:off x="7383461" y="6300075"/>
            <a:ext cx="535652" cy="502174"/>
          </a:xfrm>
          <a:prstGeom prst="roundRect">
            <a:avLst/>
          </a:prstGeom>
          <a:gradFill flip="none" rotWithShape="1">
            <a:gsLst>
              <a:gs pos="0">
                <a:srgbClr val="F69E00"/>
              </a:gs>
              <a:gs pos="77000">
                <a:srgbClr val="F66900"/>
              </a:gs>
              <a:gs pos="92000">
                <a:schemeClr val="bg1"/>
              </a:gs>
              <a:gs pos="98333">
                <a:srgbClr val="F66900"/>
              </a:gs>
              <a:gs pos="90000">
                <a:schemeClr val="bg1"/>
              </a:gs>
            </a:gsLst>
            <a:lin ang="16200000" scaled="0"/>
            <a:tileRect/>
          </a:gradFill>
          <a:ln w="6350" cmpd="sng">
            <a:solidFill>
              <a:srgbClr val="F66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Rounded Rectangle 30"/>
          <p:cNvSpPr/>
          <p:nvPr/>
        </p:nvSpPr>
        <p:spPr>
          <a:xfrm>
            <a:off x="7958580" y="6299135"/>
            <a:ext cx="535652" cy="502174"/>
          </a:xfrm>
          <a:prstGeom prst="roundRect">
            <a:avLst/>
          </a:prstGeom>
          <a:gradFill flip="none" rotWithShape="1">
            <a:gsLst>
              <a:gs pos="0">
                <a:schemeClr val="accent1">
                  <a:lumMod val="60000"/>
                  <a:lumOff val="40000"/>
                </a:schemeClr>
              </a:gs>
              <a:gs pos="77000">
                <a:schemeClr val="accent1">
                  <a:lumMod val="75000"/>
                </a:schemeClr>
              </a:gs>
              <a:gs pos="92000">
                <a:schemeClr val="bg1"/>
              </a:gs>
              <a:gs pos="98333">
                <a:srgbClr val="0070C0"/>
              </a:gs>
              <a:gs pos="90000">
                <a:schemeClr val="bg1"/>
              </a:gs>
            </a:gsLst>
            <a:lin ang="16200000" scaled="0"/>
            <a:tileRect/>
          </a:gradFill>
          <a:ln w="63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2" name="TextBox 31"/>
          <p:cNvSpPr txBox="1"/>
          <p:nvPr/>
        </p:nvSpPr>
        <p:spPr>
          <a:xfrm>
            <a:off x="7468950" y="6288613"/>
            <a:ext cx="364674" cy="523220"/>
          </a:xfrm>
          <a:prstGeom prst="rect">
            <a:avLst/>
          </a:prstGeom>
          <a:noFill/>
        </p:spPr>
        <p:txBody>
          <a:bodyPr wrap="square" rtlCol="0" anchor="ctr">
            <a:spAutoFit/>
          </a:bodyPr>
          <a:lstStyle/>
          <a:p>
            <a:pPr algn="ctr"/>
            <a:r>
              <a:rPr lang="en-US" sz="2800" dirty="0" smtClean="0">
                <a:solidFill>
                  <a:schemeClr val="bg1"/>
                </a:solidFill>
                <a:latin typeface="Gill Sans MT" panose="020B0502020104020203" pitchFamily="34" charset="0"/>
                <a:cs typeface="Adobe Hebrew" pitchFamily="18" charset="-79"/>
              </a:rPr>
              <a:t>B</a:t>
            </a:r>
            <a:endParaRPr lang="en-US" sz="2800" dirty="0">
              <a:solidFill>
                <a:schemeClr val="bg1"/>
              </a:solidFill>
              <a:latin typeface="Gill Sans MT" panose="020B0502020104020203" pitchFamily="34" charset="0"/>
              <a:cs typeface="Adobe Hebrew" pitchFamily="18" charset="-79"/>
            </a:endParaRPr>
          </a:p>
        </p:txBody>
      </p:sp>
      <p:sp>
        <p:nvSpPr>
          <p:cNvPr id="33" name="TextBox 32"/>
          <p:cNvSpPr txBox="1"/>
          <p:nvPr/>
        </p:nvSpPr>
        <p:spPr>
          <a:xfrm>
            <a:off x="8044774" y="6288613"/>
            <a:ext cx="363265" cy="523220"/>
          </a:xfrm>
          <a:prstGeom prst="rect">
            <a:avLst/>
          </a:prstGeom>
          <a:noFill/>
        </p:spPr>
        <p:txBody>
          <a:bodyPr wrap="square" rtlCol="0" anchor="ctr">
            <a:spAutoFit/>
          </a:bodyPr>
          <a:lstStyle/>
          <a:p>
            <a:pPr algn="ctr"/>
            <a:r>
              <a:rPr lang="en-US" sz="2800" dirty="0">
                <a:solidFill>
                  <a:schemeClr val="bg1"/>
                </a:solidFill>
                <a:latin typeface="Gill Sans MT" panose="020B0502020104020203" pitchFamily="34" charset="0"/>
                <a:cs typeface="Adobe Hebrew" pitchFamily="18" charset="-79"/>
              </a:rPr>
              <a:t>I</a:t>
            </a:r>
          </a:p>
        </p:txBody>
      </p:sp>
      <p:sp>
        <p:nvSpPr>
          <p:cNvPr id="34" name="TextBox 33"/>
          <p:cNvSpPr txBox="1"/>
          <p:nvPr/>
        </p:nvSpPr>
        <p:spPr>
          <a:xfrm>
            <a:off x="8645574" y="6288613"/>
            <a:ext cx="305367" cy="523220"/>
          </a:xfrm>
          <a:prstGeom prst="rect">
            <a:avLst/>
          </a:prstGeom>
          <a:noFill/>
        </p:spPr>
        <p:txBody>
          <a:bodyPr wrap="square" rtlCol="0" anchor="ctr">
            <a:spAutoFit/>
          </a:bodyPr>
          <a:lstStyle/>
          <a:p>
            <a:pPr algn="ctr"/>
            <a:r>
              <a:rPr lang="en-US" sz="2800" dirty="0">
                <a:solidFill>
                  <a:schemeClr val="bg1"/>
                </a:solidFill>
                <a:latin typeface="Gill Sans MT" panose="020B0502020104020203" pitchFamily="34" charset="0"/>
                <a:cs typeface="Adobe Hebrew" pitchFamily="18" charset="-79"/>
              </a:rPr>
              <a:t>S</a:t>
            </a:r>
          </a:p>
        </p:txBody>
      </p:sp>
      <p:sp>
        <p:nvSpPr>
          <p:cNvPr id="35" name="TextBox 34"/>
          <p:cNvSpPr txBox="1"/>
          <p:nvPr/>
        </p:nvSpPr>
        <p:spPr>
          <a:xfrm>
            <a:off x="4800600" y="6534835"/>
            <a:ext cx="3197076" cy="323165"/>
          </a:xfrm>
          <a:prstGeom prst="rect">
            <a:avLst/>
          </a:prstGeom>
          <a:noFill/>
        </p:spPr>
        <p:txBody>
          <a:bodyPr wrap="square" rtlCol="0">
            <a:spAutoFit/>
          </a:bodyPr>
          <a:lstStyle/>
          <a:p>
            <a:r>
              <a:rPr lang="en-US" sz="1500" dirty="0" smtClean="0">
                <a:latin typeface="Calibri" panose="020F0502020204030204" pitchFamily="34" charset="0"/>
                <a:cs typeface="Times New Roman" panose="02020603050405020304" pitchFamily="18" charset="0"/>
              </a:rPr>
              <a:t>Behavior Intervention Services</a:t>
            </a:r>
            <a:endParaRPr lang="en-US" sz="15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9757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p:cNvSpPr/>
          <p:nvPr/>
        </p:nvSpPr>
        <p:spPr>
          <a:xfrm>
            <a:off x="8528713" y="6300075"/>
            <a:ext cx="539087" cy="497114"/>
          </a:xfrm>
          <a:prstGeom prst="roundRect">
            <a:avLst/>
          </a:prstGeom>
          <a:gradFill flip="none" rotWithShape="1">
            <a:gsLst>
              <a:gs pos="0">
                <a:srgbClr val="92D050"/>
              </a:gs>
              <a:gs pos="77000">
                <a:srgbClr val="01911C"/>
              </a:gs>
              <a:gs pos="92000">
                <a:schemeClr val="bg1"/>
              </a:gs>
              <a:gs pos="98333">
                <a:schemeClr val="accent2">
                  <a:lumMod val="75000"/>
                </a:schemeClr>
              </a:gs>
              <a:gs pos="90000">
                <a:schemeClr val="bg1"/>
              </a:gs>
            </a:gsLst>
            <a:lin ang="16200000" scaled="0"/>
            <a:tileRect/>
          </a:gradFill>
          <a:ln w="6350" cmpd="sng">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ounded Rectangle 28"/>
          <p:cNvSpPr/>
          <p:nvPr/>
        </p:nvSpPr>
        <p:spPr>
          <a:xfrm>
            <a:off x="7383461" y="6300075"/>
            <a:ext cx="535652" cy="502174"/>
          </a:xfrm>
          <a:prstGeom prst="roundRect">
            <a:avLst/>
          </a:prstGeom>
          <a:gradFill flip="none" rotWithShape="1">
            <a:gsLst>
              <a:gs pos="0">
                <a:srgbClr val="F69E00"/>
              </a:gs>
              <a:gs pos="77000">
                <a:srgbClr val="F66900"/>
              </a:gs>
              <a:gs pos="92000">
                <a:schemeClr val="bg1"/>
              </a:gs>
              <a:gs pos="98333">
                <a:srgbClr val="F66900"/>
              </a:gs>
              <a:gs pos="90000">
                <a:schemeClr val="bg1"/>
              </a:gs>
            </a:gsLst>
            <a:lin ang="16200000" scaled="0"/>
            <a:tileRect/>
          </a:gradFill>
          <a:ln w="6350" cmpd="sng">
            <a:solidFill>
              <a:srgbClr val="F66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0" name="Rounded Rectangle 29"/>
          <p:cNvSpPr/>
          <p:nvPr/>
        </p:nvSpPr>
        <p:spPr>
          <a:xfrm>
            <a:off x="7958580" y="6299135"/>
            <a:ext cx="535652" cy="502174"/>
          </a:xfrm>
          <a:prstGeom prst="roundRect">
            <a:avLst/>
          </a:prstGeom>
          <a:gradFill flip="none" rotWithShape="1">
            <a:gsLst>
              <a:gs pos="0">
                <a:schemeClr val="accent1">
                  <a:lumMod val="60000"/>
                  <a:lumOff val="40000"/>
                </a:schemeClr>
              </a:gs>
              <a:gs pos="77000">
                <a:schemeClr val="accent1">
                  <a:lumMod val="75000"/>
                </a:schemeClr>
              </a:gs>
              <a:gs pos="92000">
                <a:schemeClr val="bg1"/>
              </a:gs>
              <a:gs pos="98333">
                <a:srgbClr val="0070C0"/>
              </a:gs>
              <a:gs pos="90000">
                <a:schemeClr val="bg1"/>
              </a:gs>
            </a:gsLst>
            <a:lin ang="16200000" scaled="0"/>
            <a:tileRect/>
          </a:gradFill>
          <a:ln w="63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1" name="TextBox 30"/>
          <p:cNvSpPr txBox="1"/>
          <p:nvPr/>
        </p:nvSpPr>
        <p:spPr>
          <a:xfrm>
            <a:off x="7468950" y="6288613"/>
            <a:ext cx="364674" cy="523220"/>
          </a:xfrm>
          <a:prstGeom prst="rect">
            <a:avLst/>
          </a:prstGeom>
          <a:noFill/>
        </p:spPr>
        <p:txBody>
          <a:bodyPr wrap="square" rtlCol="0" anchor="ctr">
            <a:spAutoFit/>
          </a:bodyPr>
          <a:lstStyle/>
          <a:p>
            <a:pPr algn="ctr"/>
            <a:r>
              <a:rPr lang="en-US" sz="2800" dirty="0" smtClean="0">
                <a:solidFill>
                  <a:schemeClr val="bg1"/>
                </a:solidFill>
                <a:latin typeface="Gill Sans MT" panose="020B0502020104020203" pitchFamily="34" charset="0"/>
                <a:cs typeface="Adobe Hebrew" pitchFamily="18" charset="-79"/>
              </a:rPr>
              <a:t>B</a:t>
            </a:r>
            <a:endParaRPr lang="en-US" sz="2800" dirty="0">
              <a:solidFill>
                <a:schemeClr val="bg1"/>
              </a:solidFill>
              <a:latin typeface="Gill Sans MT" panose="020B0502020104020203" pitchFamily="34" charset="0"/>
              <a:cs typeface="Adobe Hebrew" pitchFamily="18" charset="-79"/>
            </a:endParaRPr>
          </a:p>
        </p:txBody>
      </p:sp>
      <p:sp>
        <p:nvSpPr>
          <p:cNvPr id="32" name="TextBox 31"/>
          <p:cNvSpPr txBox="1"/>
          <p:nvPr/>
        </p:nvSpPr>
        <p:spPr>
          <a:xfrm>
            <a:off x="8044774" y="6288613"/>
            <a:ext cx="363265" cy="523220"/>
          </a:xfrm>
          <a:prstGeom prst="rect">
            <a:avLst/>
          </a:prstGeom>
          <a:noFill/>
        </p:spPr>
        <p:txBody>
          <a:bodyPr wrap="square" rtlCol="0" anchor="ctr">
            <a:spAutoFit/>
          </a:bodyPr>
          <a:lstStyle/>
          <a:p>
            <a:pPr algn="ctr"/>
            <a:r>
              <a:rPr lang="en-US" sz="2800" dirty="0">
                <a:solidFill>
                  <a:schemeClr val="bg1"/>
                </a:solidFill>
                <a:latin typeface="Gill Sans MT" panose="020B0502020104020203" pitchFamily="34" charset="0"/>
                <a:cs typeface="Adobe Hebrew" pitchFamily="18" charset="-79"/>
              </a:rPr>
              <a:t>I</a:t>
            </a:r>
          </a:p>
        </p:txBody>
      </p:sp>
      <p:sp>
        <p:nvSpPr>
          <p:cNvPr id="33" name="TextBox 32"/>
          <p:cNvSpPr txBox="1"/>
          <p:nvPr/>
        </p:nvSpPr>
        <p:spPr>
          <a:xfrm>
            <a:off x="8645574" y="6288613"/>
            <a:ext cx="305367" cy="523220"/>
          </a:xfrm>
          <a:prstGeom prst="rect">
            <a:avLst/>
          </a:prstGeom>
          <a:noFill/>
        </p:spPr>
        <p:txBody>
          <a:bodyPr wrap="square" rtlCol="0" anchor="ctr">
            <a:spAutoFit/>
          </a:bodyPr>
          <a:lstStyle/>
          <a:p>
            <a:pPr algn="ctr"/>
            <a:r>
              <a:rPr lang="en-US" sz="2800" dirty="0">
                <a:solidFill>
                  <a:schemeClr val="bg1"/>
                </a:solidFill>
                <a:latin typeface="Gill Sans MT" panose="020B0502020104020203" pitchFamily="34" charset="0"/>
                <a:cs typeface="Adobe Hebrew" pitchFamily="18" charset="-79"/>
              </a:rPr>
              <a:t>S</a:t>
            </a:r>
          </a:p>
        </p:txBody>
      </p:sp>
      <p:sp>
        <p:nvSpPr>
          <p:cNvPr id="34" name="TextBox 33"/>
          <p:cNvSpPr txBox="1"/>
          <p:nvPr/>
        </p:nvSpPr>
        <p:spPr>
          <a:xfrm>
            <a:off x="4800600" y="6534835"/>
            <a:ext cx="3197076" cy="323165"/>
          </a:xfrm>
          <a:prstGeom prst="rect">
            <a:avLst/>
          </a:prstGeom>
          <a:noFill/>
        </p:spPr>
        <p:txBody>
          <a:bodyPr wrap="square" rtlCol="0">
            <a:spAutoFit/>
          </a:bodyPr>
          <a:lstStyle/>
          <a:p>
            <a:r>
              <a:rPr lang="en-US" sz="1500" dirty="0" smtClean="0">
                <a:latin typeface="Calibri" panose="020F0502020204030204" pitchFamily="34" charset="0"/>
                <a:cs typeface="Times New Roman" panose="02020603050405020304" pitchFamily="18" charset="0"/>
              </a:rPr>
              <a:t>Behavior Intervention Services</a:t>
            </a:r>
            <a:endParaRPr lang="en-US" sz="1500" dirty="0">
              <a:latin typeface="Calibri" panose="020F0502020204030204" pitchFamily="34" charset="0"/>
              <a:cs typeface="Times New Roman" panose="02020603050405020304" pitchFamily="18" charset="0"/>
            </a:endParaRPr>
          </a:p>
        </p:txBody>
      </p:sp>
      <p:sp>
        <p:nvSpPr>
          <p:cNvPr id="13" name="TextBox 12"/>
          <p:cNvSpPr txBox="1"/>
          <p:nvPr/>
        </p:nvSpPr>
        <p:spPr>
          <a:xfrm>
            <a:off x="685800" y="939225"/>
            <a:ext cx="7300224" cy="584775"/>
          </a:xfrm>
          <a:prstGeom prst="rect">
            <a:avLst/>
          </a:prstGeom>
          <a:noFill/>
        </p:spPr>
        <p:txBody>
          <a:bodyPr wrap="square" rtlCol="0">
            <a:spAutoFit/>
          </a:bodyPr>
          <a:lstStyle/>
          <a:p>
            <a:pPr algn="ctr"/>
            <a:r>
              <a:rPr lang="en-US" sz="3200" b="1" dirty="0" smtClean="0">
                <a:latin typeface="Gisha" panose="020B0502040204020203" pitchFamily="34" charset="-79"/>
                <a:cs typeface="Gisha" panose="020B0502040204020203" pitchFamily="34" charset="-79"/>
              </a:rPr>
              <a:t>Advancing to a Salaried Position</a:t>
            </a:r>
          </a:p>
        </p:txBody>
      </p:sp>
      <p:sp>
        <p:nvSpPr>
          <p:cNvPr id="15" name="TextBox 14"/>
          <p:cNvSpPr txBox="1"/>
          <p:nvPr/>
        </p:nvSpPr>
        <p:spPr>
          <a:xfrm>
            <a:off x="762000" y="1667470"/>
            <a:ext cx="7157113" cy="923330"/>
          </a:xfrm>
          <a:prstGeom prst="rect">
            <a:avLst/>
          </a:prstGeom>
          <a:noFill/>
        </p:spPr>
        <p:txBody>
          <a:bodyPr wrap="square" rtlCol="0">
            <a:spAutoFit/>
          </a:bodyPr>
          <a:lstStyle/>
          <a:p>
            <a:r>
              <a:rPr lang="en-US" dirty="0" smtClean="0"/>
              <a:t>Any DSP may advance from </a:t>
            </a:r>
            <a:r>
              <a:rPr lang="en-US" dirty="0"/>
              <a:t>v</a:t>
            </a:r>
            <a:r>
              <a:rPr lang="en-US" dirty="0" smtClean="0"/>
              <a:t>ariable to a salaried position after 6 months from their start of employment. A salaried position may be managerial or office. </a:t>
            </a:r>
          </a:p>
        </p:txBody>
      </p:sp>
      <p:sp>
        <p:nvSpPr>
          <p:cNvPr id="18" name="TextBox 17"/>
          <p:cNvSpPr txBox="1"/>
          <p:nvPr/>
        </p:nvSpPr>
        <p:spPr>
          <a:xfrm>
            <a:off x="762000" y="2699534"/>
            <a:ext cx="7157113" cy="3216265"/>
          </a:xfrm>
          <a:prstGeom prst="rect">
            <a:avLst/>
          </a:prstGeom>
          <a:noFill/>
        </p:spPr>
        <p:txBody>
          <a:bodyPr wrap="square" rtlCol="0">
            <a:spAutoFit/>
          </a:bodyPr>
          <a:lstStyle/>
          <a:p>
            <a:pPr>
              <a:spcAft>
                <a:spcPts val="600"/>
              </a:spcAft>
            </a:pPr>
            <a:r>
              <a:rPr lang="en-US" dirty="0" smtClean="0"/>
              <a:t>In order to change the position, the individual must take the following steps:</a:t>
            </a:r>
            <a:endParaRPr lang="en-US" dirty="0"/>
          </a:p>
          <a:p>
            <a:pPr marL="342900" indent="-342900">
              <a:buAutoNum type="arabicParenR"/>
            </a:pPr>
            <a:r>
              <a:rPr lang="en-US" dirty="0" smtClean="0"/>
              <a:t>Write a letter of intent to Kimberly Forsythe. </a:t>
            </a:r>
          </a:p>
          <a:p>
            <a:pPr marL="800100" lvl="1" indent="-342900">
              <a:buFont typeface="Arial" panose="020B0604020202020204" pitchFamily="34" charset="0"/>
              <a:buChar char="•"/>
            </a:pPr>
            <a:r>
              <a:rPr lang="en-US" dirty="0" smtClean="0"/>
              <a:t>This letter can be as short as a couple of sentences to a couple of paragraphs. </a:t>
            </a:r>
          </a:p>
          <a:p>
            <a:pPr marL="342900" indent="-342900">
              <a:buAutoNum type="arabicParenR"/>
            </a:pPr>
            <a:r>
              <a:rPr lang="en-US" dirty="0" smtClean="0"/>
              <a:t>Obtain a letter of recommendation from a current BIS supervisor who has supervised you.</a:t>
            </a:r>
          </a:p>
          <a:p>
            <a:pPr marL="342900" indent="-342900">
              <a:buAutoNum type="arabicParenR"/>
            </a:pPr>
            <a:r>
              <a:rPr lang="en-US" dirty="0" smtClean="0"/>
              <a:t>Interview for the position.</a:t>
            </a:r>
          </a:p>
          <a:p>
            <a:pPr marL="342900" indent="-342900">
              <a:buAutoNum type="arabicParenR"/>
            </a:pPr>
            <a:r>
              <a:rPr lang="en-US" dirty="0" smtClean="0"/>
              <a:t>Upon being offered the salaried position, attend a Full Time Benefits Meeting (if not already receiving benefits)</a:t>
            </a:r>
          </a:p>
          <a:p>
            <a:pPr marL="342900" indent="-342900">
              <a:buAutoNum type="arabicParenR"/>
            </a:pPr>
            <a:r>
              <a:rPr lang="en-US" dirty="0" smtClean="0"/>
              <a:t>Complete the required paperwork</a:t>
            </a:r>
            <a:r>
              <a:rPr lang="en-US" dirty="0"/>
              <a:t> </a:t>
            </a:r>
            <a:r>
              <a:rPr lang="en-US" dirty="0" smtClean="0"/>
              <a:t>for the new position.</a:t>
            </a:r>
          </a:p>
        </p:txBody>
      </p:sp>
    </p:spTree>
    <p:extLst>
      <p:ext uri="{BB962C8B-B14F-4D97-AF65-F5344CB8AC3E}">
        <p14:creationId xmlns:p14="http://schemas.microsoft.com/office/powerpoint/2010/main" val="2582783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920663"/>
            <a:ext cx="5791200" cy="1477328"/>
          </a:xfrm>
          <a:prstGeom prst="rect">
            <a:avLst/>
          </a:prstGeom>
          <a:noFill/>
        </p:spPr>
        <p:txBody>
          <a:bodyPr wrap="square" rtlCol="0">
            <a:spAutoFit/>
          </a:bodyPr>
          <a:lstStyle/>
          <a:p>
            <a:r>
              <a:rPr lang="en-US" dirty="0" smtClean="0"/>
              <a:t>Contact your immediate supervisor and HR Director Kim “Berly” Forsythe for information on:</a:t>
            </a:r>
          </a:p>
          <a:p>
            <a:pPr marL="285750" indent="-285750">
              <a:buFont typeface="Arial" panose="020B0604020202020204" pitchFamily="34" charset="0"/>
              <a:buChar char="•"/>
            </a:pPr>
            <a:r>
              <a:rPr lang="en-US" dirty="0" smtClean="0"/>
              <a:t>Applying for an open position</a:t>
            </a:r>
          </a:p>
          <a:p>
            <a:pPr marL="285750" indent="-285750">
              <a:buFont typeface="Arial" panose="020B0604020202020204" pitchFamily="34" charset="0"/>
              <a:buChar char="•"/>
            </a:pPr>
            <a:r>
              <a:rPr lang="en-US" dirty="0" smtClean="0"/>
              <a:t>Advancing from variable to full time</a:t>
            </a:r>
          </a:p>
          <a:p>
            <a:pPr marL="285750" indent="-285750">
              <a:buFont typeface="Arial" panose="020B0604020202020204" pitchFamily="34" charset="0"/>
              <a:buChar char="•"/>
            </a:pPr>
            <a:r>
              <a:rPr lang="en-US" dirty="0" smtClean="0"/>
              <a:t>Attending a Full Time Benefits meeting</a:t>
            </a:r>
            <a:endParaRPr lang="en-US" dirty="0"/>
          </a:p>
        </p:txBody>
      </p:sp>
      <p:sp>
        <p:nvSpPr>
          <p:cNvPr id="5" name="TextBox 4"/>
          <p:cNvSpPr txBox="1"/>
          <p:nvPr/>
        </p:nvSpPr>
        <p:spPr>
          <a:xfrm>
            <a:off x="2058138" y="558225"/>
            <a:ext cx="4648200" cy="584775"/>
          </a:xfrm>
          <a:prstGeom prst="rect">
            <a:avLst/>
          </a:prstGeom>
          <a:noFill/>
        </p:spPr>
        <p:txBody>
          <a:bodyPr wrap="square" rtlCol="0">
            <a:spAutoFit/>
          </a:bodyPr>
          <a:lstStyle/>
          <a:p>
            <a:pPr algn="ctr"/>
            <a:r>
              <a:rPr lang="en-US" sz="3200" b="1" dirty="0" smtClean="0">
                <a:latin typeface="Gisha" panose="020B0502040204020203" pitchFamily="34" charset="-79"/>
                <a:cs typeface="Gisha" panose="020B0502040204020203" pitchFamily="34" charset="-79"/>
              </a:rPr>
              <a:t>Questions?</a:t>
            </a:r>
          </a:p>
        </p:txBody>
      </p:sp>
      <p:sp>
        <p:nvSpPr>
          <p:cNvPr id="6" name="TextBox 5"/>
          <p:cNvSpPr txBox="1"/>
          <p:nvPr/>
        </p:nvSpPr>
        <p:spPr>
          <a:xfrm>
            <a:off x="609600" y="1588532"/>
            <a:ext cx="7010400"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Open or available hours: </a:t>
            </a:r>
            <a:r>
              <a:rPr lang="en-US" dirty="0"/>
              <a:t>Your </a:t>
            </a:r>
            <a:r>
              <a:rPr lang="en-US" dirty="0" smtClean="0"/>
              <a:t>Supervisor</a:t>
            </a:r>
            <a:endParaRPr lang="en-US" dirty="0"/>
          </a:p>
          <a:p>
            <a:pPr marL="285750" indent="-285750">
              <a:buFont typeface="Arial" panose="020B0604020202020204" pitchFamily="34" charset="0"/>
              <a:buChar char="•"/>
            </a:pPr>
            <a:r>
              <a:rPr lang="en-US" dirty="0" smtClean="0"/>
              <a:t>Open positions: Hiring Manager Lisa Arnett</a:t>
            </a:r>
          </a:p>
          <a:p>
            <a:pPr marL="285750" indent="-285750">
              <a:buFont typeface="Arial" panose="020B0604020202020204" pitchFamily="34" charset="0"/>
              <a:buChar char="•"/>
            </a:pPr>
            <a:r>
              <a:rPr lang="en-US" dirty="0" smtClean="0"/>
              <a:t>Internal job posting: HR Director Kim “Berly” Forsythe</a:t>
            </a:r>
          </a:p>
        </p:txBody>
      </p:sp>
      <p:sp>
        <p:nvSpPr>
          <p:cNvPr id="8" name="Rectangle 7"/>
          <p:cNvSpPr/>
          <p:nvPr/>
        </p:nvSpPr>
        <p:spPr>
          <a:xfrm>
            <a:off x="609600" y="1295400"/>
            <a:ext cx="1825693" cy="369332"/>
          </a:xfrm>
          <a:prstGeom prst="rect">
            <a:avLst/>
          </a:prstGeom>
        </p:spPr>
        <p:txBody>
          <a:bodyPr wrap="none">
            <a:spAutoFit/>
          </a:bodyPr>
          <a:lstStyle/>
          <a:p>
            <a:pPr algn="ctr">
              <a:spcAft>
                <a:spcPts val="1800"/>
              </a:spcAft>
            </a:pPr>
            <a:r>
              <a:rPr lang="en-US" b="1" dirty="0" smtClean="0">
                <a:latin typeface="Gisha" panose="020B0502040204020203" pitchFamily="34" charset="-79"/>
                <a:cs typeface="Gisha" panose="020B0502040204020203" pitchFamily="34" charset="-79"/>
              </a:rPr>
              <a:t>Open Positions</a:t>
            </a:r>
            <a:endParaRPr lang="en-US" b="1" dirty="0">
              <a:latin typeface="Gisha" panose="020B0502040204020203" pitchFamily="34" charset="-79"/>
              <a:cs typeface="Gisha" panose="020B0502040204020203" pitchFamily="34" charset="-79"/>
            </a:endParaRPr>
          </a:p>
        </p:txBody>
      </p:sp>
      <p:sp>
        <p:nvSpPr>
          <p:cNvPr id="9" name="Rectangle 8"/>
          <p:cNvSpPr/>
          <p:nvPr/>
        </p:nvSpPr>
        <p:spPr>
          <a:xfrm>
            <a:off x="609600" y="2580501"/>
            <a:ext cx="1391535" cy="369332"/>
          </a:xfrm>
          <a:prstGeom prst="rect">
            <a:avLst/>
          </a:prstGeom>
        </p:spPr>
        <p:txBody>
          <a:bodyPr wrap="none">
            <a:spAutoFit/>
          </a:bodyPr>
          <a:lstStyle/>
          <a:p>
            <a:pPr algn="ctr">
              <a:spcAft>
                <a:spcPts val="1800"/>
              </a:spcAft>
            </a:pPr>
            <a:r>
              <a:rPr lang="en-US" b="1" dirty="0" smtClean="0">
                <a:latin typeface="Gisha" panose="020B0502040204020203" pitchFamily="34" charset="-79"/>
                <a:cs typeface="Gisha" panose="020B0502040204020203" pitchFamily="34" charset="-79"/>
              </a:rPr>
              <a:t>Procedures</a:t>
            </a:r>
            <a:endParaRPr lang="en-US" b="1" dirty="0">
              <a:latin typeface="Gisha" panose="020B0502040204020203" pitchFamily="34" charset="-79"/>
              <a:cs typeface="Gisha" panose="020B0502040204020203" pitchFamily="34" charset="-79"/>
            </a:endParaRPr>
          </a:p>
        </p:txBody>
      </p:sp>
      <p:sp>
        <p:nvSpPr>
          <p:cNvPr id="11" name="Rectangle 10"/>
          <p:cNvSpPr/>
          <p:nvPr/>
        </p:nvSpPr>
        <p:spPr>
          <a:xfrm>
            <a:off x="609600" y="4431268"/>
            <a:ext cx="1017779" cy="369332"/>
          </a:xfrm>
          <a:prstGeom prst="rect">
            <a:avLst/>
          </a:prstGeom>
        </p:spPr>
        <p:txBody>
          <a:bodyPr wrap="none">
            <a:spAutoFit/>
          </a:bodyPr>
          <a:lstStyle/>
          <a:p>
            <a:pPr algn="ctr">
              <a:spcAft>
                <a:spcPts val="1800"/>
              </a:spcAft>
            </a:pPr>
            <a:r>
              <a:rPr lang="en-US" b="1" dirty="0" smtClean="0">
                <a:latin typeface="Gisha" panose="020B0502040204020203" pitchFamily="34" charset="-79"/>
                <a:cs typeface="Gisha" panose="020B0502040204020203" pitchFamily="34" charset="-79"/>
              </a:rPr>
              <a:t>Policies</a:t>
            </a:r>
            <a:endParaRPr lang="en-US" b="1" dirty="0">
              <a:latin typeface="Gisha" panose="020B0502040204020203" pitchFamily="34" charset="-79"/>
              <a:cs typeface="Gisha" panose="020B0502040204020203" pitchFamily="34" charset="-79"/>
            </a:endParaRPr>
          </a:p>
        </p:txBody>
      </p:sp>
      <p:sp>
        <p:nvSpPr>
          <p:cNvPr id="12" name="TextBox 11"/>
          <p:cNvSpPr txBox="1"/>
          <p:nvPr/>
        </p:nvSpPr>
        <p:spPr>
          <a:xfrm>
            <a:off x="609600" y="4752201"/>
            <a:ext cx="8229600" cy="1477328"/>
          </a:xfrm>
          <a:prstGeom prst="rect">
            <a:avLst/>
          </a:prstGeom>
          <a:noFill/>
          <a:ln>
            <a:noFill/>
          </a:ln>
        </p:spPr>
        <p:txBody>
          <a:bodyPr wrap="square" rtlCol="0">
            <a:spAutoFit/>
          </a:bodyPr>
          <a:lstStyle/>
          <a:p>
            <a:pPr marL="285750" indent="-285750">
              <a:buFont typeface="Arial" panose="020B0604020202020204" pitchFamily="34" charset="0"/>
              <a:buChar char="•"/>
            </a:pPr>
            <a:r>
              <a:rPr lang="en-US" dirty="0" smtClean="0"/>
              <a:t>All policies can be downloaded at www.bis-stl.com via the Employee Handbook</a:t>
            </a:r>
          </a:p>
          <a:p>
            <a:pPr marL="285750" indent="-285750">
              <a:buFont typeface="Arial" panose="020B0604020202020204" pitchFamily="34" charset="0"/>
              <a:buChar char="•"/>
            </a:pPr>
            <a:r>
              <a:rPr lang="en-US" dirty="0" smtClean="0"/>
              <a:t>Info on changing positions: </a:t>
            </a:r>
            <a:r>
              <a:rPr lang="en-US" dirty="0" smtClean="0"/>
              <a:t>Hiring Manager Lisa Arnett or </a:t>
            </a:r>
            <a:r>
              <a:rPr lang="en-US" dirty="0" smtClean="0"/>
              <a:t>HR Director Kim “Berly” Forsythe</a:t>
            </a:r>
          </a:p>
          <a:p>
            <a:pPr marL="285750" indent="-285750">
              <a:buFont typeface="Arial" panose="020B0604020202020204" pitchFamily="34" charset="0"/>
              <a:buChar char="•"/>
            </a:pPr>
            <a:r>
              <a:rPr lang="en-US" dirty="0" smtClean="0"/>
              <a:t>Full time employment and responsibilities: Employee Handbook</a:t>
            </a:r>
          </a:p>
        </p:txBody>
      </p:sp>
      <p:grpSp>
        <p:nvGrpSpPr>
          <p:cNvPr id="7" name="Group 6"/>
          <p:cNvGrpSpPr/>
          <p:nvPr/>
        </p:nvGrpSpPr>
        <p:grpSpPr>
          <a:xfrm>
            <a:off x="6443297" y="850612"/>
            <a:ext cx="2592353" cy="3645188"/>
            <a:chOff x="6289344" y="850612"/>
            <a:chExt cx="2592353" cy="3645188"/>
          </a:xfrm>
        </p:grpSpPr>
        <p:sp>
          <p:nvSpPr>
            <p:cNvPr id="3" name="Rounded Rectangle 2"/>
            <p:cNvSpPr/>
            <p:nvPr/>
          </p:nvSpPr>
          <p:spPr>
            <a:xfrm>
              <a:off x="6289344" y="850612"/>
              <a:ext cx="2549856" cy="3645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331841" y="2303874"/>
              <a:ext cx="2549856" cy="738664"/>
            </a:xfrm>
            <a:prstGeom prst="rect">
              <a:avLst/>
            </a:prstGeom>
            <a:noFill/>
            <a:ln w="25400">
              <a:noFill/>
            </a:ln>
            <a:effectLst>
              <a:softEdge rad="127000"/>
            </a:effectLst>
          </p:spPr>
          <p:txBody>
            <a:bodyPr wrap="square" rtlCol="0">
              <a:spAutoFit/>
            </a:bodyPr>
            <a:lstStyle/>
            <a:p>
              <a:pPr algn="ctr"/>
              <a:r>
                <a:rPr lang="en-US" sz="1400" dirty="0" smtClean="0">
                  <a:solidFill>
                    <a:schemeClr val="bg1"/>
                  </a:solidFill>
                </a:rPr>
                <a:t>Lisa Arnett</a:t>
              </a:r>
            </a:p>
            <a:p>
              <a:pPr algn="ctr"/>
              <a:r>
                <a:rPr lang="en-US" sz="1400" dirty="0" smtClean="0">
                  <a:solidFill>
                    <a:schemeClr val="bg1"/>
                  </a:solidFill>
                </a:rPr>
                <a:t>Phone: 314-395-9375 ext. 101</a:t>
              </a:r>
            </a:p>
            <a:p>
              <a:pPr algn="ctr"/>
              <a:r>
                <a:rPr lang="en-US" sz="1400" dirty="0" smtClean="0">
                  <a:solidFill>
                    <a:schemeClr val="bg1"/>
                  </a:solidFill>
                </a:rPr>
                <a:t>larnett@bis-stl.com</a:t>
              </a:r>
            </a:p>
          </p:txBody>
        </p:sp>
        <p:sp>
          <p:nvSpPr>
            <p:cNvPr id="14" name="TextBox 13"/>
            <p:cNvSpPr txBox="1"/>
            <p:nvPr/>
          </p:nvSpPr>
          <p:spPr>
            <a:xfrm>
              <a:off x="6289344" y="1150561"/>
              <a:ext cx="2549856" cy="738664"/>
            </a:xfrm>
            <a:prstGeom prst="rect">
              <a:avLst/>
            </a:prstGeom>
            <a:noFill/>
            <a:ln w="25400">
              <a:noFill/>
            </a:ln>
            <a:effectLst>
              <a:softEdge rad="127000"/>
            </a:effectLst>
          </p:spPr>
          <p:txBody>
            <a:bodyPr wrap="square" rtlCol="0">
              <a:spAutoFit/>
            </a:bodyPr>
            <a:lstStyle/>
            <a:p>
              <a:pPr algn="ctr"/>
              <a:r>
                <a:rPr lang="en-US" sz="1400" dirty="0" smtClean="0">
                  <a:solidFill>
                    <a:schemeClr val="bg1"/>
                  </a:solidFill>
                </a:rPr>
                <a:t>Kim “Berly” Forsythe </a:t>
              </a:r>
            </a:p>
            <a:p>
              <a:pPr algn="ctr"/>
              <a:r>
                <a:rPr lang="en-US" sz="1400" dirty="0" smtClean="0">
                  <a:solidFill>
                    <a:schemeClr val="bg1"/>
                  </a:solidFill>
                </a:rPr>
                <a:t>Phone: 314-395-9375 ext. 102</a:t>
              </a:r>
            </a:p>
            <a:p>
              <a:pPr algn="ctr"/>
              <a:r>
                <a:rPr lang="en-US" sz="1400" dirty="0" smtClean="0">
                  <a:solidFill>
                    <a:schemeClr val="bg1"/>
                  </a:solidFill>
                </a:rPr>
                <a:t>kforsythe@bis-stl.com</a:t>
              </a:r>
            </a:p>
          </p:txBody>
        </p:sp>
        <p:sp>
          <p:nvSpPr>
            <p:cNvPr id="15" name="TextBox 14"/>
            <p:cNvSpPr txBox="1"/>
            <p:nvPr/>
          </p:nvSpPr>
          <p:spPr>
            <a:xfrm>
              <a:off x="6289344" y="3581400"/>
              <a:ext cx="2549856" cy="738664"/>
            </a:xfrm>
            <a:prstGeom prst="rect">
              <a:avLst/>
            </a:prstGeom>
            <a:noFill/>
            <a:ln w="25400">
              <a:noFill/>
            </a:ln>
            <a:effectLst>
              <a:softEdge rad="127000"/>
            </a:effectLst>
          </p:spPr>
          <p:txBody>
            <a:bodyPr wrap="square" rtlCol="0">
              <a:spAutoFit/>
            </a:bodyPr>
            <a:lstStyle/>
            <a:p>
              <a:pPr algn="ctr"/>
              <a:r>
                <a:rPr lang="en-US" sz="1400" dirty="0" smtClean="0">
                  <a:solidFill>
                    <a:schemeClr val="bg1"/>
                  </a:solidFill>
                </a:rPr>
                <a:t>Find Your Supervisor:</a:t>
              </a:r>
            </a:p>
            <a:p>
              <a:pPr algn="ctr"/>
              <a:r>
                <a:rPr lang="en-US" sz="1400" dirty="0" smtClean="0">
                  <a:solidFill>
                    <a:schemeClr val="bg1"/>
                  </a:solidFill>
                  <a:hlinkClick r:id="rId3"/>
                </a:rPr>
                <a:t>Natural Home</a:t>
              </a:r>
              <a:endParaRPr lang="en-US" sz="1400" dirty="0" smtClean="0">
                <a:solidFill>
                  <a:schemeClr val="bg1"/>
                </a:solidFill>
              </a:endParaRPr>
            </a:p>
            <a:p>
              <a:pPr algn="ctr"/>
              <a:r>
                <a:rPr lang="en-US" sz="1400" dirty="0" smtClean="0">
                  <a:solidFill>
                    <a:schemeClr val="bg1"/>
                  </a:solidFill>
                  <a:hlinkClick r:id="rId4"/>
                </a:rPr>
                <a:t>ISL</a:t>
              </a:r>
              <a:endParaRPr lang="en-US" sz="1400" dirty="0" smtClean="0">
                <a:solidFill>
                  <a:schemeClr val="bg1"/>
                </a:solidFill>
              </a:endParaRPr>
            </a:p>
          </p:txBody>
        </p:sp>
      </p:grpSp>
    </p:spTree>
    <p:extLst>
      <p:ext uri="{BB962C8B-B14F-4D97-AF65-F5344CB8AC3E}">
        <p14:creationId xmlns:p14="http://schemas.microsoft.com/office/powerpoint/2010/main" val="3712985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5">
      <a:dk1>
        <a:srgbClr val="000000"/>
      </a:dk1>
      <a:lt1>
        <a:srgbClr val="FFFFFF"/>
      </a:lt1>
      <a:dk2>
        <a:srgbClr val="FFFFFF"/>
      </a:dk2>
      <a:lt2>
        <a:srgbClr val="FFFFFF"/>
      </a:lt2>
      <a:accent1>
        <a:srgbClr val="0070C0"/>
      </a:accent1>
      <a:accent2>
        <a:srgbClr val="92D050"/>
      </a:accent2>
      <a:accent3>
        <a:srgbClr val="F69E00"/>
      </a:accent3>
      <a:accent4>
        <a:srgbClr val="00B0F0"/>
      </a:accent4>
      <a:accent5>
        <a:srgbClr val="00B0F0"/>
      </a:accent5>
      <a:accent6>
        <a:srgbClr val="506E94"/>
      </a:accent6>
      <a:hlink>
        <a:srgbClr val="FFFFFF"/>
      </a:hlink>
      <a:folHlink>
        <a:srgbClr val="FFFFFF"/>
      </a:folHlink>
    </a:clrScheme>
    <a:fontScheme name="Custom 1">
      <a:majorFont>
        <a:latin typeface="Gisha"/>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6124</TotalTime>
  <Words>675</Words>
  <Application>Microsoft Office PowerPoint</Application>
  <PresentationFormat>On-screen Show (4:3)</PresentationFormat>
  <Paragraphs>85</Paragraphs>
  <Slides>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Adobe Hebrew</vt:lpstr>
      <vt:lpstr>Arial</vt:lpstr>
      <vt:lpstr>Calibri</vt:lpstr>
      <vt:lpstr>Franklin Gothic Book</vt:lpstr>
      <vt:lpstr>Gill Sans MT</vt:lpstr>
      <vt:lpstr>Gisha</vt:lpstr>
      <vt:lpstr>Times New Roman</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hire orientation</dc:title>
  <dc:creator>Joe Douglas</dc:creator>
  <cp:lastModifiedBy>Kim Forsythe</cp:lastModifiedBy>
  <cp:revision>296</cp:revision>
  <cp:lastPrinted>2015-09-15T21:51:12Z</cp:lastPrinted>
  <dcterms:created xsi:type="dcterms:W3CDTF">2014-09-18T21:01:35Z</dcterms:created>
  <dcterms:modified xsi:type="dcterms:W3CDTF">2016-08-31T15:41:36Z</dcterms:modified>
</cp:coreProperties>
</file>